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56" r:id="rId2"/>
    <p:sldId id="259" r:id="rId3"/>
    <p:sldId id="291" r:id="rId4"/>
    <p:sldId id="267" r:id="rId5"/>
    <p:sldId id="258" r:id="rId6"/>
    <p:sldId id="271" r:id="rId7"/>
    <p:sldId id="269" r:id="rId8"/>
    <p:sldId id="292" r:id="rId9"/>
    <p:sldId id="268" r:id="rId10"/>
    <p:sldId id="294" r:id="rId11"/>
    <p:sldId id="290" r:id="rId12"/>
    <p:sldId id="293" r:id="rId13"/>
    <p:sldId id="288" r:id="rId14"/>
    <p:sldId id="298" r:id="rId15"/>
    <p:sldId id="285" r:id="rId16"/>
    <p:sldId id="286" r:id="rId17"/>
    <p:sldId id="272" r:id="rId18"/>
    <p:sldId id="273" r:id="rId19"/>
    <p:sldId id="295" r:id="rId20"/>
    <p:sldId id="287" r:id="rId21"/>
    <p:sldId id="299" r:id="rId22"/>
    <p:sldId id="297" r:id="rId23"/>
    <p:sldId id="301" r:id="rId24"/>
    <p:sldId id="303" r:id="rId25"/>
    <p:sldId id="296" r:id="rId26"/>
    <p:sldId id="257" r:id="rId27"/>
    <p:sldId id="289" r:id="rId28"/>
    <p:sldId id="302" r:id="rId29"/>
    <p:sldId id="261" r:id="rId30"/>
    <p:sldId id="260" r:id="rId31"/>
    <p:sldId id="264" r:id="rId32"/>
    <p:sldId id="277" r:id="rId33"/>
    <p:sldId id="274" r:id="rId34"/>
    <p:sldId id="275" r:id="rId35"/>
    <p:sldId id="276" r:id="rId36"/>
    <p:sldId id="262" r:id="rId37"/>
    <p:sldId id="281" r:id="rId38"/>
    <p:sldId id="282" r:id="rId39"/>
    <p:sldId id="283" r:id="rId40"/>
    <p:sldId id="284"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4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67"/>
    <p:restoredTop sz="70948"/>
  </p:normalViewPr>
  <p:slideViewPr>
    <p:cSldViewPr snapToGrid="0" snapToObjects="1" showGuides="1">
      <p:cViewPr>
        <p:scale>
          <a:sx n="97" d="100"/>
          <a:sy n="97" d="100"/>
        </p:scale>
        <p:origin x="1896" y="-160"/>
      </p:cViewPr>
      <p:guideLst>
        <p:guide orient="horz" pos="686"/>
        <p:guide pos="4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819383-8603-304C-814F-082DA0D51BC1}" type="datetimeFigureOut">
              <a:rPr kumimoji="1" lang="ja-JP" altLang="en-US" smtClean="0"/>
              <a:t>2017/11/23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69B963-28D7-D340-93B6-018B866AD86B}" type="slidenum">
              <a:rPr kumimoji="1" lang="ja-JP" altLang="en-US" smtClean="0"/>
              <a:t>‹#›</a:t>
            </a:fld>
            <a:endParaRPr kumimoji="1" lang="ja-JP" altLang="en-US"/>
          </a:p>
        </p:txBody>
      </p:sp>
    </p:spTree>
    <p:extLst>
      <p:ext uri="{BB962C8B-B14F-4D97-AF65-F5344CB8AC3E}">
        <p14:creationId xmlns:p14="http://schemas.microsoft.com/office/powerpoint/2010/main" val="1582412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5AD1E-131D-DC49-8CEF-ABF20AEFA848}" type="datetimeFigureOut">
              <a:rPr kumimoji="1" lang="ja-JP" altLang="en-US" smtClean="0"/>
              <a:t>2017/11/23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D8AC3-C603-E746-9E18-992EA76012A4}" type="slidenum">
              <a:rPr kumimoji="1" lang="ja-JP" altLang="en-US" smtClean="0"/>
              <a:t>‹#›</a:t>
            </a:fld>
            <a:endParaRPr kumimoji="1" lang="ja-JP" altLang="en-US"/>
          </a:p>
        </p:txBody>
      </p:sp>
    </p:spTree>
    <p:extLst>
      <p:ext uri="{BB962C8B-B14F-4D97-AF65-F5344CB8AC3E}">
        <p14:creationId xmlns:p14="http://schemas.microsoft.com/office/powerpoint/2010/main" val="10596447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INTH07 </a:t>
            </a:r>
            <a:r>
              <a:rPr kumimoji="1" lang="ja-JP" altLang="en-US" sz="1200" dirty="0" smtClean="0"/>
              <a:t>大気設定による海惑星気候の数値実験から得られた結果における</a:t>
            </a:r>
            <a:r>
              <a:rPr kumimoji="1" lang="en-US" altLang="ja-JP"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海洋の取扱いに伴う部分凍結解の氷線緯度の差や初期値依存性の現れ方に関する考察を行った</a:t>
            </a:r>
            <a:r>
              <a:rPr lang="en-US" altLang="ja-JP" sz="1200" dirty="0" smtClean="0"/>
              <a:t>.</a:t>
            </a:r>
            <a:endParaRPr lang="en-US" altLang="ja-JP" sz="8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a:t>
            </a:fld>
            <a:endParaRPr kumimoji="1" lang="ja-JP" altLang="en-US"/>
          </a:p>
        </p:txBody>
      </p:sp>
    </p:spTree>
    <p:extLst>
      <p:ext uri="{BB962C8B-B14F-4D97-AF65-F5344CB8AC3E}">
        <p14:creationId xmlns:p14="http://schemas.microsoft.com/office/powerpoint/2010/main" val="21345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45E02865-0CD5-D643-8791-B51B5333A3F2}" type="slidenum">
              <a:rPr kumimoji="1" lang="ja-JP" altLang="en-US" smtClean="0"/>
              <a:t>10</a:t>
            </a:fld>
            <a:endParaRPr kumimoji="1" lang="ja-JP" altLang="en-US"/>
          </a:p>
        </p:txBody>
      </p:sp>
    </p:spTree>
    <p:extLst>
      <p:ext uri="{BB962C8B-B14F-4D97-AF65-F5344CB8AC3E}">
        <p14:creationId xmlns:p14="http://schemas.microsoft.com/office/powerpoint/2010/main" val="169226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11</a:t>
            </a:fld>
            <a:endParaRPr kumimoji="1" lang="ja-JP" altLang="en-US"/>
          </a:p>
        </p:txBody>
      </p:sp>
    </p:spTree>
    <p:extLst>
      <p:ext uri="{BB962C8B-B14F-4D97-AF65-F5344CB8AC3E}">
        <p14:creationId xmlns:p14="http://schemas.microsoft.com/office/powerpoint/2010/main" val="1949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12</a:t>
            </a:fld>
            <a:endParaRPr kumimoji="1" lang="ja-JP" altLang="en-US"/>
          </a:p>
        </p:txBody>
      </p:sp>
    </p:spTree>
    <p:extLst>
      <p:ext uri="{BB962C8B-B14F-4D97-AF65-F5344CB8AC3E}">
        <p14:creationId xmlns:p14="http://schemas.microsoft.com/office/powerpoint/2010/main" val="83852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はじめに</a:t>
            </a:r>
            <a:r>
              <a:rPr kumimoji="1" lang="en-US" altLang="ja-JP" dirty="0" smtClean="0"/>
              <a:t>,</a:t>
            </a:r>
            <a:r>
              <a:rPr lang="ja-JP" altLang="en-US" dirty="0" smtClean="0"/>
              <a:t>代表的な太陽定数に対する部分凍結解の構造</a:t>
            </a:r>
            <a:r>
              <a:rPr kumimoji="1" lang="ja-JP" altLang="en-US" dirty="0" smtClean="0"/>
              <a:t>の一つとして</a:t>
            </a:r>
            <a:r>
              <a:rPr kumimoji="1"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惑星表面温度分布を示します</a:t>
            </a:r>
            <a:r>
              <a:rPr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図の説明</a:t>
            </a:r>
            <a:r>
              <a:rPr lang="mr-IN" altLang="ja-JP" dirty="0" smtClean="0"/>
              <a:t>…</a:t>
            </a:r>
            <a:r>
              <a:rPr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海洋大循環を考慮した場合には</a:t>
            </a:r>
            <a:r>
              <a:rPr lang="en-US" altLang="ja-JP" dirty="0" smtClean="0"/>
              <a:t>, </a:t>
            </a:r>
            <a:r>
              <a:rPr lang="ja-JP" altLang="en-US" dirty="0" smtClean="0"/>
              <a:t>一般的な特徴として</a:t>
            </a:r>
            <a:r>
              <a:rPr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局所的に赤道域の表面温度が数度低くなります</a:t>
            </a:r>
            <a:r>
              <a:rPr lang="en-US" altLang="ja-JP" sz="1200" dirty="0" smtClean="0"/>
              <a:t>. (</a:t>
            </a:r>
            <a:r>
              <a:rPr lang="ja-JP" altLang="en-US" sz="1200" dirty="0" smtClean="0"/>
              <a:t>何故低くなるかは次のスライドで</a:t>
            </a:r>
            <a:r>
              <a:rPr lang="en-US" altLang="ja-JP"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13</a:t>
            </a:fld>
            <a:endParaRPr kumimoji="1" lang="ja-JP" altLang="en-US"/>
          </a:p>
        </p:txBody>
      </p:sp>
    </p:spTree>
    <p:extLst>
      <p:ext uri="{BB962C8B-B14F-4D97-AF65-F5344CB8AC3E}">
        <p14:creationId xmlns:p14="http://schemas.microsoft.com/office/powerpoint/2010/main" val="151638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海洋大循環が考慮されると</a:t>
            </a:r>
            <a:r>
              <a:rPr kumimoji="1" lang="en-US" altLang="ja-JP" dirty="0" smtClean="0"/>
              <a:t>, </a:t>
            </a:r>
            <a:r>
              <a:rPr kumimoji="1" lang="ja-JP" altLang="en-US" dirty="0" smtClean="0"/>
              <a:t>なぜ赤道域で海水温が下がるかというと</a:t>
            </a:r>
            <a:r>
              <a:rPr kumimoji="1" lang="en-US" altLang="ja-JP" dirty="0" smtClean="0"/>
              <a:t>, </a:t>
            </a:r>
          </a:p>
          <a:p>
            <a:r>
              <a:rPr kumimoji="1" lang="ja-JP" altLang="en-US" dirty="0" smtClean="0"/>
              <a:t>それは赤道域は上昇域になっていて深部にある冷たい水を表面に持ち上げ来る</a:t>
            </a:r>
            <a:endParaRPr kumimoji="1" lang="en-US" altLang="ja-JP" dirty="0" smtClean="0"/>
          </a:p>
          <a:p>
            <a:r>
              <a:rPr kumimoji="1" lang="ja-JP" altLang="en-US" dirty="0" smtClean="0"/>
              <a:t>海洋場の構造になっているから</a:t>
            </a:r>
            <a:r>
              <a:rPr kumimoji="1" lang="en-US" altLang="ja-JP" dirty="0" smtClean="0"/>
              <a:t>. </a:t>
            </a:r>
          </a:p>
          <a:p>
            <a:endParaRPr kumimoji="1" lang="en-US" altLang="ja-JP" dirty="0" smtClean="0"/>
          </a:p>
          <a:p>
            <a:r>
              <a:rPr kumimoji="1" lang="ja-JP" altLang="en-US" dirty="0" smtClean="0"/>
              <a:t>実際には</a:t>
            </a:r>
            <a:r>
              <a:rPr kumimoji="1" lang="en-US" altLang="ja-JP" dirty="0" smtClean="0"/>
              <a:t>, </a:t>
            </a:r>
            <a:r>
              <a:rPr kumimoji="1" lang="ja-JP" altLang="en-US" dirty="0" smtClean="0"/>
              <a:t>他にも様々なプロセスが関わっているが</a:t>
            </a:r>
            <a:r>
              <a:rPr kumimoji="1" lang="en-US" altLang="ja-JP" dirty="0" smtClean="0"/>
              <a:t>, </a:t>
            </a:r>
            <a:r>
              <a:rPr kumimoji="1" lang="ja-JP" altLang="en-US" dirty="0" smtClean="0"/>
              <a:t>それらを全てをの寄与も含めた</a:t>
            </a:r>
            <a:r>
              <a:rPr kumimoji="1" lang="en-US" altLang="ja-JP" dirty="0" smtClean="0"/>
              <a:t>, </a:t>
            </a:r>
          </a:p>
          <a:p>
            <a:r>
              <a:rPr kumimoji="1" lang="ja-JP" altLang="en-US" dirty="0" smtClean="0"/>
              <a:t>南北エネルギー輸送で見ても</a:t>
            </a:r>
            <a:r>
              <a:rPr kumimoji="1" lang="en-US" altLang="ja-JP" dirty="0" smtClean="0"/>
              <a:t>, </a:t>
            </a:r>
            <a:r>
              <a:rPr kumimoji="1" lang="ja-JP" altLang="en-US" dirty="0" smtClean="0"/>
              <a:t>赤道域から中高緯度に向けて</a:t>
            </a:r>
            <a:r>
              <a:rPr kumimoji="1" lang="en-US" altLang="ja-JP" dirty="0" smtClean="0"/>
              <a:t>, </a:t>
            </a:r>
            <a:r>
              <a:rPr kumimoji="1" lang="ja-JP" altLang="en-US" dirty="0" smtClean="0"/>
              <a:t>熱が海洋によって</a:t>
            </a:r>
            <a:endParaRPr kumimoji="1" lang="en-US" altLang="ja-JP" dirty="0" smtClean="0"/>
          </a:p>
          <a:p>
            <a:r>
              <a:rPr kumimoji="1" lang="ja-JP" altLang="en-US" dirty="0" smtClean="0"/>
              <a:t>運ばれていることが分かる</a:t>
            </a:r>
            <a:r>
              <a:rPr kumimoji="1" lang="en-US" altLang="ja-JP" dirty="0" smtClean="0"/>
              <a:t>. </a:t>
            </a:r>
          </a:p>
          <a:p>
            <a:endParaRPr kumimoji="1" lang="en-US" altLang="ja-JP" dirty="0" smtClean="0"/>
          </a:p>
          <a:p>
            <a:r>
              <a:rPr kumimoji="1" lang="en-US" altLang="ja-JP" dirty="0" smtClean="0"/>
              <a:t>* </a:t>
            </a:r>
            <a:r>
              <a:rPr kumimoji="1" lang="ja-JP" altLang="en-US" dirty="0" smtClean="0"/>
              <a:t>海洋熱輸送の効果</a:t>
            </a:r>
            <a:endParaRPr kumimoji="1" lang="en-US" altLang="ja-JP" dirty="0" smtClean="0"/>
          </a:p>
          <a:p>
            <a:r>
              <a:rPr kumimoji="1" lang="en-US" altLang="ja-JP" dirty="0" smtClean="0"/>
              <a:t>  </a:t>
            </a:r>
            <a:r>
              <a:rPr kumimoji="1" lang="ja-JP" altLang="en-US" dirty="0" smtClean="0"/>
              <a:t>赤道域の</a:t>
            </a:r>
            <a:r>
              <a:rPr kumimoji="1" lang="en-US" altLang="ja-JP" dirty="0" smtClean="0"/>
              <a:t> SST </a:t>
            </a:r>
            <a:r>
              <a:rPr kumimoji="1" lang="ja-JP" altLang="en-US" dirty="0" smtClean="0"/>
              <a:t>の低温下による</a:t>
            </a:r>
            <a:r>
              <a:rPr kumimoji="1" lang="en-US" altLang="ja-JP" dirty="0" smtClean="0"/>
              <a:t>, </a:t>
            </a:r>
            <a:r>
              <a:rPr kumimoji="1" lang="ja-JP" altLang="en-US" dirty="0" smtClean="0"/>
              <a:t>水蒸気フィードバックを介した寒冷化</a:t>
            </a:r>
            <a:r>
              <a:rPr kumimoji="1" lang="en-US" altLang="ja-JP" dirty="0" smtClean="0"/>
              <a:t> </a:t>
            </a:r>
          </a:p>
          <a:p>
            <a:r>
              <a:rPr kumimoji="1" lang="en-US" altLang="ja-JP" dirty="0" smtClean="0"/>
              <a:t>  vs</a:t>
            </a:r>
            <a:r>
              <a:rPr kumimoji="1" lang="en-US" altLang="ja-JP" baseline="0" dirty="0" smtClean="0"/>
              <a:t> </a:t>
            </a:r>
            <a:r>
              <a:rPr kumimoji="1" lang="ja-JP" altLang="en-US" dirty="0" smtClean="0"/>
              <a:t>海洋熱輸送による海氷の後退による</a:t>
            </a:r>
            <a:r>
              <a:rPr kumimoji="1" lang="en-US" altLang="ja-JP" dirty="0" smtClean="0"/>
              <a:t>, </a:t>
            </a:r>
            <a:r>
              <a:rPr kumimoji="1" lang="ja-JP" altLang="en-US" dirty="0" smtClean="0"/>
              <a:t>氷アルベドフィードバックを介した温暖化</a:t>
            </a:r>
            <a:endParaRPr kumimoji="1" lang="en-US" altLang="ja-JP" dirty="0" smtClean="0"/>
          </a:p>
          <a:p>
            <a:endParaRPr kumimoji="1" lang="en-US" altLang="ja-JP" dirty="0" smtClean="0"/>
          </a:p>
          <a:p>
            <a:r>
              <a:rPr kumimoji="1" lang="ja-JP" altLang="en-US" dirty="0" smtClean="0"/>
              <a:t>どちらが凌駕するか</a:t>
            </a:r>
            <a:r>
              <a:rPr kumimoji="1" lang="en-US" altLang="ja-JP" dirty="0" smtClean="0"/>
              <a:t>?</a:t>
            </a:r>
          </a:p>
          <a:p>
            <a:r>
              <a:rPr kumimoji="1" lang="en-US" altLang="ja-JP" dirty="0" smtClean="0"/>
              <a:t>  </a:t>
            </a:r>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14</a:t>
            </a:fld>
            <a:endParaRPr kumimoji="1" lang="ja-JP" altLang="en-US"/>
          </a:p>
        </p:txBody>
      </p:sp>
    </p:spTree>
    <p:extLst>
      <p:ext uri="{BB962C8B-B14F-4D97-AF65-F5344CB8AC3E}">
        <p14:creationId xmlns:p14="http://schemas.microsoft.com/office/powerpoint/2010/main" val="22017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 </a:t>
            </a:r>
            <a:r>
              <a:rPr lang="ja-JP" altLang="en-US" sz="2000" dirty="0" smtClean="0"/>
              <a:t>海洋熱輸送による赤道の</a:t>
            </a:r>
            <a:r>
              <a:rPr lang="en-US" altLang="ja-JP" sz="2000" dirty="0" smtClean="0"/>
              <a:t> SST </a:t>
            </a:r>
            <a:r>
              <a:rPr lang="ja-JP" altLang="en-US" sz="2000" dirty="0" smtClean="0"/>
              <a:t>の低下により</a:t>
            </a:r>
            <a:r>
              <a:rPr lang="en-US" altLang="ja-JP" sz="2000" dirty="0" smtClean="0"/>
              <a:t>, </a:t>
            </a:r>
            <a:r>
              <a:rPr lang="ja-JP" altLang="en-US" sz="2000" dirty="0" smtClean="0"/>
              <a:t>水蒸気による大気の温室効果が弱まっている</a:t>
            </a:r>
            <a:r>
              <a:rPr lang="en-US" altLang="ja-JP" sz="2000" dirty="0" smtClean="0"/>
              <a:t>. </a:t>
            </a:r>
            <a:endParaRPr kumimoji="1" lang="en-US" altLang="ja-JP" dirty="0" smtClean="0"/>
          </a:p>
          <a:p>
            <a:r>
              <a:rPr kumimoji="1" lang="en-US" altLang="ja-JP" dirty="0" smtClean="0"/>
              <a:t>  * S1380 </a:t>
            </a:r>
            <a:r>
              <a:rPr kumimoji="1" lang="ja-JP" altLang="en-US" dirty="0" smtClean="0"/>
              <a:t>では</a:t>
            </a:r>
            <a:r>
              <a:rPr kumimoji="1" lang="en-US" altLang="ja-JP" dirty="0" smtClean="0"/>
              <a:t>, </a:t>
            </a:r>
            <a:r>
              <a:rPr kumimoji="1" lang="ja-JP" altLang="en-US" dirty="0" smtClean="0"/>
              <a:t>赤道域ローカル</a:t>
            </a:r>
            <a:r>
              <a:rPr kumimoji="1" lang="en-US" altLang="ja-JP" dirty="0" smtClean="0"/>
              <a:t>, S1500</a:t>
            </a:r>
            <a:r>
              <a:rPr kumimoji="1" lang="en-US" altLang="ja-JP" baseline="0" dirty="0" smtClean="0"/>
              <a:t> </a:t>
            </a:r>
            <a:r>
              <a:rPr kumimoji="1" lang="ja-JP" altLang="en-US" baseline="0" dirty="0" smtClean="0"/>
              <a:t>では全球的</a:t>
            </a:r>
            <a:endParaRPr kumimoji="1" lang="en-US" altLang="ja-JP" baseline="0" dirty="0" smtClean="0"/>
          </a:p>
          <a:p>
            <a:r>
              <a:rPr kumimoji="1" lang="en-US" altLang="ja-JP" baseline="0" dirty="0" smtClean="0"/>
              <a:t>  * </a:t>
            </a:r>
            <a:r>
              <a:rPr kumimoji="1" lang="ja-JP" altLang="en-US" baseline="0" dirty="0" smtClean="0"/>
              <a:t>赤道域の蒸発が減った分</a:t>
            </a:r>
            <a:r>
              <a:rPr kumimoji="1" lang="en-US" altLang="ja-JP" baseline="0" dirty="0" smtClean="0"/>
              <a:t>, </a:t>
            </a:r>
            <a:r>
              <a:rPr kumimoji="1" lang="ja-JP" altLang="en-US" baseline="0" dirty="0" smtClean="0"/>
              <a:t>暖かくなった中緯度の蒸発量が増えて相殺してくれそうな気がするが</a:t>
            </a:r>
            <a:r>
              <a:rPr kumimoji="1" lang="en-US" altLang="ja-JP" baseline="0" dirty="0" smtClean="0"/>
              <a:t>, </a:t>
            </a:r>
          </a:p>
          <a:p>
            <a:r>
              <a:rPr kumimoji="1" lang="en-US" altLang="ja-JP" baseline="0" dirty="0" smtClean="0"/>
              <a:t>    </a:t>
            </a:r>
            <a:r>
              <a:rPr kumimoji="1" lang="ja-JP" altLang="en-US" baseline="0" dirty="0" smtClean="0"/>
              <a:t>そのようにはなっていない</a:t>
            </a:r>
            <a:r>
              <a:rPr kumimoji="1" lang="en-US" altLang="ja-JP" baseline="0" dirty="0" smtClean="0"/>
              <a:t>. (</a:t>
            </a:r>
            <a:r>
              <a:rPr kumimoji="1" lang="ja-JP" altLang="en-US" baseline="0" dirty="0" smtClean="0"/>
              <a:t>全球エネルギー収支でも確認</a:t>
            </a:r>
            <a:r>
              <a:rPr kumimoji="1" lang="en-US" altLang="ja-JP" baseline="0" dirty="0" smtClean="0"/>
              <a:t>)</a:t>
            </a:r>
            <a:endParaRPr kumimoji="1" lang="en-US" altLang="ja-JP" dirty="0" smtClean="0"/>
          </a:p>
          <a:p>
            <a:endParaRPr kumimoji="1" lang="en-US" altLang="ja-JP" dirty="0" smtClean="0"/>
          </a:p>
          <a:p>
            <a:r>
              <a:rPr kumimoji="1" lang="ja-JP" altLang="en-US" dirty="0" smtClean="0"/>
              <a:t>氷線が低緯度にある場合は</a:t>
            </a:r>
            <a:r>
              <a:rPr kumimoji="1" lang="en-US" altLang="ja-JP" dirty="0" smtClean="0"/>
              <a:t>, </a:t>
            </a:r>
          </a:p>
          <a:p>
            <a:r>
              <a:rPr kumimoji="1" lang="ja-JP" altLang="en-US" dirty="0" smtClean="0"/>
              <a:t>海洋熱輸送によって赤道域で</a:t>
            </a:r>
            <a:r>
              <a:rPr kumimoji="1" lang="en-US" altLang="ja-JP" dirty="0" smtClean="0"/>
              <a:t> SST </a:t>
            </a:r>
            <a:r>
              <a:rPr kumimoji="1" lang="ja-JP" altLang="en-US" dirty="0" smtClean="0"/>
              <a:t>が低下しても</a:t>
            </a:r>
            <a:r>
              <a:rPr kumimoji="1" lang="en-US" altLang="ja-JP" dirty="0" smtClean="0"/>
              <a:t>, </a:t>
            </a:r>
          </a:p>
          <a:p>
            <a:r>
              <a:rPr kumimoji="1" lang="ja-JP" altLang="en-US" dirty="0" smtClean="0"/>
              <a:t>水蒸気による大気の温室効果の減少にあまり寄与しない</a:t>
            </a:r>
            <a:r>
              <a:rPr kumimoji="1" lang="en-US" altLang="ja-JP" dirty="0" smtClean="0"/>
              <a:t>(10</a:t>
            </a:r>
            <a:r>
              <a:rPr kumimoji="1" lang="en-US" altLang="ja-JP" baseline="0" dirty="0" smtClean="0"/>
              <a:t> W </a:t>
            </a:r>
            <a:r>
              <a:rPr kumimoji="1" lang="ja-JP" altLang="en-US" baseline="0" dirty="0" smtClean="0"/>
              <a:t>未満</a:t>
            </a:r>
            <a:r>
              <a:rPr kumimoji="1" lang="en-US" altLang="ja-JP" baseline="0" dirty="0" smtClean="0"/>
              <a:t>)</a:t>
            </a:r>
            <a:r>
              <a:rPr kumimoji="1" lang="en-US" altLang="ja-JP" dirty="0" smtClean="0"/>
              <a:t>. </a:t>
            </a:r>
          </a:p>
          <a:p>
            <a:r>
              <a:rPr kumimoji="1" lang="en-US" altLang="ja-JP" dirty="0" smtClean="0"/>
              <a:t>(</a:t>
            </a:r>
            <a:r>
              <a:rPr kumimoji="1" lang="ja-JP" altLang="en-US" dirty="0" smtClean="0"/>
              <a:t>むしろ</a:t>
            </a:r>
            <a:r>
              <a:rPr kumimoji="1" lang="en-US" altLang="ja-JP" dirty="0" smtClean="0"/>
              <a:t>, </a:t>
            </a:r>
            <a:r>
              <a:rPr kumimoji="1" lang="ja-JP" altLang="en-US" dirty="0" smtClean="0"/>
              <a:t>海洋熱輸送により</a:t>
            </a:r>
            <a:r>
              <a:rPr kumimoji="1" lang="en-US" altLang="ja-JP" dirty="0" smtClean="0"/>
              <a:t>, </a:t>
            </a:r>
            <a:r>
              <a:rPr kumimoji="1" lang="ja-JP" altLang="en-US" dirty="0" smtClean="0"/>
              <a:t>海氷拡大が妨げられる効果の方が気候決定に影響があるだろう</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15</a:t>
            </a:fld>
            <a:endParaRPr kumimoji="1" lang="ja-JP" altLang="en-US"/>
          </a:p>
        </p:txBody>
      </p:sp>
    </p:spTree>
    <p:extLst>
      <p:ext uri="{BB962C8B-B14F-4D97-AF65-F5344CB8AC3E}">
        <p14:creationId xmlns:p14="http://schemas.microsoft.com/office/powerpoint/2010/main" val="146560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全球的な熱収支としては</a:t>
            </a:r>
            <a:r>
              <a:rPr kumimoji="1" lang="en-US" altLang="ja-JP" dirty="0" smtClean="0"/>
              <a:t>?</a:t>
            </a:r>
          </a:p>
          <a:p>
            <a:r>
              <a:rPr kumimoji="1" lang="en-US" altLang="ja-JP" dirty="0" smtClean="0"/>
              <a:t>(</a:t>
            </a:r>
            <a:r>
              <a:rPr kumimoji="1" lang="ja-JP" altLang="en-US" dirty="0" smtClean="0"/>
              <a:t>図の説明</a:t>
            </a:r>
            <a:r>
              <a:rPr kumimoji="1" lang="en-US" altLang="ja-JP" dirty="0" smtClean="0"/>
              <a:t>..)</a:t>
            </a:r>
          </a:p>
          <a:p>
            <a:endParaRPr kumimoji="1" lang="en-US" altLang="ja-JP" dirty="0" smtClean="0"/>
          </a:p>
          <a:p>
            <a:pPr marL="0" indent="0">
              <a:lnSpc>
                <a:spcPct val="150000"/>
              </a:lnSpc>
              <a:buFont typeface="Arial" charset="0"/>
              <a:buNone/>
            </a:pPr>
            <a:r>
              <a:rPr kumimoji="1" lang="en-US" altLang="ja-JP" dirty="0" smtClean="0"/>
              <a:t>=&gt; </a:t>
            </a:r>
            <a:r>
              <a:rPr kumimoji="1" lang="ja-JP" altLang="en-US" dirty="0" smtClean="0"/>
              <a:t>緯度分布から予想されたように</a:t>
            </a:r>
            <a:r>
              <a:rPr kumimoji="1" lang="en-US" altLang="ja-JP" dirty="0" smtClean="0"/>
              <a:t>,</a:t>
            </a:r>
          </a:p>
          <a:p>
            <a:pPr marL="285750" lvl="0" indent="-285750">
              <a:lnSpc>
                <a:spcPct val="150000"/>
              </a:lnSpc>
              <a:buFont typeface="Arial" charset="0"/>
              <a:buChar char="•"/>
            </a:pPr>
            <a:r>
              <a:rPr kumimoji="1" lang="ja-JP" altLang="en-US" sz="2000" dirty="0" smtClean="0"/>
              <a:t>氷線が中高緯度にある場合は</a:t>
            </a:r>
            <a:r>
              <a:rPr kumimoji="1" lang="en-US" altLang="ja-JP" sz="2000" dirty="0" smtClean="0"/>
              <a:t>, </a:t>
            </a:r>
            <a:r>
              <a:rPr lang="ja-JP" altLang="en-US" sz="2000" dirty="0" smtClean="0"/>
              <a:t>全球収支的にも</a:t>
            </a:r>
            <a:r>
              <a:rPr lang="en-US" altLang="ja-JP" sz="2000" dirty="0" smtClean="0"/>
              <a:t>, dynamic ocean </a:t>
            </a:r>
            <a:r>
              <a:rPr lang="ja-JP" altLang="en-US" sz="2000" dirty="0" smtClean="0"/>
              <a:t>では</a:t>
            </a:r>
            <a:r>
              <a:rPr lang="en-US" altLang="ja-JP" sz="2000" dirty="0" smtClean="0"/>
              <a:t>,  </a:t>
            </a:r>
            <a:r>
              <a:rPr lang="ja-JP" altLang="en-US" sz="2000" dirty="0" smtClean="0"/>
              <a:t>水蒸気による大気の温室効果が弱まっている</a:t>
            </a:r>
            <a:r>
              <a:rPr lang="en-US" altLang="ja-JP" sz="2000" dirty="0" smtClean="0"/>
              <a:t>. </a:t>
            </a:r>
          </a:p>
          <a:p>
            <a:pPr marL="285750" lvl="0" indent="-285750">
              <a:lnSpc>
                <a:spcPct val="150000"/>
              </a:lnSpc>
              <a:buFont typeface="Arial" charset="0"/>
              <a:buChar char="•"/>
            </a:pPr>
            <a:r>
              <a:rPr lang="ja-JP" altLang="en-US" sz="2000" dirty="0" smtClean="0"/>
              <a:t>一方</a:t>
            </a:r>
            <a:r>
              <a:rPr lang="en-US" altLang="ja-JP" sz="2000" dirty="0" smtClean="0"/>
              <a:t>, </a:t>
            </a:r>
            <a:r>
              <a:rPr lang="ja-JP" altLang="en-US" sz="2000" dirty="0" smtClean="0"/>
              <a:t>氷線が低緯度に近づくほど</a:t>
            </a:r>
            <a:r>
              <a:rPr lang="en-US" altLang="ja-JP" sz="2000" dirty="0" smtClean="0"/>
              <a:t>, </a:t>
            </a:r>
            <a:r>
              <a:rPr lang="ja-JP" altLang="en-US" sz="2000" dirty="0" smtClean="0"/>
              <a:t>全球エネルギー収支としては</a:t>
            </a:r>
            <a:r>
              <a:rPr lang="en-US" altLang="ja-JP" sz="2000" dirty="0" smtClean="0"/>
              <a:t>, </a:t>
            </a:r>
            <a:r>
              <a:rPr lang="ja-JP" altLang="en-US" sz="2000" dirty="0" smtClean="0"/>
              <a:t>氷線の位置がより重要であることが読み取れる</a:t>
            </a:r>
            <a:r>
              <a:rPr lang="en-US" altLang="ja-JP" sz="2000" dirty="0" smtClean="0"/>
              <a:t>.  </a:t>
            </a:r>
          </a:p>
          <a:p>
            <a:pPr marL="742950" lvl="1" indent="-285750">
              <a:lnSpc>
                <a:spcPct val="150000"/>
              </a:lnSpc>
              <a:buFont typeface="Arial" charset="0"/>
              <a:buChar char="•"/>
            </a:pPr>
            <a:r>
              <a:rPr lang="ja-JP" altLang="en-US" sz="2000" dirty="0" smtClean="0"/>
              <a:t>その場合</a:t>
            </a:r>
            <a:r>
              <a:rPr lang="en-US" altLang="ja-JP" sz="2000" dirty="0" smtClean="0"/>
              <a:t>, </a:t>
            </a:r>
            <a:r>
              <a:rPr lang="ja-JP" altLang="en-US" sz="2000" dirty="0" smtClean="0"/>
              <a:t>海洋熱容量・海洋熱輸送の直接的効果により</a:t>
            </a:r>
            <a:r>
              <a:rPr lang="en-US" altLang="ja-JP" sz="2000" dirty="0" smtClean="0"/>
              <a:t>, </a:t>
            </a:r>
            <a:r>
              <a:rPr lang="ja-JP" altLang="en-US" sz="2000" dirty="0" smtClean="0"/>
              <a:t>どの緯度で氷線が落ち着くがより重要</a:t>
            </a:r>
            <a:endParaRPr lang="en-US" altLang="ja-JP" sz="2000" dirty="0" smtClean="0"/>
          </a:p>
          <a:p>
            <a:pPr marL="285750" lvl="0" indent="-285750">
              <a:lnSpc>
                <a:spcPct val="150000"/>
              </a:lnSpc>
              <a:buFont typeface="Arial" charset="0"/>
              <a:buChar char="•"/>
            </a:pPr>
            <a:endParaRPr lang="en-US" altLang="ja-JP" sz="2000" dirty="0" smtClean="0"/>
          </a:p>
          <a:p>
            <a:pPr marL="285750" lvl="0" indent="-285750">
              <a:lnSpc>
                <a:spcPct val="150000"/>
              </a:lnSpc>
              <a:buFont typeface="Arial" charset="0"/>
              <a:buChar char="•"/>
            </a:pPr>
            <a:r>
              <a:rPr lang="en-US" altLang="ja-JP" sz="2000" dirty="0" smtClean="0"/>
              <a:t>(</a:t>
            </a:r>
            <a:r>
              <a:rPr lang="ja-JP" altLang="en-US" sz="2000" dirty="0" smtClean="0"/>
              <a:t>個人的な興味としては</a:t>
            </a:r>
            <a:r>
              <a:rPr lang="en-US" altLang="ja-JP" sz="2000" dirty="0" smtClean="0"/>
              <a:t>) </a:t>
            </a:r>
            <a:r>
              <a:rPr lang="ja-JP" altLang="en-US" sz="2000" dirty="0" smtClean="0"/>
              <a:t>温室効果が減った時に</a:t>
            </a:r>
            <a:r>
              <a:rPr lang="en-US" altLang="ja-JP" sz="2000" dirty="0" smtClean="0"/>
              <a:t>, </a:t>
            </a:r>
            <a:r>
              <a:rPr lang="ja-JP" altLang="en-US" sz="2000" dirty="0" smtClean="0"/>
              <a:t>表面エネルギー収支はどう帳尻があっているのか</a:t>
            </a:r>
            <a:r>
              <a:rPr lang="en-US" altLang="ja-JP" sz="2000" dirty="0" smtClean="0"/>
              <a:t>? </a:t>
            </a:r>
          </a:p>
          <a:p>
            <a:pPr marL="285750" lvl="0" indent="-285750">
              <a:lnSpc>
                <a:spcPct val="150000"/>
              </a:lnSpc>
              <a:buFont typeface="Arial" charset="0"/>
              <a:buChar char="•"/>
            </a:pPr>
            <a:r>
              <a:rPr lang="en-US" altLang="ja-JP" sz="2000" dirty="0" smtClean="0"/>
              <a:t>(</a:t>
            </a:r>
            <a:r>
              <a:rPr lang="ja-JP" altLang="en-US" sz="2000" dirty="0" smtClean="0"/>
              <a:t>下向き長波放射が減った分は</a:t>
            </a:r>
            <a:r>
              <a:rPr lang="en-US" altLang="ja-JP" sz="2000" dirty="0" smtClean="0"/>
              <a:t>, </a:t>
            </a:r>
            <a:r>
              <a:rPr lang="ja-JP" altLang="en-US" sz="2000" dirty="0" smtClean="0"/>
              <a:t>水蒸気の蒸発が減って</a:t>
            </a:r>
            <a:r>
              <a:rPr lang="en-US" altLang="ja-JP" sz="2000" dirty="0" smtClean="0"/>
              <a:t>, </a:t>
            </a:r>
            <a:r>
              <a:rPr lang="ja-JP" altLang="en-US" sz="2000" dirty="0" smtClean="0"/>
              <a:t>潜熱フラックスが同量減少することでバランスしている</a:t>
            </a:r>
            <a:r>
              <a:rPr lang="en-US" altLang="ja-JP" sz="2000" dirty="0" smtClean="0"/>
              <a:t>.)</a:t>
            </a:r>
          </a:p>
          <a:p>
            <a:pPr marL="285750" lvl="0" indent="-285750">
              <a:lnSpc>
                <a:spcPct val="150000"/>
              </a:lnSpc>
              <a:buFont typeface="Arial" charset="0"/>
              <a:buChar char="•"/>
            </a:pPr>
            <a:endParaRPr lang="en-US" altLang="ja-JP" sz="2000" dirty="0" smtClean="0"/>
          </a:p>
          <a:p>
            <a:pPr marL="285750" lvl="0" indent="-285750">
              <a:lnSpc>
                <a:spcPct val="150000"/>
              </a:lnSpc>
              <a:buFont typeface="Arial" charset="0"/>
              <a:buChar char="•"/>
            </a:pPr>
            <a:r>
              <a:rPr lang="en-US" altLang="ja-JP" sz="2000" dirty="0" smtClean="0"/>
              <a:t>(</a:t>
            </a:r>
            <a:r>
              <a:rPr lang="ja-JP" altLang="en-US" sz="2000" dirty="0" smtClean="0"/>
              <a:t>次の</a:t>
            </a:r>
            <a:r>
              <a:rPr lang="en-US" altLang="ja-JP" sz="2000" dirty="0" smtClean="0"/>
              <a:t>, 2 </a:t>
            </a:r>
            <a:r>
              <a:rPr lang="ja-JP" altLang="en-US" sz="2000" dirty="0" smtClean="0"/>
              <a:t>枚のスライドで</a:t>
            </a:r>
            <a:r>
              <a:rPr lang="en-US" altLang="ja-JP" sz="2000" dirty="0" smtClean="0"/>
              <a:t>, </a:t>
            </a:r>
            <a:r>
              <a:rPr lang="ja-JP" altLang="en-US" sz="2000" dirty="0" smtClean="0"/>
              <a:t>ここまで話してきた筋をまとめると</a:t>
            </a:r>
            <a:r>
              <a:rPr lang="en-US" altLang="ja-JP" sz="2000" dirty="0" smtClean="0"/>
              <a:t>..)</a:t>
            </a:r>
          </a:p>
          <a:p>
            <a:pPr marL="285750" lvl="0" indent="-285750">
              <a:lnSpc>
                <a:spcPct val="150000"/>
              </a:lnSpc>
              <a:buFont typeface="Arial"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16</a:t>
            </a:fld>
            <a:endParaRPr kumimoji="1" lang="ja-JP" altLang="en-US"/>
          </a:p>
        </p:txBody>
      </p:sp>
    </p:spTree>
    <p:extLst>
      <p:ext uri="{BB962C8B-B14F-4D97-AF65-F5344CB8AC3E}">
        <p14:creationId xmlns:p14="http://schemas.microsoft.com/office/powerpoint/2010/main" val="116074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17</a:t>
            </a:fld>
            <a:endParaRPr kumimoji="1" lang="ja-JP" altLang="en-US"/>
          </a:p>
        </p:txBody>
      </p:sp>
    </p:spTree>
    <p:extLst>
      <p:ext uri="{BB962C8B-B14F-4D97-AF65-F5344CB8AC3E}">
        <p14:creationId xmlns:p14="http://schemas.microsoft.com/office/powerpoint/2010/main" val="107586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18</a:t>
            </a:fld>
            <a:endParaRPr kumimoji="1" lang="ja-JP" altLang="en-US"/>
          </a:p>
        </p:txBody>
      </p:sp>
    </p:spTree>
    <p:extLst>
      <p:ext uri="{BB962C8B-B14F-4D97-AF65-F5344CB8AC3E}">
        <p14:creationId xmlns:p14="http://schemas.microsoft.com/office/powerpoint/2010/main" val="18335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離散系での氷アルベドフィードバックの振る舞いが</a:t>
            </a:r>
            <a:r>
              <a:rPr lang="en-US" altLang="ja-JP" dirty="0" smtClean="0"/>
              <a:t>, 60 m slab ocean </a:t>
            </a:r>
            <a:r>
              <a:rPr lang="ja-JP" altLang="en-US" dirty="0" smtClean="0"/>
              <a:t>では怪しく</a:t>
            </a:r>
            <a:r>
              <a:rPr lang="en-US" altLang="ja-JP" dirty="0" smtClean="0"/>
              <a:t>, </a:t>
            </a:r>
          </a:p>
          <a:p>
            <a:r>
              <a:rPr kumimoji="1" lang="ja-JP" altLang="en-US" dirty="0" smtClean="0"/>
              <a:t>またそれは海洋混合層の深さと関わりがあること自体は前から気づいていたのですが</a:t>
            </a:r>
            <a:r>
              <a:rPr kumimoji="1" lang="en-US" altLang="ja-JP" dirty="0" smtClean="0"/>
              <a:t>, </a:t>
            </a:r>
          </a:p>
          <a:p>
            <a:r>
              <a:rPr kumimoji="1" lang="ja-JP" altLang="en-US" dirty="0" smtClean="0"/>
              <a:t>今までは</a:t>
            </a:r>
            <a:r>
              <a:rPr kumimoji="1" lang="en-US" altLang="ja-JP" dirty="0" smtClean="0"/>
              <a:t> swamp ocean (0 m</a:t>
            </a:r>
            <a:r>
              <a:rPr kumimoji="1" lang="en-US" altLang="ja-JP" baseline="0" dirty="0" smtClean="0"/>
              <a:t> slab ocean) </a:t>
            </a:r>
            <a:r>
              <a:rPr kumimoji="1" lang="ja-JP" altLang="en-US" baseline="0" dirty="0" smtClean="0"/>
              <a:t>と</a:t>
            </a:r>
            <a:r>
              <a:rPr kumimoji="1" lang="en-US" altLang="ja-JP" baseline="0" dirty="0" smtClean="0"/>
              <a:t> 60 m slab ocean </a:t>
            </a:r>
            <a:r>
              <a:rPr kumimoji="1" lang="ja-JP" altLang="en-US" baseline="0" dirty="0" smtClean="0"/>
              <a:t>の間の深さで</a:t>
            </a:r>
            <a:r>
              <a:rPr kumimoji="1" lang="en-US" altLang="ja-JP" baseline="0" dirty="0" smtClean="0"/>
              <a:t>, </a:t>
            </a:r>
          </a:p>
          <a:p>
            <a:r>
              <a:rPr kumimoji="1" lang="ja-JP" altLang="en-US" baseline="0" dirty="0" smtClean="0"/>
              <a:t>どのような結果が得られるかは確認していなかった</a:t>
            </a:r>
            <a:r>
              <a:rPr kumimoji="1" lang="en-US" altLang="ja-JP" baseline="0" dirty="0" smtClean="0"/>
              <a:t>. </a:t>
            </a:r>
          </a:p>
          <a:p>
            <a:endParaRPr kumimoji="1" lang="en-US" altLang="ja-JP" baseline="0" dirty="0" smtClean="0"/>
          </a:p>
          <a:p>
            <a:r>
              <a:rPr kumimoji="1" lang="en-US" altLang="ja-JP" baseline="0" dirty="0" smtClean="0"/>
              <a:t>30 m, 10m slab ocean </a:t>
            </a:r>
            <a:r>
              <a:rPr kumimoji="1" lang="ja-JP" altLang="en-US" baseline="0" dirty="0" smtClean="0"/>
              <a:t>といった実験ケースを実施したことで</a:t>
            </a:r>
            <a:r>
              <a:rPr kumimoji="1" lang="en-US" altLang="ja-JP" baseline="0" dirty="0" smtClean="0"/>
              <a:t>, </a:t>
            </a:r>
          </a:p>
          <a:p>
            <a:r>
              <a:rPr lang="ja-JP" altLang="en-US" dirty="0" smtClean="0"/>
              <a:t>離散系での氷アルベドフィードバックの振る舞いと</a:t>
            </a:r>
            <a:r>
              <a:rPr kumimoji="1" lang="ja-JP" altLang="en-US" dirty="0" smtClean="0"/>
              <a:t>海洋混合層の深さの関わり</a:t>
            </a:r>
            <a:endParaRPr kumimoji="1" lang="en-US" altLang="ja-JP" dirty="0" smtClean="0"/>
          </a:p>
          <a:p>
            <a:r>
              <a:rPr kumimoji="1" lang="ja-JP" altLang="en-US" dirty="0" smtClean="0"/>
              <a:t>についてもう少し確証が得られてきたことが</a:t>
            </a:r>
            <a:r>
              <a:rPr kumimoji="1" lang="en-US" altLang="ja-JP" dirty="0" smtClean="0"/>
              <a:t>, </a:t>
            </a:r>
            <a:r>
              <a:rPr kumimoji="1" lang="ja-JP" altLang="en-US" dirty="0" smtClean="0"/>
              <a:t>これから話す話題になります</a:t>
            </a:r>
            <a:r>
              <a:rPr kumimoji="1" lang="en-US" altLang="ja-JP" dirty="0" smtClean="0"/>
              <a:t>. </a:t>
            </a:r>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19</a:t>
            </a:fld>
            <a:endParaRPr kumimoji="1" lang="ja-JP" altLang="en-US"/>
          </a:p>
        </p:txBody>
      </p:sp>
    </p:spTree>
    <p:extLst>
      <p:ext uri="{BB962C8B-B14F-4D97-AF65-F5344CB8AC3E}">
        <p14:creationId xmlns:p14="http://schemas.microsoft.com/office/powerpoint/2010/main" val="209190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a:t>
            </a:fld>
            <a:endParaRPr kumimoji="1" lang="ja-JP" altLang="en-US"/>
          </a:p>
        </p:txBody>
      </p:sp>
    </p:spTree>
    <p:extLst>
      <p:ext uri="{BB962C8B-B14F-4D97-AF65-F5344CB8AC3E}">
        <p14:creationId xmlns:p14="http://schemas.microsoft.com/office/powerpoint/2010/main" val="1164310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ja-JP" altLang="en-US" sz="1200" dirty="0" smtClean="0"/>
              <a:t>まずは</a:t>
            </a:r>
            <a:r>
              <a:rPr lang="en-US" altLang="ja-JP" sz="1200" dirty="0" smtClean="0"/>
              <a:t>, </a:t>
            </a:r>
            <a:r>
              <a:rPr lang="ja-JP" altLang="en-US" sz="1200" dirty="0" smtClean="0"/>
              <a:t>様々な実効的な混合層の深さを持つ海洋設定に対して</a:t>
            </a:r>
            <a:r>
              <a:rPr lang="en-US" altLang="ja-JP" sz="1200" dirty="0" smtClean="0"/>
              <a:t>, </a:t>
            </a:r>
            <a:r>
              <a:rPr lang="ja-JP" altLang="en-US" sz="1200" dirty="0" smtClean="0"/>
              <a:t>氷緯度がどの緯度に落ち着いていくのかを見るために</a:t>
            </a:r>
            <a:r>
              <a:rPr lang="en-US" altLang="ja-JP" sz="1200" dirty="0" smtClean="0"/>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ja-JP" altLang="en-US" sz="1200" dirty="0" smtClean="0"/>
              <a:t>氷線緯度の時系列を示す</a:t>
            </a:r>
            <a:r>
              <a:rPr lang="en-US" altLang="ja-JP" sz="1200" dirty="0" smtClean="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altLang="ja-JP" sz="120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ja-JP" sz="1200" dirty="0" smtClean="0"/>
              <a:t>10 m slab ocean, 30 m slab ocean </a:t>
            </a:r>
            <a:r>
              <a:rPr lang="ja-JP" altLang="en-US" sz="1200" dirty="0" smtClean="0"/>
              <a:t>の氷線緯度は</a:t>
            </a:r>
            <a:r>
              <a:rPr lang="en-US" altLang="ja-JP" sz="1200" dirty="0" smtClean="0"/>
              <a:t>,  swamp ocean </a:t>
            </a:r>
            <a:r>
              <a:rPr lang="ja-JP" altLang="en-US" sz="1200" dirty="0" smtClean="0"/>
              <a:t>と</a:t>
            </a:r>
            <a:r>
              <a:rPr lang="en-US" altLang="ja-JP" sz="1200" dirty="0" smtClean="0"/>
              <a:t> 60 m slab ocean </a:t>
            </a:r>
            <a:r>
              <a:rPr lang="ja-JP" altLang="en-US" sz="1200" dirty="0" smtClean="0"/>
              <a:t>の間の氷線緯度に落ち着く</a:t>
            </a:r>
            <a:r>
              <a:rPr lang="en-US" altLang="ja-JP" sz="1200" dirty="0" smtClean="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kumimoji="1" lang="en-US" altLang="ja-JP" sz="120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kumimoji="1" lang="en-US" altLang="ja-JP" sz="1200" dirty="0" smtClean="0"/>
              <a:t> </a:t>
            </a:r>
            <a:r>
              <a:rPr kumimoji="1" lang="ja-JP" altLang="en-US" sz="1200" dirty="0" smtClean="0"/>
              <a:t>今までは</a:t>
            </a:r>
            <a:r>
              <a:rPr kumimoji="1" lang="en-US" altLang="ja-JP" sz="1200" dirty="0" smtClean="0"/>
              <a:t>, 60 m slab ocean </a:t>
            </a:r>
            <a:r>
              <a:rPr kumimoji="1" lang="ja-JP" altLang="en-US" sz="1200" dirty="0" smtClean="0"/>
              <a:t>と</a:t>
            </a:r>
            <a:r>
              <a:rPr kumimoji="1" lang="en-US" altLang="ja-JP" sz="1200" dirty="0" smtClean="0"/>
              <a:t> swamp ocean</a:t>
            </a:r>
            <a:r>
              <a:rPr kumimoji="1" lang="en-US" altLang="ja-JP" sz="1200" baseline="0" dirty="0" smtClean="0"/>
              <a:t> (0 m slab ocean) </a:t>
            </a:r>
            <a:r>
              <a:rPr kumimoji="1" lang="ja-JP" altLang="en-US" sz="1200" baseline="0" dirty="0" smtClean="0"/>
              <a:t>しか</a:t>
            </a:r>
            <a:r>
              <a:rPr kumimoji="1" lang="en-US" altLang="ja-JP" sz="1200" baseline="0" dirty="0" smtClean="0"/>
              <a:t>, </a:t>
            </a:r>
            <a:r>
              <a:rPr kumimoji="1" lang="ja-JP" altLang="en-US" sz="1200" baseline="0" dirty="0" smtClean="0"/>
              <a:t>結果がわからなかったが</a:t>
            </a:r>
            <a:r>
              <a:rPr kumimoji="1" lang="en-US" altLang="ja-JP" sz="1200" baseline="0" dirty="0" smtClean="0"/>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z="1200" baseline="0" dirty="0" smtClean="0"/>
              <a:t>10m, 30 m </a:t>
            </a:r>
            <a:r>
              <a:rPr kumimoji="1" lang="ja-JP" altLang="en-US" sz="1200" baseline="0" dirty="0" smtClean="0"/>
              <a:t>の結果も増えたことで</a:t>
            </a:r>
            <a:r>
              <a:rPr kumimoji="1" lang="en-US" altLang="ja-JP" sz="1200" baseline="0" dirty="0" smtClean="0"/>
              <a:t>, </a:t>
            </a:r>
            <a:r>
              <a:rPr kumimoji="1" lang="ja-JP" altLang="en-US" sz="1200" baseline="0" dirty="0" smtClean="0"/>
              <a:t>やはり</a:t>
            </a:r>
            <a:r>
              <a:rPr kumimoji="1" lang="en-US" altLang="ja-JP" sz="1200" baseline="0" dirty="0" smtClean="0"/>
              <a:t>, </a:t>
            </a:r>
            <a:r>
              <a:rPr lang="ja-JP" altLang="en-US" sz="1200" dirty="0" smtClean="0"/>
              <a:t>氷なし解から始めると</a:t>
            </a:r>
            <a:r>
              <a:rPr lang="en-US" altLang="ja-JP" sz="1200" dirty="0" smtClean="0"/>
              <a:t>, </a:t>
            </a:r>
            <a:r>
              <a:rPr lang="ja-JP" altLang="en-US" sz="1200" dirty="0" smtClean="0"/>
              <a:t>海洋混合層が深いほど</a:t>
            </a:r>
            <a:r>
              <a:rPr lang="en-US" altLang="ja-JP" sz="1200" dirty="0" smtClean="0"/>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ja-JP" altLang="en-US" sz="1200" dirty="0" smtClean="0"/>
              <a:t>高緯度で氷線が落ち着く</a:t>
            </a:r>
            <a:r>
              <a:rPr lang="en-US" altLang="ja-JP" sz="1200" dirty="0" smtClean="0"/>
              <a:t>,</a:t>
            </a:r>
            <a:r>
              <a:rPr lang="en-US" altLang="ja-JP" sz="1200" baseline="0" dirty="0" smtClean="0"/>
              <a:t> </a:t>
            </a:r>
            <a:r>
              <a:rPr lang="ja-JP" altLang="en-US" sz="1200" baseline="0" dirty="0" smtClean="0"/>
              <a:t>という事実が濃厚になった</a:t>
            </a:r>
            <a:r>
              <a:rPr lang="en-US" altLang="ja-JP" sz="1200" baseline="0" dirty="0" smtClean="0"/>
              <a:t>. </a:t>
            </a:r>
            <a:endParaRPr lang="en-US" altLang="ja-JP" sz="120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kumimoji="1" lang="en-US" altLang="ja-JP" sz="1200"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kumimoji="1" lang="en-US" altLang="ja-JP" sz="1200" baseline="0" dirty="0" smtClean="0"/>
              <a:t>dynamic ocean </a:t>
            </a:r>
            <a:r>
              <a:rPr kumimoji="1" lang="ja-JP" altLang="en-US" sz="1200" baseline="0" dirty="0" smtClean="0"/>
              <a:t>の解の位置に対するメッセージは</a:t>
            </a:r>
            <a:r>
              <a:rPr kumimoji="1" lang="en-US" altLang="ja-JP" sz="120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kumimoji="1" lang="en-US" altLang="ja-JP" sz="1200" baseline="0" dirty="0" smtClean="0"/>
              <a:t>=&gt; </a:t>
            </a:r>
            <a:r>
              <a:rPr lang="en-US" altLang="ja-JP" sz="1200" dirty="0" smtClean="0"/>
              <a:t>dynamic ocean </a:t>
            </a:r>
            <a:r>
              <a:rPr lang="ja-JP" altLang="en-US" sz="1200" dirty="0" smtClean="0"/>
              <a:t>の氷線緯度と対応する</a:t>
            </a:r>
            <a:r>
              <a:rPr lang="en-US" altLang="ja-JP" sz="1200" dirty="0" smtClean="0"/>
              <a:t> slab ocean </a:t>
            </a:r>
            <a:r>
              <a:rPr lang="ja-JP" altLang="en-US" sz="1200" dirty="0" smtClean="0"/>
              <a:t>の深さは</a:t>
            </a:r>
            <a:r>
              <a:rPr lang="en-US" altLang="ja-JP" sz="1200" dirty="0" smtClean="0"/>
              <a:t>, </a:t>
            </a:r>
            <a:r>
              <a:rPr lang="ja-JP" altLang="en-US" sz="1200" dirty="0" smtClean="0"/>
              <a:t>数</a:t>
            </a:r>
            <a:r>
              <a:rPr lang="en-US" altLang="ja-JP" sz="1200" dirty="0" smtClean="0"/>
              <a:t> m </a:t>
            </a:r>
            <a:r>
              <a:rPr lang="ja-JP" altLang="en-US" sz="1200" dirty="0" smtClean="0"/>
              <a:t>程度と予期される</a:t>
            </a:r>
            <a:r>
              <a:rPr lang="en-US" altLang="ja-JP" sz="1200" dirty="0" smtClean="0"/>
              <a:t>.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kumimoji="1" lang="ja-JP" altLang="en-US" sz="1200" dirty="0" smtClean="0"/>
              <a:t>これは</a:t>
            </a:r>
            <a:r>
              <a:rPr kumimoji="1" lang="en-US" altLang="ja-JP" sz="1200" dirty="0" smtClean="0"/>
              <a:t>,</a:t>
            </a:r>
            <a:r>
              <a:rPr lang="ja-JP" altLang="en-US" sz="1200" dirty="0" smtClean="0"/>
              <a:t>海洋大循環モデルの鉛直</a:t>
            </a:r>
            <a:r>
              <a:rPr lang="en-US" altLang="ja-JP" sz="1200" dirty="0" smtClean="0"/>
              <a:t> 1 </a:t>
            </a:r>
            <a:r>
              <a:rPr lang="ja-JP" altLang="en-US" sz="1200" dirty="0" smtClean="0"/>
              <a:t>層目の深さと同程度である</a:t>
            </a:r>
            <a:r>
              <a:rPr lang="en-US" altLang="ja-JP" sz="1200" dirty="0" smtClean="0"/>
              <a:t>. </a:t>
            </a:r>
            <a:endParaRPr kumimoji="1" lang="en-US" altLang="ja-JP" sz="1200" dirty="0" smtClean="0"/>
          </a:p>
          <a:p>
            <a:endParaRPr kumimoji="1" lang="en-US" altLang="ja-JP" dirty="0" smtClean="0"/>
          </a:p>
          <a:p>
            <a:r>
              <a:rPr kumimoji="1" lang="ja-JP" altLang="en-US" dirty="0" smtClean="0"/>
              <a:t>「</a:t>
            </a:r>
            <a:r>
              <a:rPr lang="ja-JP" altLang="en-US" sz="1200" dirty="0" smtClean="0"/>
              <a:t>海洋混合層が深いほど</a:t>
            </a:r>
            <a:r>
              <a:rPr lang="en-US" altLang="ja-JP" sz="1200" dirty="0" smtClean="0"/>
              <a:t>, </a:t>
            </a:r>
            <a:r>
              <a:rPr lang="ja-JP" altLang="en-US" sz="1200" dirty="0" smtClean="0"/>
              <a:t>高緯度で氷線が落ち着く」という結果はなぜ生じるか</a:t>
            </a:r>
            <a:r>
              <a:rPr lang="en-US" altLang="ja-JP" sz="1200" dirty="0" smtClean="0"/>
              <a:t>?</a:t>
            </a:r>
          </a:p>
          <a:p>
            <a:r>
              <a:rPr kumimoji="1" lang="ja-JP" altLang="en-US" sz="1200" dirty="0" smtClean="0"/>
              <a:t>それを考えるために</a:t>
            </a:r>
            <a:r>
              <a:rPr kumimoji="1" lang="en-US" altLang="ja-JP" sz="1200" dirty="0" smtClean="0"/>
              <a:t>, </a:t>
            </a:r>
            <a:r>
              <a:rPr kumimoji="1" lang="ja-JP" altLang="en-US" sz="1200" dirty="0" smtClean="0"/>
              <a:t>今度は氷線近傍の表面温度の分布を示す</a:t>
            </a:r>
            <a:r>
              <a:rPr kumimoji="1" lang="en-US" altLang="ja-JP" sz="120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20</a:t>
            </a:fld>
            <a:endParaRPr kumimoji="1" lang="ja-JP" altLang="en-US"/>
          </a:p>
        </p:txBody>
      </p:sp>
    </p:spTree>
    <p:extLst>
      <p:ext uri="{BB962C8B-B14F-4D97-AF65-F5344CB8AC3E}">
        <p14:creationId xmlns:p14="http://schemas.microsoft.com/office/powerpoint/2010/main" val="168807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これらの図は</a:t>
            </a:r>
            <a:r>
              <a:rPr kumimoji="1" lang="en-US" altLang="ja-JP" sz="1200" dirty="0" smtClean="0"/>
              <a:t>, </a:t>
            </a:r>
            <a:r>
              <a:rPr kumimoji="1" lang="ja-JP" altLang="en-US" sz="1200" dirty="0" smtClean="0"/>
              <a:t>それぞれの実験ケースに対する氷線周辺の表面温度の分布を示す</a:t>
            </a:r>
            <a:r>
              <a:rPr kumimoji="1" lang="en-US" altLang="ja-JP" sz="1200" dirty="0" smtClean="0"/>
              <a:t>. </a:t>
            </a:r>
            <a:endParaRPr kumimoji="1" lang="ja-JP" altLang="en-US" dirty="0" smtClean="0"/>
          </a:p>
          <a:p>
            <a:r>
              <a:rPr kumimoji="1" lang="ja-JP" altLang="en-US" dirty="0" smtClean="0"/>
              <a:t>マークは</a:t>
            </a:r>
            <a:r>
              <a:rPr kumimoji="1" lang="en-US" altLang="ja-JP" dirty="0" smtClean="0"/>
              <a:t>, </a:t>
            </a:r>
            <a:r>
              <a:rPr kumimoji="1" lang="ja-JP" altLang="en-US" dirty="0" smtClean="0"/>
              <a:t>南北格子点の位置を示しています</a:t>
            </a:r>
            <a:r>
              <a:rPr kumimoji="1" lang="en-US" altLang="ja-JP" dirty="0" smtClean="0"/>
              <a:t>. </a:t>
            </a:r>
          </a:p>
          <a:p>
            <a:endParaRPr kumimoji="1" lang="en-US" altLang="ja-JP" dirty="0" smtClean="0"/>
          </a:p>
          <a:p>
            <a:r>
              <a:rPr kumimoji="1" lang="en-US" altLang="ja-JP" dirty="0" smtClean="0"/>
              <a:t>* 60/30 m slab ocean </a:t>
            </a:r>
            <a:r>
              <a:rPr kumimoji="1" lang="ja-JP" altLang="en-US" dirty="0" smtClean="0"/>
              <a:t>における氷線近傍の海の</a:t>
            </a:r>
            <a:r>
              <a:rPr kumimoji="1" lang="ja-JP" altLang="en-US" baseline="0" dirty="0" smtClean="0"/>
              <a:t>格子点は</a:t>
            </a:r>
            <a:r>
              <a:rPr kumimoji="1" lang="en-US" altLang="ja-JP" baseline="0" dirty="0" smtClean="0"/>
              <a:t>, </a:t>
            </a:r>
            <a:r>
              <a:rPr kumimoji="1" lang="ja-JP" altLang="en-US" baseline="0" dirty="0" smtClean="0"/>
              <a:t>あと数度低ければ氷の格子点に切り替わるところで</a:t>
            </a:r>
            <a:r>
              <a:rPr kumimoji="1" lang="en-US" altLang="ja-JP"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平衡状態に落ち着いている</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 (</a:t>
            </a:r>
            <a:r>
              <a:rPr kumimoji="1" lang="ja-JP" altLang="en-US" baseline="0" dirty="0" smtClean="0"/>
              <a:t>他のケースと比べると</a:t>
            </a:r>
            <a:r>
              <a:rPr kumimoji="1" lang="en-US" altLang="ja-JP" baseline="0" dirty="0" smtClean="0"/>
              <a:t>, </a:t>
            </a:r>
            <a:r>
              <a:rPr kumimoji="1" lang="ja-JP" altLang="en-US" baseline="0" dirty="0" smtClean="0"/>
              <a:t>氷線の拡大が踏みとどまった状態で</a:t>
            </a:r>
            <a:r>
              <a:rPr kumimoji="1" lang="en-US" altLang="ja-JP" baseline="0" dirty="0" smtClean="0"/>
              <a:t>, </a:t>
            </a:r>
            <a:r>
              <a:rPr kumimoji="1" lang="ja-JP" altLang="en-US" baseline="0" dirty="0" smtClean="0"/>
              <a:t>平衡状態に落ち着いてしまっているように見える</a:t>
            </a:r>
            <a:r>
              <a:rPr kumimoji="1" lang="en-US" altLang="ja-JP" baseline="0" dirty="0" smtClean="0"/>
              <a:t>)</a:t>
            </a:r>
          </a:p>
          <a:p>
            <a:r>
              <a:rPr kumimoji="1" lang="en-US" altLang="ja-JP" baseline="0" dirty="0" smtClean="0"/>
              <a:t>. </a:t>
            </a:r>
          </a:p>
          <a:p>
            <a:pPr marL="171450" indent="-171450">
              <a:buFont typeface="Arial" charset="0"/>
              <a:buChar char="•"/>
            </a:pPr>
            <a:r>
              <a:rPr kumimoji="1" lang="en-US" altLang="ja-JP" baseline="0" dirty="0" smtClean="0"/>
              <a:t>30 m </a:t>
            </a:r>
            <a:r>
              <a:rPr kumimoji="1" lang="ja-JP" altLang="en-US" baseline="0" dirty="0" smtClean="0"/>
              <a:t>より</a:t>
            </a:r>
            <a:r>
              <a:rPr kumimoji="1" lang="en-US" altLang="ja-JP" baseline="0" dirty="0" smtClean="0"/>
              <a:t> slab ocean </a:t>
            </a:r>
            <a:r>
              <a:rPr kumimoji="1" lang="ja-JP" altLang="en-US" baseline="0" dirty="0" smtClean="0"/>
              <a:t>の厚さが浅くなると</a:t>
            </a:r>
            <a:r>
              <a:rPr kumimoji="1" lang="en-US" altLang="ja-JP" baseline="0" dirty="0" smtClean="0"/>
              <a:t>,  30/60 m slab ocean </a:t>
            </a:r>
            <a:r>
              <a:rPr kumimoji="1" lang="ja-JP" altLang="en-US" baseline="0" dirty="0" smtClean="0"/>
              <a:t>で踏みとどまっていた氷線緯度を超えて</a:t>
            </a:r>
            <a:r>
              <a:rPr kumimoji="1" lang="en-US" altLang="ja-JP" baseline="0" dirty="0" smtClean="0"/>
              <a:t>, </a:t>
            </a:r>
          </a:p>
          <a:p>
            <a:pPr marL="171450" indent="-171450">
              <a:buFont typeface="Arial" charset="0"/>
              <a:buChar char="•"/>
            </a:pPr>
            <a:r>
              <a:rPr kumimoji="1" lang="ja-JP" altLang="en-US" baseline="0" dirty="0" smtClean="0"/>
              <a:t>格子点一点分</a:t>
            </a:r>
            <a:r>
              <a:rPr kumimoji="1" lang="en-US" altLang="ja-JP" baseline="0" dirty="0" smtClean="0"/>
              <a:t>, </a:t>
            </a:r>
            <a:r>
              <a:rPr kumimoji="1" lang="ja-JP" altLang="en-US" baseline="0" dirty="0" smtClean="0"/>
              <a:t>氷が拡大できる</a:t>
            </a:r>
            <a:r>
              <a:rPr kumimoji="1" lang="en-US" altLang="ja-JP" baseline="0" dirty="0" smtClean="0"/>
              <a:t>. </a:t>
            </a:r>
          </a:p>
          <a:p>
            <a:pPr marL="171450" indent="-171450">
              <a:buFont typeface="Arial" charset="0"/>
              <a:buChar char="•"/>
            </a:pPr>
            <a:endParaRPr kumimoji="1" lang="en-US" altLang="ja-JP" baseline="0" dirty="0" smtClean="0"/>
          </a:p>
          <a:p>
            <a:pPr marL="171450" indent="-171450">
              <a:buFont typeface="Arial" charset="0"/>
              <a:buChar char="•"/>
            </a:pPr>
            <a:r>
              <a:rPr kumimoji="1" lang="ja-JP" altLang="en-US" baseline="0" dirty="0" smtClean="0"/>
              <a:t>この氷線の拡大が踏みとどまるか否かは</a:t>
            </a:r>
            <a:r>
              <a:rPr kumimoji="1" lang="en-US" altLang="ja-JP" baseline="0" dirty="0" smtClean="0"/>
              <a:t>, </a:t>
            </a:r>
            <a:r>
              <a:rPr kumimoji="1" lang="ja-JP" altLang="en-US" baseline="0" dirty="0" smtClean="0"/>
              <a:t>表面温度の時間変動の振幅に依存している</a:t>
            </a:r>
            <a:r>
              <a:rPr kumimoji="1" lang="en-US" altLang="ja-JP" baseline="0" dirty="0" smtClean="0"/>
              <a:t>. </a:t>
            </a:r>
          </a:p>
          <a:p>
            <a:pPr marL="171450" indent="-171450">
              <a:buFont typeface="Arial" charset="0"/>
              <a:buChar char="•"/>
            </a:pP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21</a:t>
            </a:fld>
            <a:endParaRPr kumimoji="1" lang="ja-JP" altLang="en-US"/>
          </a:p>
        </p:txBody>
      </p:sp>
    </p:spTree>
    <p:extLst>
      <p:ext uri="{BB962C8B-B14F-4D97-AF65-F5344CB8AC3E}">
        <p14:creationId xmlns:p14="http://schemas.microsoft.com/office/powerpoint/2010/main" val="1250145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lvl="0" indent="-342900">
              <a:lnSpc>
                <a:spcPct val="100000"/>
              </a:lnSpc>
              <a:buFont typeface="Arial" charset="0"/>
              <a:buChar char="•"/>
            </a:pPr>
            <a:r>
              <a:rPr kumimoji="1" lang="en-US" altLang="ja-JP" sz="2000" dirty="0" smtClean="0"/>
              <a:t>swamp ocean </a:t>
            </a:r>
            <a:r>
              <a:rPr kumimoji="1" lang="ja-JP" altLang="en-US" sz="2000" dirty="0" smtClean="0"/>
              <a:t>の場合</a:t>
            </a:r>
            <a:endParaRPr kumimoji="1" lang="en-US" altLang="ja-JP" sz="2000" dirty="0" smtClean="0"/>
          </a:p>
          <a:p>
            <a:pPr marL="800100" lvl="1" indent="-342900">
              <a:lnSpc>
                <a:spcPct val="100000"/>
              </a:lnSpc>
              <a:buFont typeface="Arial" charset="0"/>
              <a:buChar char="•"/>
            </a:pPr>
            <a:r>
              <a:rPr kumimoji="1" lang="en-US" altLang="ja-JP" dirty="0" smtClean="0"/>
              <a:t>O (10 K) </a:t>
            </a:r>
            <a:r>
              <a:rPr lang="ja-JP" altLang="en-US" dirty="0" smtClean="0"/>
              <a:t>と非常に大きい</a:t>
            </a:r>
            <a:r>
              <a:rPr lang="en-US" altLang="ja-JP" dirty="0" smtClean="0"/>
              <a:t>. </a:t>
            </a:r>
          </a:p>
          <a:p>
            <a:pPr marL="342900" lvl="0" indent="-342900">
              <a:lnSpc>
                <a:spcPct val="100000"/>
              </a:lnSpc>
              <a:buFont typeface="Arial" charset="0"/>
              <a:buChar char="•"/>
            </a:pPr>
            <a:r>
              <a:rPr lang="en-US" altLang="ja-JP" sz="2000" dirty="0" smtClean="0"/>
              <a:t>slab ocean </a:t>
            </a:r>
            <a:r>
              <a:rPr lang="ja-JP" altLang="en-US" sz="2000" dirty="0" smtClean="0"/>
              <a:t>の場合</a:t>
            </a:r>
            <a:endParaRPr lang="en-US" altLang="ja-JP" sz="2000" dirty="0" smtClean="0"/>
          </a:p>
          <a:p>
            <a:pPr marL="800100" lvl="1" indent="-342900">
              <a:lnSpc>
                <a:spcPct val="100000"/>
              </a:lnSpc>
              <a:buFont typeface="Arial" charset="0"/>
              <a:buChar char="•"/>
            </a:pPr>
            <a:r>
              <a:rPr lang="ja-JP" altLang="en-US" dirty="0" smtClean="0"/>
              <a:t>数</a:t>
            </a:r>
            <a:r>
              <a:rPr lang="en-US" altLang="ja-JP" dirty="0" smtClean="0"/>
              <a:t> K </a:t>
            </a:r>
            <a:r>
              <a:rPr lang="ja-JP" altLang="en-US" dirty="0" smtClean="0"/>
              <a:t>程度</a:t>
            </a:r>
            <a:r>
              <a:rPr lang="en-US" altLang="ja-JP" dirty="0" smtClean="0"/>
              <a:t>. slab ocean </a:t>
            </a:r>
            <a:r>
              <a:rPr lang="ja-JP" altLang="en-US" dirty="0" smtClean="0"/>
              <a:t>が浅くなるにつれて</a:t>
            </a:r>
            <a:r>
              <a:rPr lang="en-US" altLang="ja-JP" dirty="0" smtClean="0"/>
              <a:t>, </a:t>
            </a:r>
            <a:r>
              <a:rPr lang="ja-JP" altLang="en-US" dirty="0" smtClean="0"/>
              <a:t>振幅が大きくなる</a:t>
            </a:r>
            <a:r>
              <a:rPr lang="en-US" altLang="ja-JP" dirty="0" smtClean="0"/>
              <a:t>. </a:t>
            </a:r>
          </a:p>
          <a:p>
            <a:pPr marL="342900" lvl="0" indent="-342900">
              <a:lnSpc>
                <a:spcPct val="100000"/>
              </a:lnSpc>
              <a:buFont typeface="Arial" charset="0"/>
              <a:buChar char="•"/>
            </a:pPr>
            <a:r>
              <a:rPr kumimoji="1" lang="en-US" altLang="ja-JP" sz="2000" dirty="0" smtClean="0"/>
              <a:t>dynamic ocean </a:t>
            </a:r>
            <a:r>
              <a:rPr kumimoji="1" lang="ja-JP" altLang="en-US" sz="2000" dirty="0" smtClean="0"/>
              <a:t>の場合</a:t>
            </a:r>
            <a:endParaRPr kumimoji="1" lang="en-US" altLang="ja-JP" sz="2000" dirty="0" smtClean="0"/>
          </a:p>
          <a:p>
            <a:pPr marL="628650" lvl="1" indent="-171450">
              <a:lnSpc>
                <a:spcPct val="100000"/>
              </a:lnSpc>
              <a:buFont typeface="Arial" charset="0"/>
              <a:buChar char="•"/>
            </a:pPr>
            <a:r>
              <a:rPr kumimoji="1" lang="ja-JP" altLang="en-US" dirty="0" smtClean="0"/>
              <a:t>海洋大循環があっても</a:t>
            </a:r>
            <a:r>
              <a:rPr kumimoji="1" lang="en-US" altLang="ja-JP" dirty="0" smtClean="0"/>
              <a:t>, </a:t>
            </a:r>
            <a:r>
              <a:rPr kumimoji="1" lang="ja-JP" altLang="en-US" dirty="0" smtClean="0"/>
              <a:t>高々数</a:t>
            </a:r>
            <a:r>
              <a:rPr kumimoji="1" lang="en-US" altLang="ja-JP" dirty="0" smtClean="0"/>
              <a:t> K </a:t>
            </a:r>
            <a:r>
              <a:rPr kumimoji="1" lang="ja-JP" altLang="en-US" dirty="0" smtClean="0"/>
              <a:t>程度</a:t>
            </a:r>
            <a:r>
              <a:rPr kumimoji="1" lang="en-US" altLang="ja-JP" dirty="0" smtClean="0"/>
              <a:t>. </a:t>
            </a:r>
          </a:p>
          <a:p>
            <a:pPr marL="628650" lvl="1" indent="-171450">
              <a:lnSpc>
                <a:spcPct val="100000"/>
              </a:lnSpc>
              <a:buFont typeface="Arial" charset="0"/>
              <a:buChar char="•"/>
            </a:pPr>
            <a:r>
              <a:rPr kumimoji="1" lang="ja-JP" altLang="en-US" dirty="0" smtClean="0"/>
              <a:t>ただし</a:t>
            </a:r>
            <a:r>
              <a:rPr kumimoji="1" lang="en-US" altLang="ja-JP" dirty="0" smtClean="0"/>
              <a:t>, </a:t>
            </a:r>
            <a:r>
              <a:rPr kumimoji="1" lang="ja-JP" altLang="en-US" dirty="0" smtClean="0"/>
              <a:t>氷線が中高緯度の場合には</a:t>
            </a:r>
            <a:r>
              <a:rPr kumimoji="1" lang="en-US" altLang="ja-JP" dirty="0" smtClean="0"/>
              <a:t>, </a:t>
            </a:r>
            <a:r>
              <a:rPr kumimoji="1" lang="ja-JP" altLang="en-US" dirty="0" smtClean="0"/>
              <a:t>海洋には特徴的な長周期振動により</a:t>
            </a:r>
            <a:r>
              <a:rPr kumimoji="1" lang="en-US" altLang="ja-JP" dirty="0" smtClean="0"/>
              <a:t>, </a:t>
            </a:r>
          </a:p>
          <a:p>
            <a:pPr marL="457200" lvl="1" indent="0">
              <a:lnSpc>
                <a:spcPct val="100000"/>
              </a:lnSpc>
              <a:buFont typeface="Arial" charset="0"/>
              <a:buNone/>
            </a:pPr>
            <a:r>
              <a:rPr kumimoji="1" lang="ja-JP" altLang="en-US" dirty="0" smtClean="0"/>
              <a:t>一時的に海洋海氷場が大きく変化する場合がある</a:t>
            </a:r>
            <a:r>
              <a:rPr kumimoji="1" lang="en-US" altLang="ja-JP" dirty="0" smtClean="0"/>
              <a:t>. </a:t>
            </a:r>
          </a:p>
          <a:p>
            <a:pPr marL="457200" lvl="1" indent="0">
              <a:lnSpc>
                <a:spcPct val="100000"/>
              </a:lnSpc>
              <a:buFont typeface="Arial" charset="0"/>
              <a:buNone/>
            </a:pPr>
            <a:r>
              <a:rPr kumimoji="1" lang="en-US" altLang="ja-JP" dirty="0" smtClean="0"/>
              <a:t>(&lt;=</a:t>
            </a:r>
            <a:r>
              <a:rPr kumimoji="1" lang="en-US" altLang="ja-JP" baseline="0" dirty="0" smtClean="0"/>
              <a:t> </a:t>
            </a:r>
            <a:r>
              <a:rPr kumimoji="1" lang="ja-JP" altLang="en-US" dirty="0" smtClean="0"/>
              <a:t>それが</a:t>
            </a:r>
            <a:r>
              <a:rPr kumimoji="1" lang="en-US" altLang="ja-JP" dirty="0" smtClean="0"/>
              <a:t>, </a:t>
            </a:r>
            <a:r>
              <a:rPr kumimoji="1" lang="ja-JP" altLang="en-US" dirty="0" smtClean="0"/>
              <a:t>氷線の進退を促進させる可能性はある</a:t>
            </a:r>
            <a:r>
              <a:rPr kumimoji="1" lang="en-US" altLang="ja-JP" dirty="0" smtClean="0"/>
              <a:t>)</a:t>
            </a:r>
          </a:p>
          <a:p>
            <a:pPr marL="628650" lvl="1" indent="-171450">
              <a:lnSpc>
                <a:spcPct val="100000"/>
              </a:lnSpc>
              <a:buFont typeface="Arial" charset="0"/>
              <a:buChar char="•"/>
            </a:pP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22</a:t>
            </a:fld>
            <a:endParaRPr kumimoji="1" lang="ja-JP" altLang="en-US"/>
          </a:p>
        </p:txBody>
      </p:sp>
    </p:spTree>
    <p:extLst>
      <p:ext uri="{BB962C8B-B14F-4D97-AF65-F5344CB8AC3E}">
        <p14:creationId xmlns:p14="http://schemas.microsoft.com/office/powerpoint/2010/main" val="162280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charset="0"/>
              <a:buChar char="•"/>
            </a:pPr>
            <a:r>
              <a:rPr kumimoji="1" lang="ja-JP" altLang="en-US" baseline="0" dirty="0" smtClean="0"/>
              <a:t>もう一度</a:t>
            </a:r>
            <a:r>
              <a:rPr kumimoji="1" lang="en-US" altLang="ja-JP" baseline="0" dirty="0" smtClean="0"/>
              <a:t>, </a:t>
            </a:r>
            <a:r>
              <a:rPr kumimoji="1" lang="ja-JP" altLang="en-US" baseline="0" dirty="0" smtClean="0"/>
              <a:t>時間平均した表面温度の緯度分布に戻り</a:t>
            </a:r>
            <a:r>
              <a:rPr kumimoji="1" lang="en-US" altLang="ja-JP" baseline="0" dirty="0" smtClean="0"/>
              <a:t>,  </a:t>
            </a:r>
          </a:p>
          <a:p>
            <a:pPr marL="171450" indent="-171450">
              <a:buFont typeface="Arial" charset="0"/>
              <a:buChar char="•"/>
            </a:pPr>
            <a:r>
              <a:rPr kumimoji="1" lang="ja-JP" altLang="en-US" baseline="0" dirty="0" smtClean="0"/>
              <a:t>氷線付近の</a:t>
            </a:r>
            <a:r>
              <a:rPr kumimoji="1" lang="en-US" altLang="ja-JP" baseline="0" dirty="0" smtClean="0"/>
              <a:t> SST </a:t>
            </a:r>
            <a:r>
              <a:rPr kumimoji="1" lang="ja-JP" altLang="en-US" baseline="0" dirty="0" smtClean="0"/>
              <a:t>の時間変動幅を考慮するために縦棒を足した</a:t>
            </a:r>
            <a:r>
              <a:rPr kumimoji="1" lang="en-US" altLang="ja-JP" baseline="0" dirty="0" smtClean="0"/>
              <a:t>. </a:t>
            </a:r>
          </a:p>
          <a:p>
            <a:pPr marL="171450" indent="-171450">
              <a:buFont typeface="Arial" charset="0"/>
              <a:buChar char="•"/>
            </a:pPr>
            <a:endParaRPr kumimoji="1" lang="en-US" altLang="ja-JP" baseline="0" dirty="0" smtClean="0"/>
          </a:p>
          <a:p>
            <a:pPr marL="171450" indent="-171450">
              <a:buFont typeface="Arial" charset="0"/>
              <a:buChar char="•"/>
            </a:pPr>
            <a:r>
              <a:rPr kumimoji="1" lang="ja-JP" altLang="en-US" baseline="0" dirty="0" smtClean="0"/>
              <a:t>氷線が緯度</a:t>
            </a:r>
            <a:r>
              <a:rPr kumimoji="1" lang="en-US" altLang="ja-JP" baseline="0" dirty="0" smtClean="0"/>
              <a:t> 53, 58 </a:t>
            </a:r>
            <a:r>
              <a:rPr kumimoji="1" lang="ja-JP" altLang="en-US" baseline="0" dirty="0" smtClean="0"/>
              <a:t>度の間まで拡大してきた時に</a:t>
            </a:r>
            <a:r>
              <a:rPr kumimoji="1" lang="en-US" altLang="ja-JP" baseline="0" dirty="0" smtClean="0"/>
              <a:t>, 60 m slab ocean </a:t>
            </a:r>
            <a:r>
              <a:rPr kumimoji="1" lang="ja-JP" altLang="en-US" baseline="0" dirty="0" smtClean="0"/>
              <a:t>の場合は</a:t>
            </a:r>
            <a:r>
              <a:rPr kumimoji="1" lang="en-US" altLang="ja-JP" baseline="0" dirty="0" smtClean="0"/>
              <a:t>, SST </a:t>
            </a:r>
            <a:r>
              <a:rPr kumimoji="1" lang="ja-JP" altLang="en-US" baseline="0" dirty="0" smtClean="0"/>
              <a:t>の時間変動幅が高々数</a:t>
            </a:r>
            <a:r>
              <a:rPr kumimoji="1" lang="en-US" altLang="ja-JP" baseline="0" dirty="0" smtClean="0"/>
              <a:t> K </a:t>
            </a:r>
            <a:r>
              <a:rPr kumimoji="1" lang="ja-JP" altLang="en-US" baseline="0" dirty="0" smtClean="0"/>
              <a:t>であり</a:t>
            </a:r>
            <a:r>
              <a:rPr kumimoji="1" lang="en-US" altLang="ja-JP" baseline="0" dirty="0" smtClean="0"/>
              <a:t>, </a:t>
            </a:r>
          </a:p>
          <a:p>
            <a:pPr marL="0" indent="0">
              <a:buFont typeface="Arial" charset="0"/>
              <a:buNone/>
            </a:pPr>
            <a:r>
              <a:rPr kumimoji="1" lang="ja-JP" altLang="en-US" baseline="0" dirty="0" smtClean="0"/>
              <a:t>最寄りの格子の</a:t>
            </a:r>
            <a:r>
              <a:rPr kumimoji="1" lang="en-US" altLang="ja-JP" baseline="0" dirty="0" smtClean="0"/>
              <a:t> SST </a:t>
            </a:r>
            <a:r>
              <a:rPr kumimoji="1" lang="ja-JP" altLang="en-US" baseline="0" dirty="0" smtClean="0"/>
              <a:t>は氷点を下回ることがない</a:t>
            </a:r>
            <a:r>
              <a:rPr kumimoji="1" lang="en-US" altLang="ja-JP" baseline="0" dirty="0" smtClean="0"/>
              <a:t>, </a:t>
            </a:r>
            <a:r>
              <a:rPr kumimoji="1" lang="ja-JP" altLang="en-US" baseline="0" dirty="0" smtClean="0"/>
              <a:t>ということが起こる</a:t>
            </a:r>
            <a:r>
              <a:rPr kumimoji="1" lang="en-US" altLang="ja-JP" baseline="0" dirty="0" smtClean="0"/>
              <a:t>. </a:t>
            </a:r>
          </a:p>
          <a:p>
            <a:pPr marL="171450" indent="-171450">
              <a:buFont typeface="Arial" charset="0"/>
              <a:buChar char="•"/>
            </a:pPr>
            <a:endParaRPr kumimoji="1" lang="en-US" altLang="ja-JP" baseline="0" dirty="0" smtClean="0"/>
          </a:p>
          <a:p>
            <a:pPr marL="171450" indent="-171450">
              <a:buFont typeface="Arial" charset="0"/>
              <a:buChar char="•"/>
            </a:pPr>
            <a:endParaRPr kumimoji="1" lang="en-US" altLang="ja-JP" baseline="0" dirty="0" smtClean="0"/>
          </a:p>
          <a:p>
            <a:pPr marL="171450" indent="-171450">
              <a:buFont typeface="Arial" charset="0"/>
              <a:buChar char="•"/>
            </a:pPr>
            <a:endParaRPr kumimoji="1" lang="en-US" altLang="ja-JP" baseline="0" dirty="0" smtClean="0"/>
          </a:p>
          <a:p>
            <a:pPr marL="171450" indent="-171450">
              <a:buFont typeface="Arial" charset="0"/>
              <a:buChar char="•"/>
            </a:pPr>
            <a:r>
              <a:rPr kumimoji="1" lang="en-US" altLang="ja-JP" baseline="0" dirty="0" smtClean="0"/>
              <a:t> </a:t>
            </a:r>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23</a:t>
            </a:fld>
            <a:endParaRPr kumimoji="1" lang="ja-JP" altLang="en-US"/>
          </a:p>
        </p:txBody>
      </p:sp>
    </p:spTree>
    <p:extLst>
      <p:ext uri="{BB962C8B-B14F-4D97-AF65-F5344CB8AC3E}">
        <p14:creationId xmlns:p14="http://schemas.microsoft.com/office/powerpoint/2010/main" val="146137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charset="0"/>
              <a:buChar char="•"/>
            </a:pPr>
            <a:r>
              <a:rPr kumimoji="1" lang="en-US" altLang="ja-JP" baseline="0" dirty="0" smtClean="0"/>
              <a:t>60 m slab ocean </a:t>
            </a:r>
            <a:r>
              <a:rPr kumimoji="1" lang="ja-JP" altLang="en-US" baseline="0" dirty="0" smtClean="0"/>
              <a:t>の場合に</a:t>
            </a:r>
            <a:r>
              <a:rPr kumimoji="1" lang="en-US" altLang="ja-JP" baseline="0" dirty="0" smtClean="0"/>
              <a:t>, </a:t>
            </a:r>
            <a:r>
              <a:rPr kumimoji="1" lang="ja-JP" altLang="en-US" baseline="0" dirty="0" smtClean="0"/>
              <a:t>緯度</a:t>
            </a:r>
            <a:r>
              <a:rPr kumimoji="1" lang="en-US" altLang="ja-JP" baseline="0" dirty="0" smtClean="0"/>
              <a:t> 53 </a:t>
            </a:r>
            <a:r>
              <a:rPr kumimoji="1" lang="ja-JP" altLang="en-US" baseline="0" dirty="0" smtClean="0"/>
              <a:t>度付近で氷線緯度の拡大が踏みとどまってしまう原因のポイントは</a:t>
            </a:r>
            <a:r>
              <a:rPr kumimoji="1" lang="en-US" altLang="ja-JP" baseline="0" dirty="0" smtClean="0"/>
              <a:t>?</a:t>
            </a:r>
          </a:p>
          <a:p>
            <a:pPr marL="171450" indent="-171450">
              <a:buFont typeface="Arial" charset="0"/>
              <a:buChar char="•"/>
            </a:pPr>
            <a:r>
              <a:rPr kumimoji="1" lang="en-US" altLang="ja-JP" baseline="0" dirty="0" smtClean="0"/>
              <a:t>(</a:t>
            </a:r>
            <a:r>
              <a:rPr kumimoji="1" lang="ja-JP" altLang="en-US" baseline="0" dirty="0" smtClean="0"/>
              <a:t>もう少し一般的には</a:t>
            </a:r>
            <a:r>
              <a:rPr kumimoji="1" lang="en-US" altLang="ja-JP" baseline="0" dirty="0" smtClean="0"/>
              <a:t>,</a:t>
            </a:r>
            <a:r>
              <a:rPr kumimoji="1" lang="ja-JP" altLang="en-US" sz="1200" dirty="0" smtClean="0"/>
              <a:t>部分凍結解の不確実性が生じる原因のポイントは</a:t>
            </a:r>
            <a:r>
              <a:rPr kumimoji="1" lang="en-US" altLang="ja-JP" sz="1200" dirty="0" smtClean="0"/>
              <a:t>?)</a:t>
            </a:r>
          </a:p>
          <a:p>
            <a:pPr marL="171450" indent="-171450">
              <a:buFont typeface="Arial" charset="0"/>
              <a:buChar char="•"/>
            </a:pPr>
            <a:endParaRPr kumimoji="1" lang="en-US" altLang="ja-JP" sz="1200" baseline="0" dirty="0" smtClean="0"/>
          </a:p>
          <a:p>
            <a:pPr marL="171450" indent="-171450">
              <a:buFont typeface="Arial" charset="0"/>
              <a:buChar char="•"/>
            </a:pPr>
            <a:r>
              <a:rPr kumimoji="1" lang="en-US" altLang="ja-JP" sz="1200" baseline="0" dirty="0" smtClean="0"/>
              <a:t>=&gt;</a:t>
            </a:r>
            <a:r>
              <a:rPr lang="ja-JP" altLang="en-US" dirty="0" smtClean="0"/>
              <a:t>離散系に対して</a:t>
            </a:r>
            <a:r>
              <a:rPr lang="en-US" altLang="ja-JP" dirty="0" smtClean="0"/>
              <a:t>, </a:t>
            </a:r>
            <a:r>
              <a:rPr lang="ja-JP" altLang="en-US" dirty="0" smtClean="0"/>
              <a:t>不連続な温度依存性をもつ表面アルベドを設定したことに起因する</a:t>
            </a:r>
            <a:r>
              <a:rPr lang="en-US" altLang="ja-JP" dirty="0" smtClean="0"/>
              <a:t>. </a:t>
            </a:r>
          </a:p>
          <a:p>
            <a:pPr marL="171450" indent="-171450">
              <a:buFont typeface="Arial" charset="0"/>
              <a:buChar char="•"/>
            </a:pPr>
            <a:endParaRPr kumimoji="1" lang="en-US" altLang="ja-JP" baseline="0" dirty="0" smtClean="0"/>
          </a:p>
          <a:p>
            <a:pPr marL="171450" lvl="0" indent="-171450">
              <a:buFont typeface="Arial" charset="0"/>
              <a:buChar char="•"/>
            </a:pPr>
            <a:r>
              <a:rPr kumimoji="1" lang="ja-JP" altLang="en-US" baseline="0" dirty="0" smtClean="0"/>
              <a:t>特に</a:t>
            </a:r>
            <a:r>
              <a:rPr kumimoji="1" lang="en-US" altLang="ja-JP" baseline="0" dirty="0" smtClean="0"/>
              <a:t>, </a:t>
            </a:r>
            <a:r>
              <a:rPr kumimoji="1" lang="ja-JP" altLang="en-US" baseline="0" dirty="0" smtClean="0"/>
              <a:t>不連続的な温度依存性をもつ表面アルベドを設定した場合に</a:t>
            </a:r>
            <a:r>
              <a:rPr kumimoji="1" lang="en-US" altLang="ja-JP" baseline="0" dirty="0" smtClean="0"/>
              <a:t>, </a:t>
            </a:r>
          </a:p>
          <a:p>
            <a:pPr marL="628650" lvl="1" indent="-171450">
              <a:buFont typeface="Arial" charset="0"/>
              <a:buChar char="•"/>
            </a:pPr>
            <a:r>
              <a:rPr kumimoji="1" lang="ja-JP" altLang="en-US" baseline="0" dirty="0" smtClean="0"/>
              <a:t>南北解像度が低い</a:t>
            </a:r>
            <a:r>
              <a:rPr kumimoji="1" lang="en-US" altLang="ja-JP" baseline="0" dirty="0" smtClean="0"/>
              <a:t> &amp; </a:t>
            </a:r>
            <a:r>
              <a:rPr kumimoji="1" lang="ja-JP" altLang="en-US" baseline="0" dirty="0" smtClean="0"/>
              <a:t>表面温度の時間変動が小さい条件が重なると</a:t>
            </a:r>
            <a:r>
              <a:rPr kumimoji="1" lang="en-US" altLang="ja-JP"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kumimoji="1" lang="en-US" altLang="ja-JP" baseline="0" dirty="0" smtClean="0"/>
              <a:t>=&gt; (</a:t>
            </a:r>
            <a:r>
              <a:rPr kumimoji="1" lang="ja-JP" altLang="en-US" baseline="0" dirty="0" smtClean="0"/>
              <a:t>表面温度が変化しても</a:t>
            </a:r>
            <a:r>
              <a:rPr kumimoji="1" lang="en-US" altLang="ja-JP" baseline="0" dirty="0" smtClean="0"/>
              <a:t>, </a:t>
            </a:r>
            <a:r>
              <a:rPr kumimoji="1" lang="ja-JP" altLang="en-US" baseline="0" dirty="0" smtClean="0"/>
              <a:t>モデルが感じる表面アルベドは変化しないから</a:t>
            </a:r>
            <a:r>
              <a:rPr kumimoji="1" lang="en-US" altLang="ja-JP"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kumimoji="1" lang="ja-JP" altLang="en-US" baseline="0" dirty="0" smtClean="0"/>
              <a:t>氷アルベドフィードバックがスムーズに働かなくなってしまう</a:t>
            </a:r>
            <a:r>
              <a:rPr kumimoji="1" lang="en-US" altLang="ja-JP" baseline="0" dirty="0" smtClean="0"/>
              <a:t>. </a:t>
            </a:r>
          </a:p>
          <a:p>
            <a:endParaRPr kumimoji="1" lang="en-US" altLang="ja-JP" dirty="0" smtClean="0"/>
          </a:p>
          <a:p>
            <a:pPr marL="171450" indent="-171450">
              <a:buFont typeface="Arial" charset="0"/>
              <a:buChar char="•"/>
            </a:pPr>
            <a:r>
              <a:rPr kumimoji="1" lang="en-US" altLang="ja-JP" dirty="0" smtClean="0"/>
              <a:t>INTH07 </a:t>
            </a:r>
            <a:r>
              <a:rPr kumimoji="1" lang="ja-JP" altLang="en-US" dirty="0" smtClean="0"/>
              <a:t>の計算結果の繋がり</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海洋を</a:t>
            </a:r>
            <a:r>
              <a:rPr kumimoji="1" lang="en-US" altLang="ja-JP" dirty="0" smtClean="0"/>
              <a:t> swamp ocean </a:t>
            </a:r>
            <a:r>
              <a:rPr kumimoji="1" lang="ja-JP" altLang="en-US" dirty="0" smtClean="0"/>
              <a:t>として取り扱う場合には</a:t>
            </a:r>
            <a:r>
              <a:rPr lang="en-US" altLang="ja-JP" dirty="0" smtClean="0"/>
              <a:t>,  </a:t>
            </a:r>
            <a:r>
              <a:rPr lang="ja-JP" altLang="en-US" dirty="0" smtClean="0"/>
              <a:t>氷線がかなり低緯度にある場合を除いて</a:t>
            </a:r>
            <a:r>
              <a:rPr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2. </a:t>
            </a:r>
            <a:r>
              <a:rPr lang="ja-JP" altLang="en-US" dirty="0" smtClean="0"/>
              <a:t>は当てはまらないため</a:t>
            </a:r>
            <a:r>
              <a:rPr lang="en-US" altLang="ja-JP" dirty="0" smtClean="0"/>
              <a:t>, INTH07 </a:t>
            </a:r>
            <a:r>
              <a:rPr lang="ja-JP" altLang="en-US" dirty="0" smtClean="0"/>
              <a:t>では問題にならない</a:t>
            </a:r>
            <a:r>
              <a:rPr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 (</a:t>
            </a:r>
            <a:r>
              <a:rPr kumimoji="1" lang="ja-JP" altLang="en-US" dirty="0" smtClean="0"/>
              <a:t>もう少し言うと</a:t>
            </a:r>
            <a:r>
              <a:rPr kumimoji="1" lang="en-US" altLang="ja-JP" dirty="0" smtClean="0"/>
              <a:t>, INTH07 </a:t>
            </a:r>
            <a:r>
              <a:rPr kumimoji="1" lang="ja-JP" altLang="en-US" dirty="0" smtClean="0"/>
              <a:t>の計算では</a:t>
            </a:r>
            <a:r>
              <a:rPr kumimoji="1"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  swamp ocean </a:t>
            </a:r>
            <a:r>
              <a:rPr kumimoji="1" lang="ja-JP" altLang="en-US" dirty="0" smtClean="0"/>
              <a:t>設定・バグあり湿潤対流調節が起こす数度の劇的な表面温度の変化</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  </a:t>
            </a:r>
            <a:r>
              <a:rPr kumimoji="1" lang="ja-JP" altLang="en-US" dirty="0" smtClean="0"/>
              <a:t>のお陰で</a:t>
            </a:r>
            <a:r>
              <a:rPr kumimoji="1" lang="en-US" altLang="ja-JP" dirty="0" smtClean="0"/>
              <a:t>, </a:t>
            </a:r>
            <a:r>
              <a:rPr kumimoji="1" lang="ja-JP" altLang="en-US" dirty="0" smtClean="0"/>
              <a:t>部分凍結解の不確実性が全般で見えずに済んでいた</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24</a:t>
            </a:fld>
            <a:endParaRPr kumimoji="1" lang="ja-JP" altLang="en-US"/>
          </a:p>
        </p:txBody>
      </p:sp>
    </p:spTree>
    <p:extLst>
      <p:ext uri="{BB962C8B-B14F-4D97-AF65-F5344CB8AC3E}">
        <p14:creationId xmlns:p14="http://schemas.microsoft.com/office/powerpoint/2010/main" val="1110389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en-US" altLang="ja-JP" dirty="0" smtClean="0"/>
              <a:t>, </a:t>
            </a:r>
            <a:r>
              <a:rPr kumimoji="1" lang="ja-JP" altLang="en-US" dirty="0" smtClean="0"/>
              <a:t>計算結果</a:t>
            </a:r>
            <a:r>
              <a:rPr kumimoji="1" lang="en-US" altLang="ja-JP" dirty="0" smtClean="0"/>
              <a:t> 1 &amp; </a:t>
            </a:r>
            <a:r>
              <a:rPr kumimoji="1" lang="ja-JP" altLang="en-US" dirty="0" smtClean="0"/>
              <a:t>計算結果</a:t>
            </a:r>
            <a:r>
              <a:rPr kumimoji="1" lang="en-US" altLang="ja-JP" dirty="0" smtClean="0"/>
              <a:t> 2 </a:t>
            </a:r>
            <a:r>
              <a:rPr kumimoji="1" lang="ja-JP" altLang="en-US" dirty="0" smtClean="0"/>
              <a:t>に対する考察をまとめます</a:t>
            </a:r>
            <a:r>
              <a:rPr kumimoji="1" lang="en-US" altLang="ja-JP" dirty="0" smtClean="0"/>
              <a:t>.</a:t>
            </a:r>
            <a:r>
              <a:rPr kumimoji="1" lang="en-US" altLang="ja-JP" baseline="0" dirty="0" smtClean="0"/>
              <a:t> </a:t>
            </a:r>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25</a:t>
            </a:fld>
            <a:endParaRPr kumimoji="1" lang="ja-JP" altLang="en-US"/>
          </a:p>
        </p:txBody>
      </p:sp>
    </p:spTree>
    <p:extLst>
      <p:ext uri="{BB962C8B-B14F-4D97-AF65-F5344CB8AC3E}">
        <p14:creationId xmlns:p14="http://schemas.microsoft.com/office/powerpoint/2010/main" val="30275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26</a:t>
            </a:fld>
            <a:endParaRPr kumimoji="1" lang="ja-JP" altLang="en-US"/>
          </a:p>
        </p:txBody>
      </p:sp>
    </p:spTree>
    <p:extLst>
      <p:ext uri="{BB962C8B-B14F-4D97-AF65-F5344CB8AC3E}">
        <p14:creationId xmlns:p14="http://schemas.microsoft.com/office/powerpoint/2010/main" val="211745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3</a:t>
            </a:fld>
            <a:endParaRPr kumimoji="1" lang="ja-JP" altLang="en-US"/>
          </a:p>
        </p:txBody>
      </p:sp>
    </p:spTree>
    <p:extLst>
      <p:ext uri="{BB962C8B-B14F-4D97-AF65-F5344CB8AC3E}">
        <p14:creationId xmlns:p14="http://schemas.microsoft.com/office/powerpoint/2010/main" val="69610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r>
              <a:rPr kumimoji="1" lang="ja-JP" altLang="en-US" dirty="0" smtClean="0"/>
              <a:t>研究の背景を話します</a:t>
            </a:r>
            <a:r>
              <a:rPr kumimoji="1" lang="en-US" altLang="ja-JP" dirty="0" smtClean="0"/>
              <a:t>. </a:t>
            </a:r>
            <a:endParaRPr kumimoji="1" lang="en-US" altLang="ja-JP" baseline="0" dirty="0" smtClean="0"/>
          </a:p>
          <a:p>
            <a:r>
              <a:rPr kumimoji="1" lang="mr-IN" altLang="ja-JP" baseline="0" dirty="0" smtClean="0"/>
              <a:t>…</a:t>
            </a:r>
            <a:r>
              <a:rPr kumimoji="1" lang="en-US" altLang="ja-JP" baseline="0" dirty="0" smtClean="0"/>
              <a:t>.</a:t>
            </a:r>
          </a:p>
          <a:p>
            <a:endParaRPr kumimoji="1" lang="en-US" altLang="ja-JP" baseline="0" dirty="0" smtClean="0"/>
          </a:p>
          <a:p>
            <a:r>
              <a:rPr kumimoji="1" lang="ja-JP" altLang="en-US" baseline="0" dirty="0" smtClean="0"/>
              <a:t>その一連の研究中でも</a:t>
            </a:r>
            <a:r>
              <a:rPr kumimoji="1" lang="en-US" altLang="ja-JP" baseline="0" dirty="0" smtClean="0"/>
              <a:t>, </a:t>
            </a:r>
            <a:r>
              <a:rPr kumimoji="1" lang="ja-JP" altLang="en-US" baseline="0" dirty="0" smtClean="0"/>
              <a:t>水が存在する惑星の多様性や安定性を調べるために</a:t>
            </a:r>
            <a:r>
              <a:rPr kumimoji="1" lang="en-US" altLang="ja-JP" baseline="0" dirty="0" smtClean="0"/>
              <a:t>, </a:t>
            </a:r>
            <a:r>
              <a:rPr kumimoji="1" lang="ja-JP" altLang="en-US" baseline="0" dirty="0" smtClean="0"/>
              <a:t>全球が海洋で覆われた理想化した惑星</a:t>
            </a:r>
            <a:r>
              <a:rPr kumimoji="1" lang="en-US" altLang="ja-JP" baseline="0" dirty="0" smtClean="0"/>
              <a:t>(</a:t>
            </a:r>
            <a:r>
              <a:rPr kumimoji="1" lang="ja-JP" altLang="en-US" baseline="0" dirty="0" smtClean="0"/>
              <a:t>海惑星</a:t>
            </a:r>
            <a:r>
              <a:rPr kumimoji="1" lang="en-US" altLang="ja-JP" baseline="0" dirty="0" smtClean="0"/>
              <a:t>)</a:t>
            </a:r>
          </a:p>
          <a:p>
            <a:r>
              <a:rPr kumimoji="1" lang="ja-JP" altLang="en-US" baseline="0" dirty="0" smtClean="0"/>
              <a:t>での気候が調べられてきました</a:t>
            </a:r>
            <a:r>
              <a:rPr kumimoji="1" lang="en-US" altLang="ja-JP" baseline="0" dirty="0" smtClean="0"/>
              <a:t>. </a:t>
            </a:r>
          </a:p>
          <a:p>
            <a:endParaRPr kumimoji="1" lang="en-US" altLang="ja-JP" baseline="0" dirty="0" smtClean="0"/>
          </a:p>
          <a:p>
            <a:r>
              <a:rPr kumimoji="1" lang="ja-JP" altLang="en-US" baseline="0" dirty="0" smtClean="0"/>
              <a:t>海惑星の気候多様性を探索するために</a:t>
            </a:r>
            <a:r>
              <a:rPr kumimoji="1" lang="en-US" altLang="ja-JP" baseline="0" dirty="0" smtClean="0"/>
              <a:t>, </a:t>
            </a:r>
            <a:r>
              <a:rPr kumimoji="1" lang="ja-JP" altLang="en-US" baseline="0" dirty="0" smtClean="0"/>
              <a:t>太陽定数といった</a:t>
            </a:r>
            <a:r>
              <a:rPr kumimoji="1" lang="en-US" altLang="ja-JP" baseline="0" dirty="0" smtClean="0"/>
              <a:t>,  </a:t>
            </a:r>
          </a:p>
          <a:p>
            <a:r>
              <a:rPr kumimoji="1" lang="ja-JP" altLang="en-US" baseline="0" dirty="0" smtClean="0"/>
              <a:t>惑星パラメータに対する依存性が研究されています</a:t>
            </a:r>
            <a:r>
              <a:rPr kumimoji="1" lang="en-US" altLang="ja-JP" baseline="0" dirty="0" smtClean="0"/>
              <a:t>. </a:t>
            </a:r>
          </a:p>
          <a:p>
            <a:r>
              <a:rPr kumimoji="1" lang="en-US" altLang="ja-JP" baseline="0" dirty="0" smtClean="0"/>
              <a:t>   </a:t>
            </a:r>
          </a:p>
          <a:p>
            <a:r>
              <a:rPr kumimoji="1" lang="ja-JP" altLang="en-US" baseline="0" dirty="0" smtClean="0"/>
              <a:t>右図は</a:t>
            </a:r>
            <a:r>
              <a:rPr kumimoji="1" lang="en-US" altLang="ja-JP" baseline="0" dirty="0" smtClean="0"/>
              <a:t>, 2 </a:t>
            </a:r>
            <a:r>
              <a:rPr kumimoji="1" lang="ja-JP" altLang="en-US" baseline="0" dirty="0" smtClean="0"/>
              <a:t>つの先行研究が調べた海惑星気候の太陽定数依存性を示していて</a:t>
            </a:r>
            <a:r>
              <a:rPr kumimoji="1" lang="en-US" altLang="ja-JP" baseline="0" dirty="0" smtClean="0"/>
              <a:t>,  </a:t>
            </a:r>
          </a:p>
          <a:p>
            <a:r>
              <a:rPr kumimoji="1" lang="ja-JP" altLang="en-US" baseline="0" dirty="0" smtClean="0"/>
              <a:t>得られた解は</a:t>
            </a:r>
            <a:r>
              <a:rPr kumimoji="1" lang="en-US" altLang="ja-JP" baseline="0" dirty="0" smtClean="0"/>
              <a:t>, </a:t>
            </a:r>
            <a:r>
              <a:rPr kumimoji="1" lang="ja-JP" altLang="en-US" baseline="0" dirty="0" smtClean="0"/>
              <a:t>気候レジーム図という「太陽定数と氷線緯度」の関係図により整理されます</a:t>
            </a:r>
            <a:r>
              <a:rPr kumimoji="1" lang="en-US" altLang="ja-JP" baseline="0" dirty="0" smtClean="0"/>
              <a:t>. </a:t>
            </a:r>
          </a:p>
          <a:p>
            <a:endParaRPr kumimoji="1" lang="en-US" altLang="ja-JP" baseline="0" dirty="0" smtClean="0"/>
          </a:p>
          <a:p>
            <a:r>
              <a:rPr kumimoji="1" lang="en-US" altLang="ja-JP" baseline="0" dirty="0" smtClean="0"/>
              <a:t>1 </a:t>
            </a:r>
            <a:r>
              <a:rPr kumimoji="1" lang="ja-JP" altLang="en-US" baseline="0" dirty="0" smtClean="0"/>
              <a:t>つ目の</a:t>
            </a:r>
            <a:r>
              <a:rPr kumimoji="1" lang="en-US" altLang="ja-JP" baseline="0" dirty="0" smtClean="0"/>
              <a:t> </a:t>
            </a:r>
            <a:r>
              <a:rPr kumimoji="1" lang="en-US" altLang="ja-JP" baseline="0" dirty="0" err="1" smtClean="0"/>
              <a:t>Ishiwatari</a:t>
            </a:r>
            <a:r>
              <a:rPr kumimoji="1" lang="en-US" altLang="ja-JP" baseline="0" dirty="0" smtClean="0"/>
              <a:t> et al. </a:t>
            </a:r>
            <a:r>
              <a:rPr kumimoji="1" lang="ja-JP" altLang="en-US" baseline="0" dirty="0" smtClean="0"/>
              <a:t>は</a:t>
            </a:r>
            <a:r>
              <a:rPr kumimoji="1" lang="en-US" altLang="ja-JP" baseline="0" dirty="0" smtClean="0"/>
              <a:t>, </a:t>
            </a:r>
            <a:r>
              <a:rPr kumimoji="1" lang="ja-JP" altLang="en-US" baseline="0" dirty="0" smtClean="0"/>
              <a:t>我々の研究グールプによりなされた研究で</a:t>
            </a:r>
            <a:r>
              <a:rPr kumimoji="1" lang="en-US" altLang="ja-JP" baseline="0" dirty="0" smtClean="0"/>
              <a:t>, </a:t>
            </a:r>
          </a:p>
          <a:p>
            <a:r>
              <a:rPr kumimoji="1" lang="ja-JP" altLang="en-US" baseline="0" dirty="0" smtClean="0"/>
              <a:t>大気大循環のみを陽に考慮しました</a:t>
            </a:r>
            <a:r>
              <a:rPr kumimoji="1" lang="en-US" altLang="ja-JP" baseline="0" dirty="0" smtClean="0"/>
              <a:t>. </a:t>
            </a:r>
          </a:p>
          <a:p>
            <a:r>
              <a:rPr kumimoji="1" lang="ja-JP" altLang="en-US" baseline="0" dirty="0" smtClean="0"/>
              <a:t>結果は</a:t>
            </a:r>
            <a:r>
              <a:rPr kumimoji="1" lang="en-US" altLang="ja-JP" baseline="0" dirty="0" smtClean="0"/>
              <a:t>, </a:t>
            </a:r>
            <a:r>
              <a:rPr kumimoji="1" lang="ja-JP" altLang="en-US" baseline="0" dirty="0" smtClean="0"/>
              <a:t>現在太陽定数の近傍で</a:t>
            </a:r>
            <a:r>
              <a:rPr kumimoji="1" lang="en-US" altLang="ja-JP" baseline="0" dirty="0" smtClean="0"/>
              <a:t>, </a:t>
            </a:r>
          </a:p>
          <a:p>
            <a:r>
              <a:rPr kumimoji="1" lang="ja-JP" altLang="en-US" baseline="0" dirty="0" smtClean="0"/>
              <a:t>全球凍結・部分凍結・氷なし・暴走温室の</a:t>
            </a:r>
            <a:r>
              <a:rPr kumimoji="1" lang="en-US" altLang="ja-JP" baseline="0" dirty="0" smtClean="0"/>
              <a:t> 4 </a:t>
            </a:r>
            <a:r>
              <a:rPr kumimoji="1" lang="ja-JP" altLang="en-US" baseline="0" dirty="0" smtClean="0"/>
              <a:t>つの解が得られ</a:t>
            </a:r>
            <a:r>
              <a:rPr kumimoji="1" lang="en-US" altLang="ja-JP" baseline="0" dirty="0" smtClean="0"/>
              <a:t>, </a:t>
            </a:r>
          </a:p>
          <a:p>
            <a:r>
              <a:rPr kumimoji="1" lang="ja-JP" altLang="en-US" baseline="0" dirty="0" smtClean="0"/>
              <a:t>またこれらの解が同じ太陽定数に対して共存することを示しました</a:t>
            </a:r>
            <a:r>
              <a:rPr kumimoji="1" lang="en-US" altLang="ja-JP" baseline="0" dirty="0" smtClean="0"/>
              <a:t>. </a:t>
            </a:r>
          </a:p>
          <a:p>
            <a:endParaRPr kumimoji="1" lang="en-US" altLang="ja-JP" baseline="0" dirty="0" smtClean="0"/>
          </a:p>
          <a:p>
            <a:r>
              <a:rPr kumimoji="1" lang="ja-JP" altLang="en-US" baseline="0" dirty="0" smtClean="0"/>
              <a:t>一方</a:t>
            </a:r>
            <a:r>
              <a:rPr kumimoji="1" lang="en-US" altLang="ja-JP" baseline="0" dirty="0" smtClean="0"/>
              <a:t>, </a:t>
            </a:r>
            <a:r>
              <a:rPr kumimoji="1" lang="ja-JP" altLang="en-US" baseline="0" dirty="0" smtClean="0"/>
              <a:t>２つ目の先行研究は</a:t>
            </a:r>
            <a:r>
              <a:rPr kumimoji="1" lang="en-US" altLang="ja-JP" baseline="0" dirty="0" smtClean="0"/>
              <a:t>, Rose </a:t>
            </a:r>
            <a:r>
              <a:rPr kumimoji="1" lang="ja-JP" altLang="en-US" baseline="0" dirty="0" smtClean="0"/>
              <a:t>が近年行っ太陽定数増減実験であり</a:t>
            </a:r>
            <a:r>
              <a:rPr kumimoji="1" lang="en-US" altLang="ja-JP" baseline="0" dirty="0" smtClean="0"/>
              <a:t>, </a:t>
            </a:r>
          </a:p>
          <a:p>
            <a:r>
              <a:rPr kumimoji="1" lang="ja-JP" altLang="en-US" baseline="0" dirty="0" smtClean="0"/>
              <a:t>大気海洋大循環の両方を考慮しました</a:t>
            </a:r>
            <a:r>
              <a:rPr kumimoji="1" lang="en-US" altLang="ja-JP" baseline="0" dirty="0" smtClean="0"/>
              <a:t>. </a:t>
            </a:r>
          </a:p>
          <a:p>
            <a:r>
              <a:rPr kumimoji="1" lang="ja-JP" altLang="en-US" baseline="0" dirty="0" smtClean="0"/>
              <a:t>彼が行った計算では</a:t>
            </a:r>
            <a:r>
              <a:rPr kumimoji="1" lang="en-US" altLang="ja-JP" baseline="0" dirty="0" smtClean="0"/>
              <a:t>, </a:t>
            </a:r>
            <a:r>
              <a:rPr kumimoji="1" lang="ja-JP" altLang="en-US" baseline="0" dirty="0" smtClean="0"/>
              <a:t>部分凍結解のブランチが分断し</a:t>
            </a:r>
            <a:r>
              <a:rPr kumimoji="1" lang="en-US" altLang="ja-JP" baseline="0" dirty="0" smtClean="0"/>
              <a:t>, </a:t>
            </a:r>
          </a:p>
          <a:p>
            <a:r>
              <a:rPr kumimoji="1" lang="ja-JP" altLang="en-US" baseline="0" dirty="0" smtClean="0"/>
              <a:t>また暴走温室解は現れない</a:t>
            </a:r>
            <a:r>
              <a:rPr kumimoji="1" lang="en-US" altLang="ja-JP" baseline="0" dirty="0" smtClean="0"/>
              <a:t>, </a:t>
            </a:r>
            <a:r>
              <a:rPr kumimoji="1" lang="ja-JP" altLang="en-US" baseline="0" dirty="0" smtClean="0"/>
              <a:t>という結果を得ました</a:t>
            </a:r>
            <a:r>
              <a:rPr kumimoji="1" lang="en-US" altLang="ja-JP" baseline="0" dirty="0" smtClean="0"/>
              <a:t>. </a:t>
            </a:r>
          </a:p>
          <a:p>
            <a:endParaRPr kumimoji="1" lang="en-US" altLang="ja-JP" baseline="0" dirty="0" smtClean="0"/>
          </a:p>
          <a:p>
            <a:r>
              <a:rPr kumimoji="1" lang="ja-JP" altLang="en-US" baseline="0" dirty="0" smtClean="0"/>
              <a:t>我々の研究グループが行った太陽定数増減実験では海洋大循環を計算しませんでしたが</a:t>
            </a:r>
            <a:r>
              <a:rPr kumimoji="1" lang="en-US" altLang="ja-JP" baseline="0" dirty="0" smtClean="0"/>
              <a:t>, </a:t>
            </a:r>
          </a:p>
          <a:p>
            <a:r>
              <a:rPr kumimoji="1" lang="ja-JP" altLang="en-US" baseline="0" dirty="0" smtClean="0"/>
              <a:t>海洋大循環を考慮すると何が起こるかというのが</a:t>
            </a:r>
            <a:r>
              <a:rPr kumimoji="1" lang="en-US" altLang="ja-JP" baseline="0" dirty="0" smtClean="0"/>
              <a:t>, </a:t>
            </a:r>
            <a:r>
              <a:rPr kumimoji="1" lang="ja-JP" altLang="en-US" baseline="0" dirty="0" smtClean="0"/>
              <a:t>素朴な問いでした</a:t>
            </a:r>
            <a:r>
              <a:rPr kumimoji="1" lang="en-US" altLang="ja-JP" baseline="0" dirty="0" smtClean="0"/>
              <a:t>. </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CCCED04B-19A7-8449-B403-A4D563B5C3B4}" type="slidenum">
              <a:rPr kumimoji="1" lang="ja-JP" altLang="en-US" smtClean="0"/>
              <a:t>4</a:t>
            </a:fld>
            <a:endParaRPr kumimoji="1" lang="ja-JP" altLang="en-US"/>
          </a:p>
        </p:txBody>
      </p:sp>
    </p:spTree>
    <p:extLst>
      <p:ext uri="{BB962C8B-B14F-4D97-AF65-F5344CB8AC3E}">
        <p14:creationId xmlns:p14="http://schemas.microsoft.com/office/powerpoint/2010/main" val="182174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charset="0"/>
              <a:buChar char="•"/>
            </a:pPr>
            <a:r>
              <a:rPr kumimoji="1" lang="ja-JP" altLang="en-US" dirty="0" smtClean="0"/>
              <a:t>まず</a:t>
            </a:r>
            <a:r>
              <a:rPr kumimoji="1" lang="en-US" altLang="ja-JP" dirty="0" smtClean="0"/>
              <a:t>, </a:t>
            </a:r>
            <a:r>
              <a:rPr kumimoji="1" lang="ja-JP" altLang="en-US" dirty="0" smtClean="0"/>
              <a:t>図の見方の説明</a:t>
            </a:r>
            <a:endParaRPr kumimoji="1" lang="en-US" altLang="ja-JP" dirty="0" smtClean="0"/>
          </a:p>
          <a:p>
            <a:pPr marL="628650" lvl="1" indent="-171450">
              <a:buFont typeface="Arial" charset="0"/>
              <a:buChar char="•"/>
            </a:pPr>
            <a:r>
              <a:rPr kumimoji="1" lang="ja-JP" altLang="en-US" dirty="0" smtClean="0"/>
              <a:t>緑線</a:t>
            </a:r>
            <a:endParaRPr kumimoji="1" lang="en-US" altLang="ja-JP" dirty="0" smtClean="0"/>
          </a:p>
          <a:p>
            <a:pPr marL="171450" indent="-171450">
              <a:buFont typeface="Arial" charset="0"/>
              <a:buChar char="•"/>
            </a:pPr>
            <a:endParaRPr kumimoji="1" lang="en-US" altLang="ja-JP" dirty="0" smtClean="0"/>
          </a:p>
          <a:p>
            <a:pPr marL="171450" indent="-171450">
              <a:buFont typeface="Arial" charset="0"/>
              <a:buChar char="•"/>
            </a:pPr>
            <a:r>
              <a:rPr kumimoji="1" lang="ja-JP" altLang="en-US" dirty="0" smtClean="0"/>
              <a:t>計算結果の大きな見所</a:t>
            </a:r>
            <a:r>
              <a:rPr kumimoji="1" lang="en-US" altLang="ja-JP" dirty="0" smtClean="0"/>
              <a:t> 1 </a:t>
            </a:r>
            <a:r>
              <a:rPr kumimoji="1" lang="ja-JP" altLang="en-US" dirty="0" smtClean="0"/>
              <a:t>つ目</a:t>
            </a:r>
            <a:endParaRPr kumimoji="1" lang="en-US" altLang="ja-JP" dirty="0" smtClean="0"/>
          </a:p>
          <a:p>
            <a:pPr marL="628650" lvl="1" indent="-171450">
              <a:buFont typeface="Arial" charset="0"/>
              <a:buChar char="•"/>
            </a:pPr>
            <a:r>
              <a:rPr kumimoji="1" lang="ja-JP" altLang="en-US" dirty="0" smtClean="0"/>
              <a:t>海洋大循環を考慮しても</a:t>
            </a:r>
            <a:r>
              <a:rPr kumimoji="1" lang="en-US" altLang="ja-JP" dirty="0" smtClean="0"/>
              <a:t>, </a:t>
            </a:r>
            <a:r>
              <a:rPr kumimoji="1" lang="ja-JP" altLang="en-US" dirty="0" smtClean="0"/>
              <a:t>部分凍結解のブランチの構造は劇的には変わらない</a:t>
            </a:r>
            <a:endParaRPr kumimoji="1" lang="en-US" altLang="ja-JP" dirty="0" smtClean="0"/>
          </a:p>
          <a:p>
            <a:pPr marL="628650" lvl="1" indent="-171450">
              <a:buFont typeface="Arial" charset="0"/>
              <a:buChar char="•"/>
            </a:pPr>
            <a:r>
              <a:rPr kumimoji="1" lang="en-US" altLang="ja-JP" dirty="0" smtClean="0"/>
              <a:t>(Rose </a:t>
            </a:r>
            <a:r>
              <a:rPr kumimoji="1" lang="ja-JP" altLang="en-US" dirty="0" smtClean="0"/>
              <a:t>のような</a:t>
            </a:r>
            <a:r>
              <a:rPr kumimoji="1" lang="en-US" altLang="ja-JP" dirty="0" smtClean="0"/>
              <a:t> </a:t>
            </a:r>
            <a:r>
              <a:rPr kumimoji="1" lang="en-US" altLang="ja-JP" dirty="0" err="1" smtClean="0"/>
              <a:t>waterbelt</a:t>
            </a:r>
            <a:r>
              <a:rPr kumimoji="1" lang="en-US" altLang="ja-JP" dirty="0" smtClean="0"/>
              <a:t> </a:t>
            </a:r>
            <a:r>
              <a:rPr kumimoji="1" lang="ja-JP" altLang="en-US" dirty="0" smtClean="0"/>
              <a:t>解は見つからない</a:t>
            </a:r>
            <a:r>
              <a:rPr kumimoji="1" lang="en-US" altLang="ja-JP" dirty="0" smtClean="0"/>
              <a:t>)</a:t>
            </a:r>
          </a:p>
          <a:p>
            <a:pPr marL="628650" lvl="1" indent="-171450">
              <a:buFont typeface="Arial" charset="0"/>
              <a:buChar char="•"/>
            </a:pP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1" lang="ja-JP" altLang="en-US" dirty="0" smtClean="0"/>
              <a:t>計算結果の次のレベルの見所</a:t>
            </a:r>
            <a:endParaRPr kumimoji="1" lang="en-US" altLang="ja-JP"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ja-JP" altLang="en-US" sz="1200" dirty="0" smtClean="0"/>
              <a:t>海洋</a:t>
            </a:r>
            <a:r>
              <a:rPr kumimoji="1" lang="ja-JP" altLang="en-US" sz="1200" dirty="0" smtClean="0"/>
              <a:t>の設定による部分凍結解の氷線緯度の決まり方の違い</a:t>
            </a:r>
            <a:endParaRPr kumimoji="1" lang="en-US" altLang="ja-JP"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kumimoji="1" lang="en-US" altLang="ja-JP" dirty="0" smtClean="0"/>
          </a:p>
          <a:p>
            <a:pPr marL="171450" lvl="0" indent="-171450">
              <a:buFont typeface="Arial"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5</a:t>
            </a:fld>
            <a:endParaRPr kumimoji="1" lang="ja-JP" altLang="en-US"/>
          </a:p>
        </p:txBody>
      </p:sp>
    </p:spTree>
    <p:extLst>
      <p:ext uri="{BB962C8B-B14F-4D97-AF65-F5344CB8AC3E}">
        <p14:creationId xmlns:p14="http://schemas.microsoft.com/office/powerpoint/2010/main" val="83683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6</a:t>
            </a:fld>
            <a:endParaRPr kumimoji="1" lang="ja-JP" altLang="en-US"/>
          </a:p>
        </p:txBody>
      </p:sp>
    </p:spTree>
    <p:extLst>
      <p:ext uri="{BB962C8B-B14F-4D97-AF65-F5344CB8AC3E}">
        <p14:creationId xmlns:p14="http://schemas.microsoft.com/office/powerpoint/2010/main" val="202498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7</a:t>
            </a:fld>
            <a:endParaRPr kumimoji="1" lang="ja-JP" altLang="en-US"/>
          </a:p>
        </p:txBody>
      </p:sp>
    </p:spTree>
    <p:extLst>
      <p:ext uri="{BB962C8B-B14F-4D97-AF65-F5344CB8AC3E}">
        <p14:creationId xmlns:p14="http://schemas.microsoft.com/office/powerpoint/2010/main" val="195705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9D8AC3-C603-E746-9E18-992EA76012A4}" type="slidenum">
              <a:rPr kumimoji="1" lang="ja-JP" altLang="en-US" smtClean="0"/>
              <a:t>8</a:t>
            </a:fld>
            <a:endParaRPr kumimoji="1" lang="ja-JP" altLang="en-US"/>
          </a:p>
        </p:txBody>
      </p:sp>
    </p:spTree>
    <p:extLst>
      <p:ext uri="{BB962C8B-B14F-4D97-AF65-F5344CB8AC3E}">
        <p14:creationId xmlns:p14="http://schemas.microsoft.com/office/powerpoint/2010/main" val="138085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用いるモデルは</a:t>
            </a:r>
            <a:r>
              <a:rPr kumimoji="1" lang="en-US" altLang="ja-JP" dirty="0" smtClean="0"/>
              <a:t>,</a:t>
            </a:r>
            <a:r>
              <a:rPr kumimoji="1" lang="ja-JP" altLang="en-US" dirty="0" smtClean="0"/>
              <a:t>　我々が開発を進めてきた海惑星気候モデルで</a:t>
            </a:r>
            <a:r>
              <a:rPr kumimoji="1" lang="en-US" altLang="ja-JP" dirty="0" smtClean="0"/>
              <a:t>, </a:t>
            </a:r>
          </a:p>
          <a:p>
            <a:r>
              <a:rPr kumimoji="1" lang="ja-JP" altLang="en-US" dirty="0" smtClean="0"/>
              <a:t>大気海洋の流体運動</a:t>
            </a:r>
            <a:r>
              <a:rPr kumimoji="1" lang="en-US" altLang="ja-JP" dirty="0" smtClean="0"/>
              <a:t>, </a:t>
            </a:r>
            <a:r>
              <a:rPr kumimoji="1" lang="ja-JP" altLang="en-US" dirty="0" smtClean="0"/>
              <a:t>放射過程</a:t>
            </a:r>
            <a:r>
              <a:rPr kumimoji="1" lang="en-US" altLang="ja-JP" dirty="0" smtClean="0"/>
              <a:t>, </a:t>
            </a:r>
            <a:r>
              <a:rPr kumimoji="1" lang="ja-JP" altLang="en-US" dirty="0" smtClean="0"/>
              <a:t>海氷の生成消滅などが表現されます</a:t>
            </a:r>
            <a:r>
              <a:rPr kumimoji="1" lang="en-US" altLang="ja-JP" dirty="0" smtClean="0"/>
              <a:t>.</a:t>
            </a:r>
          </a:p>
          <a:p>
            <a:endParaRPr kumimoji="1" lang="en-US" altLang="ja-JP" dirty="0" smtClean="0"/>
          </a:p>
          <a:p>
            <a:r>
              <a:rPr kumimoji="1" lang="ja-JP" altLang="en-US" dirty="0" smtClean="0"/>
              <a:t>大気モデルは</a:t>
            </a:r>
            <a:r>
              <a:rPr kumimoji="1" lang="en-US" altLang="ja-JP" dirty="0" smtClean="0"/>
              <a:t>, DCPAM </a:t>
            </a:r>
            <a:r>
              <a:rPr kumimoji="1" lang="ja-JP" altLang="en-US" dirty="0" smtClean="0"/>
              <a:t>という惑星大気大循環モデルで</a:t>
            </a:r>
            <a:r>
              <a:rPr kumimoji="1" lang="en-US" altLang="ja-JP" dirty="0" smtClean="0"/>
              <a:t>, </a:t>
            </a:r>
          </a:p>
          <a:p>
            <a:r>
              <a:rPr kumimoji="1" lang="en-US" altLang="ja-JP" baseline="0" dirty="0" smtClean="0"/>
              <a:t>DCPAM </a:t>
            </a:r>
            <a:r>
              <a:rPr kumimoji="1" lang="ja-JP" altLang="en-US" baseline="0" dirty="0" smtClean="0"/>
              <a:t>に対して</a:t>
            </a:r>
            <a:r>
              <a:rPr kumimoji="1" lang="en-US" altLang="ja-JP" baseline="0" dirty="0" smtClean="0"/>
              <a:t>, </a:t>
            </a:r>
            <a:r>
              <a:rPr kumimoji="1" lang="en-US" altLang="ja-JP" baseline="0" dirty="0" err="1" smtClean="0"/>
              <a:t>Ishiwatari</a:t>
            </a:r>
            <a:r>
              <a:rPr kumimoji="1" lang="en-US" altLang="ja-JP" baseline="0" dirty="0" smtClean="0"/>
              <a:t> et al. </a:t>
            </a:r>
            <a:r>
              <a:rPr kumimoji="1" lang="ja-JP" altLang="en-US" baseline="0" dirty="0" smtClean="0"/>
              <a:t>のモデルを再現する設定を施します</a:t>
            </a:r>
            <a:r>
              <a:rPr kumimoji="1" lang="en-US" altLang="ja-JP" baseline="0" dirty="0" smtClean="0"/>
              <a:t>. </a:t>
            </a:r>
          </a:p>
          <a:p>
            <a:r>
              <a:rPr kumimoji="1" lang="ja-JP" altLang="en-US" baseline="0" dirty="0" smtClean="0"/>
              <a:t>大気の支配方程式系は</a:t>
            </a:r>
            <a:r>
              <a:rPr kumimoji="1" lang="en-US" altLang="ja-JP" baseline="0" dirty="0" smtClean="0"/>
              <a:t>, ::::</a:t>
            </a:r>
          </a:p>
          <a:p>
            <a:r>
              <a:rPr kumimoji="1" lang="ja-JP" altLang="en-US" baseline="0" dirty="0" smtClean="0"/>
              <a:t>その他</a:t>
            </a:r>
            <a:r>
              <a:rPr kumimoji="1" lang="en-US" altLang="ja-JP" baseline="0" dirty="0" smtClean="0"/>
              <a:t>, </a:t>
            </a:r>
            <a:r>
              <a:rPr kumimoji="1" lang="ja-JP" altLang="en-US" baseline="0" dirty="0" smtClean="0"/>
              <a:t>放射過程・物理過程は比較的簡易なスキームが使われます</a:t>
            </a:r>
            <a:r>
              <a:rPr kumimoji="1" lang="en-US" altLang="ja-JP" baseline="0" dirty="0" smtClean="0"/>
              <a:t>. </a:t>
            </a:r>
          </a:p>
          <a:p>
            <a:r>
              <a:rPr kumimoji="1" lang="ja-JP" altLang="en-US" baseline="0" dirty="0" smtClean="0"/>
              <a:t>空間解像度は</a:t>
            </a:r>
            <a:r>
              <a:rPr kumimoji="1" lang="en-US" altLang="ja-JP" baseline="0" dirty="0" smtClean="0"/>
              <a:t>, </a:t>
            </a:r>
            <a:r>
              <a:rPr kumimoji="1" lang="ja-JP" altLang="en-US" baseline="0" dirty="0" smtClean="0"/>
              <a:t>中高緯度の高気圧・低気圧が最低限解像できる程度に設定します</a:t>
            </a:r>
            <a:r>
              <a:rPr kumimoji="1" lang="en-US" altLang="ja-JP" baseline="0" dirty="0" smtClean="0"/>
              <a:t>. . </a:t>
            </a:r>
          </a:p>
          <a:p>
            <a:endParaRPr kumimoji="1" lang="en-US" altLang="ja-JP" dirty="0" smtClean="0"/>
          </a:p>
          <a:p>
            <a:r>
              <a:rPr kumimoji="1" lang="ja-JP" altLang="en-US" dirty="0" smtClean="0"/>
              <a:t>海洋モデルは</a:t>
            </a:r>
            <a:r>
              <a:rPr kumimoji="1" lang="en-US" altLang="ja-JP" dirty="0" smtClean="0"/>
              <a:t>, </a:t>
            </a:r>
            <a:r>
              <a:rPr kumimoji="1" lang="ja-JP" altLang="en-US" dirty="0" smtClean="0"/>
              <a:t>計算時間を短縮するために</a:t>
            </a:r>
            <a:r>
              <a:rPr kumimoji="1" lang="en-US" altLang="ja-JP" dirty="0" smtClean="0"/>
              <a:t>, </a:t>
            </a:r>
            <a:r>
              <a:rPr kumimoji="1" lang="ja-JP" altLang="en-US" dirty="0" smtClean="0"/>
              <a:t>自転軸対称のモデルを考えます</a:t>
            </a:r>
            <a:r>
              <a:rPr kumimoji="1" lang="en-US" altLang="ja-JP" dirty="0" smtClean="0"/>
              <a:t>. </a:t>
            </a:r>
          </a:p>
          <a:p>
            <a:r>
              <a:rPr kumimoji="1" lang="ja-JP" altLang="en-US" dirty="0" smtClean="0"/>
              <a:t>支配方程式系は</a:t>
            </a:r>
            <a:r>
              <a:rPr kumimoji="1" lang="en-US" altLang="ja-JP" dirty="0" smtClean="0"/>
              <a:t>, </a:t>
            </a:r>
            <a:r>
              <a:rPr kumimoji="1" lang="mr-IN" altLang="ja-JP" dirty="0" smtClean="0"/>
              <a:t>…</a:t>
            </a:r>
            <a:endParaRPr kumimoji="1" lang="en-US" altLang="ja-JP" dirty="0" smtClean="0"/>
          </a:p>
          <a:p>
            <a:r>
              <a:rPr kumimoji="1" lang="ja-JP" altLang="en-US" baseline="0" dirty="0" smtClean="0"/>
              <a:t>物理過程は地球の海洋計算で伝統的に使われてきたスキームを使います</a:t>
            </a:r>
            <a:r>
              <a:rPr kumimoji="1" lang="en-US" altLang="ja-JP" baseline="0" dirty="0" smtClean="0"/>
              <a:t>. </a:t>
            </a:r>
          </a:p>
          <a:p>
            <a:r>
              <a:rPr kumimoji="1" lang="ja-JP" altLang="en-US" baseline="0" dirty="0" smtClean="0"/>
              <a:t>空間解像度は</a:t>
            </a:r>
            <a:r>
              <a:rPr kumimoji="1" lang="en-US" altLang="ja-JP" baseline="0" dirty="0" smtClean="0"/>
              <a:t>, </a:t>
            </a:r>
            <a:r>
              <a:rPr kumimoji="1" lang="ja-JP" altLang="en-US" baseline="0" dirty="0" smtClean="0"/>
              <a:t>赤道の湧昇流が最低限解像できる程度に設定します</a:t>
            </a:r>
            <a:r>
              <a:rPr kumimoji="1" lang="en-US" altLang="ja-JP" baseline="0" dirty="0" smtClean="0"/>
              <a:t>. . </a:t>
            </a:r>
            <a:endParaRPr kumimoji="1" lang="en-US" altLang="ja-JP" dirty="0" smtClean="0"/>
          </a:p>
          <a:p>
            <a:endParaRPr kumimoji="1" lang="en-US" altLang="ja-JP" dirty="0" smtClean="0"/>
          </a:p>
          <a:p>
            <a:r>
              <a:rPr kumimoji="1" lang="ja-JP" altLang="en-US" baseline="0" dirty="0" smtClean="0"/>
              <a:t>海氷モデルは鉛直</a:t>
            </a:r>
            <a:r>
              <a:rPr kumimoji="1" lang="en-US" altLang="ja-JP" baseline="0" dirty="0" smtClean="0"/>
              <a:t> 3 </a:t>
            </a:r>
            <a:r>
              <a:rPr kumimoji="1" lang="ja-JP" altLang="en-US" baseline="0" dirty="0" smtClean="0"/>
              <a:t>層の熱力学モデルで</a:t>
            </a:r>
            <a:r>
              <a:rPr kumimoji="1" lang="en-US" altLang="ja-JP" baseline="0" dirty="0" smtClean="0"/>
              <a:t>, </a:t>
            </a:r>
            <a:r>
              <a:rPr kumimoji="1" lang="ja-JP" altLang="en-US" baseline="0" dirty="0" smtClean="0"/>
              <a:t>海氷の力学は陽には扱いません</a:t>
            </a:r>
            <a:r>
              <a:rPr kumimoji="1" lang="en-US" altLang="ja-JP" baseline="0" dirty="0" smtClean="0"/>
              <a:t>. </a:t>
            </a:r>
          </a:p>
          <a:p>
            <a:r>
              <a:rPr kumimoji="1" lang="ja-JP" altLang="en-US" baseline="0" dirty="0" smtClean="0"/>
              <a:t>南北方向の解像度は海洋モデルと同じです</a:t>
            </a:r>
            <a:r>
              <a:rPr kumimoji="1" lang="en-US" altLang="ja-JP" baseline="0" dirty="0" smtClean="0"/>
              <a:t>. </a:t>
            </a:r>
          </a:p>
          <a:p>
            <a:endParaRPr kumimoji="1" lang="en-US" altLang="ja-JP" baseline="0" dirty="0" smtClean="0"/>
          </a:p>
          <a:p>
            <a:r>
              <a:rPr kumimoji="1" lang="en-US" altLang="ja-JP" baseline="0" dirty="0" smtClean="0"/>
              <a:t>3 </a:t>
            </a:r>
            <a:r>
              <a:rPr kumimoji="1" lang="ja-JP" altLang="en-US" baseline="0" dirty="0" smtClean="0"/>
              <a:t>つの独立したモデルは</a:t>
            </a:r>
            <a:r>
              <a:rPr kumimoji="1" lang="en-US" altLang="ja-JP" baseline="0" dirty="0" smtClean="0"/>
              <a:t>, </a:t>
            </a:r>
            <a:r>
              <a:rPr kumimoji="1" lang="ja-JP" altLang="en-US" baseline="0" dirty="0" smtClean="0"/>
              <a:t>カップラーを使って結合しています</a:t>
            </a:r>
            <a:r>
              <a:rPr kumimoji="1" lang="en-US" altLang="ja-JP" baseline="0" dirty="0" smtClean="0"/>
              <a:t>. </a:t>
            </a:r>
          </a:p>
          <a:p>
            <a:endParaRPr kumimoji="1" lang="en-US" altLang="ja-JP" baseline="0" dirty="0" smtClean="0"/>
          </a:p>
          <a:p>
            <a:r>
              <a:rPr kumimoji="1" lang="ja-JP" altLang="en-US" baseline="0" dirty="0" smtClean="0"/>
              <a:t>結合モデルの積分は</a:t>
            </a:r>
            <a:r>
              <a:rPr kumimoji="1" lang="en-US" altLang="ja-JP" baseline="0" dirty="0" smtClean="0"/>
              <a:t>, </a:t>
            </a:r>
            <a:r>
              <a:rPr kumimoji="1" lang="ja-JP" altLang="en-US" baseline="0" dirty="0" smtClean="0"/>
              <a:t>周期的同期結合という効率的な手法を用いて</a:t>
            </a:r>
            <a:r>
              <a:rPr kumimoji="1" lang="en-US" altLang="ja-JP" baseline="0" dirty="0" smtClean="0"/>
              <a:t>, </a:t>
            </a:r>
          </a:p>
          <a:p>
            <a:r>
              <a:rPr kumimoji="1" lang="en-US" altLang="ja-JP" baseline="0" dirty="0" smtClean="0"/>
              <a:t>4</a:t>
            </a:r>
            <a:r>
              <a:rPr kumimoji="1" lang="ja-JP" altLang="en-US" baseline="0" dirty="0" smtClean="0"/>
              <a:t>万年間実施します</a:t>
            </a:r>
            <a:r>
              <a:rPr kumimoji="1" lang="en-US" altLang="ja-JP" baseline="0" dirty="0" smtClean="0"/>
              <a:t>. </a:t>
            </a:r>
          </a:p>
          <a:p>
            <a:endParaRPr kumimoji="1" lang="en-US" altLang="ja-JP" baseline="0" dirty="0" smtClean="0"/>
          </a:p>
          <a:p>
            <a:r>
              <a:rPr kumimoji="1" lang="en-US" altLang="ja-JP" baseline="0" dirty="0" smtClean="0"/>
              <a:t>--------------</a:t>
            </a:r>
          </a:p>
          <a:p>
            <a:r>
              <a:rPr kumimoji="1" lang="ja-JP" altLang="en-US" baseline="0" dirty="0" smtClean="0"/>
              <a:t>吸収係数</a:t>
            </a:r>
            <a:r>
              <a:rPr kumimoji="1" lang="en-US" altLang="ja-JP" baseline="0" dirty="0" smtClean="0"/>
              <a:t>: 1x10^-2 [m2/kg]</a:t>
            </a:r>
          </a:p>
        </p:txBody>
      </p:sp>
      <p:sp>
        <p:nvSpPr>
          <p:cNvPr id="4" name="スライド番号プレースホルダー 3"/>
          <p:cNvSpPr>
            <a:spLocks noGrp="1"/>
          </p:cNvSpPr>
          <p:nvPr>
            <p:ph type="sldNum" sz="quarter" idx="10"/>
          </p:nvPr>
        </p:nvSpPr>
        <p:spPr/>
        <p:txBody>
          <a:bodyPr/>
          <a:lstStyle/>
          <a:p>
            <a:fld id="{45E02865-0CD5-D643-8791-B51B5333A3F2}" type="slidenum">
              <a:rPr kumimoji="1" lang="ja-JP" altLang="en-US" smtClean="0"/>
              <a:t>9</a:t>
            </a:fld>
            <a:endParaRPr kumimoji="1" lang="ja-JP" altLang="en-US"/>
          </a:p>
        </p:txBody>
      </p:sp>
    </p:spTree>
    <p:extLst>
      <p:ext uri="{BB962C8B-B14F-4D97-AF65-F5344CB8AC3E}">
        <p14:creationId xmlns:p14="http://schemas.microsoft.com/office/powerpoint/2010/main" val="163461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67C32B-B620-924A-A905-00620AA4AEDE}" type="datetimeFigureOut">
              <a:rPr kumimoji="1" lang="ja-JP" altLang="en-US" smtClean="0"/>
              <a:t>2017/11/23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642FB-A8C9-AB4D-BB24-BD4BE012051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7C32B-B620-924A-A905-00620AA4AEDE}" type="datetimeFigureOut">
              <a:rPr kumimoji="1" lang="ja-JP" altLang="en-US" smtClean="0"/>
              <a:t>2017/11/23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642FB-A8C9-AB4D-BB24-BD4BE012051A}" type="slidenum">
              <a:rPr kumimoji="1" lang="ja-JP" altLang="en-US" smtClean="0"/>
              <a:t>‹#›</a:t>
            </a:fld>
            <a:endParaRPr kumimoji="1" lang="ja-JP" altLang="en-US"/>
          </a:p>
        </p:txBody>
      </p:sp>
    </p:spTree>
    <p:extLst>
      <p:ext uri="{BB962C8B-B14F-4D97-AF65-F5344CB8AC3E}">
        <p14:creationId xmlns:p14="http://schemas.microsoft.com/office/powerpoint/2010/main" val="1294374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7.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24.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gfd-dennou.org/library/dcpam/" TargetMode="External"/><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4582" y="922023"/>
            <a:ext cx="8754836" cy="2085294"/>
          </a:xfrm>
        </p:spPr>
        <p:txBody>
          <a:bodyPr>
            <a:normAutofit fontScale="90000"/>
          </a:bodyPr>
          <a:lstStyle/>
          <a:p>
            <a:pPr>
              <a:lnSpc>
                <a:spcPct val="100000"/>
              </a:lnSpc>
            </a:pPr>
            <a:r>
              <a:rPr kumimoji="1" lang="ja-JP" altLang="en-US" sz="4900" dirty="0" smtClean="0"/>
              <a:t>海惑星気候の太陽定数増減実験</a:t>
            </a:r>
            <a:r>
              <a:rPr kumimoji="1" lang="en-US" altLang="ja-JP" sz="4900" dirty="0" smtClean="0"/>
              <a:t> </a:t>
            </a:r>
            <a:br>
              <a:rPr kumimoji="1" lang="en-US" altLang="ja-JP" sz="4900" dirty="0" smtClean="0"/>
            </a:br>
            <a:r>
              <a:rPr kumimoji="1" lang="ja-JP" altLang="en-US" sz="3600" dirty="0" smtClean="0"/>
              <a:t>海洋の取り扱いが</a:t>
            </a:r>
            <a:r>
              <a:rPr lang="ja-JP" altLang="en-US" sz="3600" dirty="0" smtClean="0"/>
              <a:t>氷線緯度の決定に</a:t>
            </a:r>
            <a:r>
              <a:rPr lang="en-US" altLang="ja-JP" sz="3600" dirty="0" smtClean="0"/>
              <a:t/>
            </a:r>
            <a:br>
              <a:rPr lang="en-US" altLang="ja-JP" sz="3600" dirty="0" smtClean="0"/>
            </a:br>
            <a:r>
              <a:rPr lang="ja-JP" altLang="en-US" sz="3600" dirty="0" smtClean="0"/>
              <a:t>与える影響の考察</a:t>
            </a:r>
            <a:endParaRPr kumimoji="1" lang="ja-JP" altLang="en-US" sz="3600" dirty="0"/>
          </a:p>
        </p:txBody>
      </p:sp>
      <p:sp>
        <p:nvSpPr>
          <p:cNvPr id="5" name="サブタイトル 2"/>
          <p:cNvSpPr>
            <a:spLocks noGrp="1"/>
          </p:cNvSpPr>
          <p:nvPr>
            <p:ph type="subTitle" idx="1"/>
          </p:nvPr>
        </p:nvSpPr>
        <p:spPr>
          <a:xfrm>
            <a:off x="1143000" y="4052612"/>
            <a:ext cx="6858000" cy="1655762"/>
          </a:xfrm>
        </p:spPr>
        <p:txBody>
          <a:bodyPr>
            <a:normAutofit lnSpcReduction="10000"/>
          </a:bodyPr>
          <a:lstStyle/>
          <a:p>
            <a:r>
              <a:rPr lang="ja-JP" altLang="en-US" dirty="0"/>
              <a:t>河合</a:t>
            </a:r>
            <a:r>
              <a:rPr lang="en-US" altLang="ja-JP" dirty="0"/>
              <a:t> </a:t>
            </a:r>
            <a:r>
              <a:rPr lang="ja-JP" altLang="en-US" dirty="0"/>
              <a:t>佑太</a:t>
            </a:r>
            <a:endParaRPr kumimoji="1" lang="en-US" altLang="ja-JP" dirty="0" smtClean="0"/>
          </a:p>
          <a:p>
            <a:r>
              <a:rPr kumimoji="1" lang="ja-JP" altLang="en-US" dirty="0" smtClean="0"/>
              <a:t>神戸大学</a:t>
            </a:r>
            <a:r>
              <a:rPr kumimoji="1" lang="en-US" altLang="ja-JP" dirty="0" smtClean="0"/>
              <a:t> </a:t>
            </a:r>
            <a:r>
              <a:rPr kumimoji="1" lang="ja-JP" altLang="en-US" dirty="0" smtClean="0"/>
              <a:t>大学院理学研究科地球惑星科学専攻</a:t>
            </a:r>
            <a:r>
              <a:rPr kumimoji="1" lang="en-US" altLang="ja-JP" dirty="0" smtClean="0"/>
              <a:t> </a:t>
            </a:r>
          </a:p>
          <a:p>
            <a:r>
              <a:rPr kumimoji="1" lang="ja-JP" altLang="en-US" dirty="0" smtClean="0"/>
              <a:t>博士課程</a:t>
            </a:r>
            <a:r>
              <a:rPr kumimoji="1" lang="en-US" altLang="ja-JP" dirty="0" smtClean="0"/>
              <a:t> 3 </a:t>
            </a:r>
            <a:r>
              <a:rPr kumimoji="1" lang="ja-JP" altLang="en-US" dirty="0" smtClean="0"/>
              <a:t>年</a:t>
            </a:r>
            <a:endParaRPr kumimoji="1" lang="en-US" altLang="ja-JP" dirty="0" smtClean="0"/>
          </a:p>
          <a:p>
            <a:r>
              <a:rPr lang="en-US" altLang="ja-JP" dirty="0" smtClean="0"/>
              <a:t>2017</a:t>
            </a:r>
            <a:r>
              <a:rPr lang="ja-JP" altLang="en-US" dirty="0" smtClean="0"/>
              <a:t>年</a:t>
            </a:r>
            <a:r>
              <a:rPr lang="en-US" altLang="ja-JP" dirty="0" smtClean="0"/>
              <a:t>11</a:t>
            </a:r>
            <a:r>
              <a:rPr lang="ja-JP" altLang="en-US" dirty="0" smtClean="0"/>
              <a:t>月</a:t>
            </a:r>
            <a:r>
              <a:rPr lang="en-US" altLang="ja-JP" dirty="0" smtClean="0"/>
              <a:t>16</a:t>
            </a:r>
            <a:r>
              <a:rPr lang="ja-JP" altLang="en-US" dirty="0" smtClean="0"/>
              <a:t>日</a:t>
            </a:r>
            <a:r>
              <a:rPr lang="en-US" altLang="ja-JP" dirty="0" smtClean="0"/>
              <a:t> </a:t>
            </a:r>
            <a:r>
              <a:rPr lang="ja-JP" altLang="en-US" dirty="0" smtClean="0"/>
              <a:t>大気セミナー</a:t>
            </a:r>
            <a:endParaRPr kumimoji="1" lang="ja-JP" altLang="en-US" dirty="0"/>
          </a:p>
        </p:txBody>
      </p:sp>
    </p:spTree>
    <p:extLst>
      <p:ext uri="{BB962C8B-B14F-4D97-AF65-F5344CB8AC3E}">
        <p14:creationId xmlns:p14="http://schemas.microsoft.com/office/powerpoint/2010/main" val="70170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9517" y="310473"/>
            <a:ext cx="7886700" cy="269215"/>
          </a:xfrm>
        </p:spPr>
        <p:txBody>
          <a:bodyPr>
            <a:normAutofit fontScale="90000"/>
          </a:bodyPr>
          <a:lstStyle/>
          <a:p>
            <a:r>
              <a:rPr kumimoji="1" lang="ja-JP" altLang="en-US" dirty="0" smtClean="0"/>
              <a:t>太陽定数増減実験の基本設定</a:t>
            </a:r>
            <a:endParaRPr kumimoji="1" lang="ja-JP" altLang="en-US" dirty="0"/>
          </a:p>
        </p:txBody>
      </p:sp>
      <p:sp>
        <p:nvSpPr>
          <p:cNvPr id="3" name="コンテンツ プレースホルダー 2"/>
          <p:cNvSpPr>
            <a:spLocks noGrp="1"/>
          </p:cNvSpPr>
          <p:nvPr>
            <p:ph idx="1"/>
          </p:nvPr>
        </p:nvSpPr>
        <p:spPr>
          <a:xfrm>
            <a:off x="247921" y="794610"/>
            <a:ext cx="4559606" cy="5966420"/>
          </a:xfrm>
        </p:spPr>
        <p:txBody>
          <a:bodyPr>
            <a:normAutofit fontScale="85000" lnSpcReduction="10000"/>
          </a:bodyPr>
          <a:lstStyle/>
          <a:p>
            <a:pPr>
              <a:lnSpc>
                <a:spcPct val="120000"/>
              </a:lnSpc>
            </a:pPr>
            <a:r>
              <a:rPr kumimoji="1" lang="ja-JP" altLang="en-US" sz="2600" dirty="0" smtClean="0"/>
              <a:t>惑星パラメータ</a:t>
            </a:r>
            <a:endParaRPr lang="en-US" altLang="ja-JP" sz="2600" dirty="0"/>
          </a:p>
          <a:p>
            <a:pPr lvl="1">
              <a:lnSpc>
                <a:spcPct val="120000"/>
              </a:lnSpc>
            </a:pPr>
            <a:r>
              <a:rPr lang="ja-JP" altLang="en-US" sz="2600" dirty="0" smtClean="0"/>
              <a:t>地球と同様の値</a:t>
            </a:r>
            <a:endParaRPr lang="en-US" altLang="ja-JP" sz="2600" dirty="0" smtClean="0"/>
          </a:p>
          <a:p>
            <a:pPr>
              <a:lnSpc>
                <a:spcPct val="120000"/>
              </a:lnSpc>
            </a:pPr>
            <a:r>
              <a:rPr kumimoji="1" lang="ja-JP" altLang="en-US" sz="2600" dirty="0" smtClean="0"/>
              <a:t>季節変化・日変化</a:t>
            </a:r>
            <a:r>
              <a:rPr kumimoji="1" lang="en-US" altLang="ja-JP" sz="2600" dirty="0" smtClean="0"/>
              <a:t>: </a:t>
            </a:r>
            <a:r>
              <a:rPr kumimoji="1" lang="ja-JP" altLang="en-US" sz="2600" dirty="0" smtClean="0"/>
              <a:t>なし</a:t>
            </a:r>
            <a:endParaRPr lang="en-US" altLang="ja-JP" sz="2600" dirty="0"/>
          </a:p>
          <a:p>
            <a:pPr marL="228600" lvl="1">
              <a:lnSpc>
                <a:spcPct val="120000"/>
              </a:lnSpc>
              <a:spcBef>
                <a:spcPts val="1000"/>
              </a:spcBef>
            </a:pPr>
            <a:r>
              <a:rPr kumimoji="1" lang="ja-JP" altLang="en-US" sz="2600" dirty="0" smtClean="0"/>
              <a:t>表面アルベド</a:t>
            </a:r>
            <a:endParaRPr kumimoji="1" lang="en-US" altLang="ja-JP" sz="2600" dirty="0" smtClean="0"/>
          </a:p>
          <a:p>
            <a:pPr marL="914400" lvl="2" indent="-457200">
              <a:lnSpc>
                <a:spcPct val="120000"/>
              </a:lnSpc>
              <a:spcBef>
                <a:spcPts val="1000"/>
              </a:spcBef>
            </a:pPr>
            <a:r>
              <a:rPr lang="ja-JP" altLang="en-US" sz="2600" dirty="0" smtClean="0"/>
              <a:t>表面</a:t>
            </a:r>
            <a:r>
              <a:rPr lang="ja-JP" altLang="en-US" sz="2600" dirty="0"/>
              <a:t>温度</a:t>
            </a:r>
            <a:r>
              <a:rPr lang="en-US" altLang="ja-JP" sz="2600" dirty="0"/>
              <a:t> 263 K </a:t>
            </a:r>
            <a:r>
              <a:rPr lang="ja-JP" altLang="en-US" sz="2600" dirty="0"/>
              <a:t>以下のとき</a:t>
            </a:r>
            <a:r>
              <a:rPr lang="en-US" altLang="ja-JP" sz="2600" dirty="0"/>
              <a:t> 0.5, </a:t>
            </a:r>
            <a:r>
              <a:rPr lang="ja-JP" altLang="en-US" sz="2600" dirty="0"/>
              <a:t>それ</a:t>
            </a:r>
            <a:r>
              <a:rPr lang="ja-JP" altLang="en-US" sz="2600" dirty="0" smtClean="0"/>
              <a:t>以外は</a:t>
            </a:r>
            <a:r>
              <a:rPr lang="en-US" altLang="ja-JP" sz="2600" dirty="0" smtClean="0"/>
              <a:t> </a:t>
            </a:r>
            <a:r>
              <a:rPr lang="en-US" altLang="ja-JP" sz="2600" dirty="0"/>
              <a:t>0 </a:t>
            </a:r>
            <a:endParaRPr lang="en-US" altLang="ja-JP" sz="2600" dirty="0" smtClean="0"/>
          </a:p>
          <a:p>
            <a:pPr marL="228600" lvl="1">
              <a:lnSpc>
                <a:spcPct val="120000"/>
              </a:lnSpc>
              <a:spcBef>
                <a:spcPts val="1000"/>
              </a:spcBef>
            </a:pPr>
            <a:r>
              <a:rPr lang="ja-JP" altLang="en-US" sz="2600" dirty="0" smtClean="0"/>
              <a:t>初期条件</a:t>
            </a:r>
            <a:endParaRPr lang="en-US" altLang="ja-JP" sz="2600" dirty="0" smtClean="0"/>
          </a:p>
          <a:p>
            <a:pPr marL="685800" lvl="2">
              <a:lnSpc>
                <a:spcPct val="120000"/>
              </a:lnSpc>
              <a:spcBef>
                <a:spcPts val="1000"/>
              </a:spcBef>
            </a:pPr>
            <a:r>
              <a:rPr lang="ja-JP" altLang="en-US" sz="2600" dirty="0" smtClean="0"/>
              <a:t>基本は</a:t>
            </a:r>
            <a:r>
              <a:rPr lang="en-US" altLang="ja-JP" sz="2600" dirty="0" smtClean="0"/>
              <a:t>  280 K </a:t>
            </a:r>
            <a:r>
              <a:rPr lang="ja-JP" altLang="en-US" sz="2600" dirty="0" smtClean="0"/>
              <a:t>の等温大気海洋</a:t>
            </a:r>
            <a:r>
              <a:rPr lang="en-US" altLang="ja-JP" sz="2600" dirty="0" smtClean="0"/>
              <a:t> </a:t>
            </a:r>
          </a:p>
          <a:p>
            <a:pPr marL="685800" lvl="2">
              <a:lnSpc>
                <a:spcPct val="120000"/>
              </a:lnSpc>
              <a:spcBef>
                <a:spcPts val="1000"/>
              </a:spcBef>
            </a:pPr>
            <a:r>
              <a:rPr lang="ja-JP" altLang="en-US" sz="2600" dirty="0" smtClean="0"/>
              <a:t>暴走</a:t>
            </a:r>
            <a:r>
              <a:rPr lang="ja-JP" altLang="en-US" sz="2600" dirty="0"/>
              <a:t>温室</a:t>
            </a:r>
            <a:r>
              <a:rPr lang="ja-JP" altLang="en-US" sz="2600" dirty="0" smtClean="0"/>
              <a:t>解</a:t>
            </a:r>
            <a:r>
              <a:rPr lang="en-US" altLang="ja-JP" sz="2600" dirty="0" smtClean="0"/>
              <a:t>, </a:t>
            </a:r>
            <a:r>
              <a:rPr lang="ja-JP" altLang="en-US" sz="2600" dirty="0" smtClean="0"/>
              <a:t>全球</a:t>
            </a:r>
            <a:r>
              <a:rPr lang="ja-JP" altLang="en-US" sz="2600" dirty="0"/>
              <a:t>凍結</a:t>
            </a:r>
            <a:r>
              <a:rPr lang="ja-JP" altLang="en-US" sz="2600" dirty="0" smtClean="0"/>
              <a:t>解</a:t>
            </a:r>
            <a:r>
              <a:rPr lang="en-US" altLang="ja-JP" sz="2600" dirty="0" smtClean="0"/>
              <a:t>, </a:t>
            </a:r>
            <a:r>
              <a:rPr lang="ja-JP" altLang="en-US" sz="2600" dirty="0" smtClean="0"/>
              <a:t>部分</a:t>
            </a:r>
            <a:r>
              <a:rPr lang="ja-JP" altLang="en-US" sz="2600" dirty="0"/>
              <a:t>凍結</a:t>
            </a:r>
            <a:r>
              <a:rPr lang="ja-JP" altLang="en-US" sz="2600" dirty="0" smtClean="0"/>
              <a:t>解から始める場合もあり</a:t>
            </a:r>
            <a:endParaRPr lang="en-US" altLang="ja-JP" sz="2600" dirty="0" smtClean="0"/>
          </a:p>
          <a:p>
            <a:pPr marL="228600" lvl="1">
              <a:lnSpc>
                <a:spcPct val="120000"/>
              </a:lnSpc>
              <a:spcBef>
                <a:spcPts val="1000"/>
              </a:spcBef>
            </a:pPr>
            <a:r>
              <a:rPr lang="ja-JP" altLang="en-US" sz="2600" dirty="0" smtClean="0"/>
              <a:t>海洋の取り扱い</a:t>
            </a:r>
            <a:endParaRPr lang="en-US" altLang="ja-JP" sz="2600" dirty="0" smtClean="0"/>
          </a:p>
          <a:p>
            <a:pPr marL="685800" lvl="2">
              <a:lnSpc>
                <a:spcPct val="120000"/>
              </a:lnSpc>
              <a:spcBef>
                <a:spcPts val="1000"/>
              </a:spcBef>
            </a:pPr>
            <a:r>
              <a:rPr lang="en-US" altLang="ja-JP" sz="2600" dirty="0" smtClean="0"/>
              <a:t>dynamic ocean, 60 m slab ocean, swamp ocean </a:t>
            </a:r>
            <a:r>
              <a:rPr lang="ja-JP" altLang="en-US" sz="2600" dirty="0" smtClean="0"/>
              <a:t>の三種類</a:t>
            </a:r>
            <a:endParaRPr kumimoji="1" lang="en-US" altLang="ja-JP" sz="2600" dirty="0"/>
          </a:p>
          <a:p>
            <a:pPr>
              <a:lnSpc>
                <a:spcPct val="170000"/>
              </a:lnSpc>
            </a:pPr>
            <a:endParaRPr lang="en-US" altLang="ja-JP" dirty="0" smtClean="0"/>
          </a:p>
          <a:p>
            <a:pPr lvl="1">
              <a:lnSpc>
                <a:spcPct val="100000"/>
              </a:lnSpc>
            </a:pPr>
            <a:endParaRPr lang="en-US" altLang="ja-JP" dirty="0" smtClean="0"/>
          </a:p>
          <a:p>
            <a:pPr lvl="1">
              <a:lnSpc>
                <a:spcPct val="100000"/>
              </a:lnSpc>
            </a:pPr>
            <a:endParaRPr lang="en-US" altLang="ja-JP" dirty="0" smtClean="0"/>
          </a:p>
          <a:p>
            <a:pPr lvl="1">
              <a:lnSpc>
                <a:spcPct val="100000"/>
              </a:lnSpc>
            </a:pPr>
            <a:endParaRPr lang="en-US" altLang="ja-JP" dirty="0" smtClean="0"/>
          </a:p>
        </p:txBody>
      </p:sp>
      <p:graphicFrame>
        <p:nvGraphicFramePr>
          <p:cNvPr id="24" name="表 23"/>
          <p:cNvGraphicFramePr>
            <a:graphicFrameLocks noGrp="1"/>
          </p:cNvGraphicFramePr>
          <p:nvPr>
            <p:extLst>
              <p:ext uri="{D42A27DB-BD31-4B8C-83A1-F6EECF244321}">
                <p14:modId xmlns:p14="http://schemas.microsoft.com/office/powerpoint/2010/main" val="529359527"/>
              </p:ext>
            </p:extLst>
          </p:nvPr>
        </p:nvGraphicFramePr>
        <p:xfrm>
          <a:off x="4969725" y="4510903"/>
          <a:ext cx="4038707" cy="1828800"/>
        </p:xfrm>
        <a:graphic>
          <a:graphicData uri="http://schemas.openxmlformats.org/drawingml/2006/table">
            <a:tbl>
              <a:tblPr firstRow="1" bandRow="1">
                <a:tableStyleId>{5C22544A-7EE6-4342-B048-85BDC9FD1C3A}</a:tableStyleId>
              </a:tblPr>
              <a:tblGrid>
                <a:gridCol w="1863591"/>
                <a:gridCol w="1207037"/>
                <a:gridCol w="968079"/>
              </a:tblGrid>
              <a:tr h="568729">
                <a:tc>
                  <a:txBody>
                    <a:bodyPr/>
                    <a:lstStyle/>
                    <a:p>
                      <a:endParaRPr kumimoji="1" lang="ja-JP" altLang="en-US" dirty="0"/>
                    </a:p>
                  </a:txBody>
                  <a:tcPr/>
                </a:tc>
                <a:tc>
                  <a:txBody>
                    <a:bodyPr/>
                    <a:lstStyle/>
                    <a:p>
                      <a:pPr algn="ctr"/>
                      <a:r>
                        <a:rPr kumimoji="1" lang="ja-JP" altLang="en-US" dirty="0" smtClean="0"/>
                        <a:t>海洋</a:t>
                      </a:r>
                      <a:endParaRPr kumimoji="1" lang="en-US" altLang="ja-JP" dirty="0" smtClean="0"/>
                    </a:p>
                    <a:p>
                      <a:pPr algn="ctr"/>
                      <a:r>
                        <a:rPr kumimoji="1" lang="ja-JP" altLang="en-US" dirty="0" smtClean="0"/>
                        <a:t>熱容量</a:t>
                      </a:r>
                      <a:endParaRPr kumimoji="1" lang="ja-JP" altLang="en-US" dirty="0"/>
                    </a:p>
                  </a:txBody>
                  <a:tcPr/>
                </a:tc>
                <a:tc>
                  <a:txBody>
                    <a:bodyPr/>
                    <a:lstStyle/>
                    <a:p>
                      <a:pPr algn="ctr"/>
                      <a:r>
                        <a:rPr kumimoji="1" lang="ja-JP" altLang="en-US" dirty="0" smtClean="0"/>
                        <a:t>海洋</a:t>
                      </a:r>
                      <a:endParaRPr kumimoji="1" lang="en-US" altLang="ja-JP" dirty="0" smtClean="0"/>
                    </a:p>
                    <a:p>
                      <a:pPr algn="ctr"/>
                      <a:r>
                        <a:rPr kumimoji="1" lang="ja-JP" altLang="en-US" dirty="0" smtClean="0"/>
                        <a:t>熱輸送</a:t>
                      </a:r>
                      <a:endParaRPr kumimoji="1" lang="ja-JP" altLang="en-US" dirty="0"/>
                    </a:p>
                  </a:txBody>
                  <a:tcPr/>
                </a:tc>
              </a:tr>
              <a:tr h="352070">
                <a:tc>
                  <a:txBody>
                    <a:bodyPr/>
                    <a:lstStyle/>
                    <a:p>
                      <a:pPr algn="ctr"/>
                      <a:r>
                        <a:rPr kumimoji="1" lang="en-US" altLang="ja-JP" sz="2000" dirty="0" smtClean="0"/>
                        <a:t>dynamic ocean</a:t>
                      </a:r>
                      <a:r>
                        <a:rPr kumimoji="1" lang="en-US" altLang="ja-JP" sz="2000" baseline="30000" dirty="0" smtClean="0"/>
                        <a:t>*</a:t>
                      </a:r>
                      <a:endParaRPr kumimoji="1" lang="ja-JP" altLang="en-US" sz="2000" baseline="30000" dirty="0"/>
                    </a:p>
                  </a:txBody>
                  <a:tcPr/>
                </a:tc>
                <a:tc>
                  <a:txBody>
                    <a:bodyPr/>
                    <a:lstStyle/>
                    <a:p>
                      <a:pPr algn="ctr"/>
                      <a:r>
                        <a:rPr kumimoji="1" lang="ja-JP" altLang="en-US" sz="2000" dirty="0" smtClean="0">
                          <a:solidFill>
                            <a:srgbClr val="C00000"/>
                          </a:solidFill>
                        </a:rPr>
                        <a:t>あり</a:t>
                      </a:r>
                      <a:endParaRPr kumimoji="1" lang="ja-JP" altLang="en-US" sz="2000"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rgbClr val="C00000"/>
                          </a:solidFill>
                        </a:rPr>
                        <a:t>あり</a:t>
                      </a:r>
                    </a:p>
                  </a:txBody>
                  <a:tcPr/>
                </a:tc>
              </a:tr>
              <a:tr h="352070">
                <a:tc>
                  <a:txBody>
                    <a:bodyPr/>
                    <a:lstStyle/>
                    <a:p>
                      <a:pPr algn="ctr"/>
                      <a:r>
                        <a:rPr kumimoji="1" lang="en-US" altLang="ja-JP" sz="2000" dirty="0" smtClean="0"/>
                        <a:t>60m slab ocean</a:t>
                      </a:r>
                    </a:p>
                  </a:txBody>
                  <a:tcPr/>
                </a:tc>
                <a:tc>
                  <a:txBody>
                    <a:bodyPr/>
                    <a:lstStyle/>
                    <a:p>
                      <a:pPr algn="ctr"/>
                      <a:r>
                        <a:rPr kumimoji="1" lang="ja-JP" altLang="en-US" sz="2000" dirty="0" smtClean="0">
                          <a:solidFill>
                            <a:srgbClr val="C00000"/>
                          </a:solidFill>
                        </a:rPr>
                        <a:t>あり</a:t>
                      </a:r>
                      <a:endParaRPr kumimoji="1" lang="ja-JP" altLang="en-US" sz="2000" dirty="0">
                        <a:solidFill>
                          <a:srgbClr val="C00000"/>
                        </a:solidFill>
                      </a:endParaRPr>
                    </a:p>
                  </a:txBody>
                  <a:tcPr/>
                </a:tc>
                <a:tc>
                  <a:txBody>
                    <a:bodyPr/>
                    <a:lstStyle/>
                    <a:p>
                      <a:pPr algn="ctr"/>
                      <a:r>
                        <a:rPr kumimoji="1" lang="ja-JP" altLang="en-US" sz="2000" dirty="0" smtClean="0">
                          <a:solidFill>
                            <a:schemeClr val="accent1"/>
                          </a:solidFill>
                        </a:rPr>
                        <a:t>なし</a:t>
                      </a:r>
                      <a:endParaRPr kumimoji="1" lang="ja-JP" altLang="en-US" sz="2000" dirty="0">
                        <a:solidFill>
                          <a:schemeClr val="accent1"/>
                        </a:solidFill>
                      </a:endParaRPr>
                    </a:p>
                  </a:txBody>
                  <a:tcPr/>
                </a:tc>
              </a:tr>
              <a:tr h="381950">
                <a:tc>
                  <a:txBody>
                    <a:bodyPr/>
                    <a:lstStyle/>
                    <a:p>
                      <a:pPr algn="ctr"/>
                      <a:r>
                        <a:rPr kumimoji="1" lang="en-US" altLang="ja-JP" sz="2000" dirty="0" smtClean="0"/>
                        <a:t>swamp ocean</a:t>
                      </a:r>
                    </a:p>
                  </a:txBody>
                  <a:tcPr/>
                </a:tc>
                <a:tc>
                  <a:txBody>
                    <a:bodyPr/>
                    <a:lstStyle/>
                    <a:p>
                      <a:pPr algn="ctr"/>
                      <a:r>
                        <a:rPr kumimoji="1" lang="ja-JP" altLang="en-US" sz="2000" dirty="0" smtClean="0">
                          <a:solidFill>
                            <a:schemeClr val="accent1"/>
                          </a:solidFill>
                        </a:rPr>
                        <a:t>なし</a:t>
                      </a:r>
                      <a:endParaRPr kumimoji="1" lang="ja-JP" altLang="en-US" sz="2000" dirty="0">
                        <a:solidFill>
                          <a:schemeClr val="accent1"/>
                        </a:solidFill>
                      </a:endParaRPr>
                    </a:p>
                  </a:txBody>
                  <a:tcPr/>
                </a:tc>
                <a:tc>
                  <a:txBody>
                    <a:bodyPr/>
                    <a:lstStyle/>
                    <a:p>
                      <a:pPr algn="ctr"/>
                      <a:r>
                        <a:rPr kumimoji="1" lang="ja-JP" altLang="en-US" sz="2000" dirty="0" smtClean="0">
                          <a:solidFill>
                            <a:schemeClr val="accent1"/>
                          </a:solidFill>
                        </a:rPr>
                        <a:t>なし</a:t>
                      </a:r>
                      <a:endParaRPr kumimoji="1" lang="ja-JP" altLang="en-US" sz="2000" dirty="0">
                        <a:solidFill>
                          <a:schemeClr val="accent1"/>
                        </a:solidFill>
                      </a:endParaRPr>
                    </a:p>
                  </a:txBody>
                  <a:tcPr/>
                </a:tc>
              </a:tr>
            </a:tbl>
          </a:graphicData>
        </a:graphic>
      </p:graphicFrame>
      <p:sp>
        <p:nvSpPr>
          <p:cNvPr id="26" name="テキスト ボックス 25"/>
          <p:cNvSpPr txBox="1"/>
          <p:nvPr/>
        </p:nvSpPr>
        <p:spPr>
          <a:xfrm>
            <a:off x="6497780" y="6470072"/>
            <a:ext cx="2604655"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1600" dirty="0" smtClean="0"/>
              <a:t>* </a:t>
            </a:r>
            <a:r>
              <a:rPr kumimoji="1" lang="ja-JP" altLang="en-US" sz="1600" dirty="0" smtClean="0"/>
              <a:t>海洋大循環モデルを使用</a:t>
            </a:r>
            <a:endParaRPr kumimoji="1" lang="ja-JP" altLang="en-US" sz="1600" dirty="0"/>
          </a:p>
        </p:txBody>
      </p:sp>
      <p:sp>
        <p:nvSpPr>
          <p:cNvPr id="5" name="テキスト ボックス 4"/>
          <p:cNvSpPr txBox="1"/>
          <p:nvPr/>
        </p:nvSpPr>
        <p:spPr>
          <a:xfrm>
            <a:off x="4646692" y="2716695"/>
            <a:ext cx="445574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2400" dirty="0" smtClean="0"/>
              <a:t>&lt;= </a:t>
            </a:r>
            <a:r>
              <a:rPr kumimoji="1" lang="ja-JP" altLang="en-US" sz="2400" dirty="0" smtClean="0"/>
              <a:t>表面アルベドは</a:t>
            </a:r>
            <a:r>
              <a:rPr kumimoji="1" lang="en-US" altLang="ja-JP" sz="2400" dirty="0" smtClean="0"/>
              <a:t>, </a:t>
            </a:r>
            <a:r>
              <a:rPr kumimoji="1" lang="ja-JP" altLang="en-US" sz="2400" dirty="0" smtClean="0"/>
              <a:t>表面温度</a:t>
            </a:r>
            <a:r>
              <a:rPr kumimoji="1" lang="en-US" altLang="ja-JP" sz="2400" dirty="0" smtClean="0"/>
              <a:t> 263 K </a:t>
            </a:r>
            <a:r>
              <a:rPr kumimoji="1" lang="ja-JP" altLang="en-US" sz="2400" dirty="0" smtClean="0"/>
              <a:t>を境に</a:t>
            </a:r>
            <a:r>
              <a:rPr kumimoji="1" lang="en-US" altLang="ja-JP" sz="2400" dirty="0" smtClean="0"/>
              <a:t>, </a:t>
            </a:r>
            <a:r>
              <a:rPr kumimoji="1" lang="ja-JP" altLang="en-US" sz="2400" dirty="0" smtClean="0"/>
              <a:t>「不連続」に変化</a:t>
            </a:r>
            <a:endParaRPr kumimoji="1" lang="ja-JP" altLang="en-US" sz="2400" dirty="0"/>
          </a:p>
        </p:txBody>
      </p:sp>
    </p:spTree>
    <p:extLst>
      <p:ext uri="{BB962C8B-B14F-4D97-AF65-F5344CB8AC3E}">
        <p14:creationId xmlns:p14="http://schemas.microsoft.com/office/powerpoint/2010/main" val="819382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062" y="202182"/>
            <a:ext cx="7886700" cy="498000"/>
          </a:xfrm>
        </p:spPr>
        <p:txBody>
          <a:bodyPr>
            <a:noAutofit/>
          </a:bodyPr>
          <a:lstStyle/>
          <a:p>
            <a:r>
              <a:rPr kumimoji="1" lang="ja-JP" altLang="en-US" sz="3600" dirty="0" smtClean="0"/>
              <a:t>対象とする</a:t>
            </a:r>
            <a:r>
              <a:rPr lang="ja-JP" altLang="en-US" sz="3600" dirty="0" smtClean="0"/>
              <a:t>計算結果</a:t>
            </a:r>
            <a:endParaRPr kumimoji="1" lang="ja-JP" altLang="en-US" sz="3600" dirty="0"/>
          </a:p>
        </p:txBody>
      </p:sp>
      <p:sp>
        <p:nvSpPr>
          <p:cNvPr id="3" name="コンテンツ プレースホルダー 2"/>
          <p:cNvSpPr>
            <a:spLocks noGrp="1"/>
          </p:cNvSpPr>
          <p:nvPr>
            <p:ph idx="1"/>
          </p:nvPr>
        </p:nvSpPr>
        <p:spPr>
          <a:xfrm>
            <a:off x="134257" y="821228"/>
            <a:ext cx="5407524" cy="6036772"/>
          </a:xfrm>
        </p:spPr>
        <p:txBody>
          <a:bodyPr>
            <a:normAutofit/>
          </a:bodyPr>
          <a:lstStyle/>
          <a:p>
            <a:pPr>
              <a:lnSpc>
                <a:spcPct val="100000"/>
              </a:lnSpc>
            </a:pPr>
            <a:r>
              <a:rPr lang="ja-JP" altLang="en-US" dirty="0" smtClean="0"/>
              <a:t>太陽定数増減実験から</a:t>
            </a:r>
            <a:r>
              <a:rPr lang="en-US" altLang="ja-JP" dirty="0" smtClean="0"/>
              <a:t> 9 </a:t>
            </a:r>
            <a:r>
              <a:rPr lang="ja-JP" altLang="en-US" dirty="0" smtClean="0"/>
              <a:t>ケース</a:t>
            </a:r>
            <a:endParaRPr lang="en-US" altLang="ja-JP" dirty="0"/>
          </a:p>
          <a:p>
            <a:pPr lvl="1">
              <a:lnSpc>
                <a:spcPct val="100000"/>
              </a:lnSpc>
            </a:pPr>
            <a:r>
              <a:rPr kumimoji="1" lang="ja-JP" altLang="en-US" dirty="0" smtClean="0"/>
              <a:t>太陽定数</a:t>
            </a:r>
            <a:endParaRPr lang="en-US" altLang="ja-JP" dirty="0"/>
          </a:p>
          <a:p>
            <a:pPr lvl="2">
              <a:lnSpc>
                <a:spcPct val="100000"/>
              </a:lnSpc>
            </a:pPr>
            <a:r>
              <a:rPr lang="en-US" altLang="ja-JP" sz="2400" dirty="0" smtClean="0"/>
              <a:t>S=1200, 1380, 1500 W/m</a:t>
            </a:r>
            <a:r>
              <a:rPr lang="en-US" altLang="ja-JP" sz="2400" baseline="30000" dirty="0" smtClean="0"/>
              <a:t>2 </a:t>
            </a:r>
            <a:endParaRPr lang="en-US" altLang="ja-JP" sz="2400" dirty="0"/>
          </a:p>
          <a:p>
            <a:pPr lvl="1">
              <a:lnSpc>
                <a:spcPct val="100000"/>
              </a:lnSpc>
            </a:pPr>
            <a:r>
              <a:rPr lang="ja-JP" altLang="en-US" dirty="0" smtClean="0"/>
              <a:t>海洋の取り扱い</a:t>
            </a:r>
            <a:endParaRPr lang="en-US" altLang="ja-JP" dirty="0"/>
          </a:p>
          <a:p>
            <a:pPr marL="1143000" lvl="4">
              <a:lnSpc>
                <a:spcPct val="100000"/>
              </a:lnSpc>
              <a:spcBef>
                <a:spcPts val="1000"/>
              </a:spcBef>
            </a:pPr>
            <a:r>
              <a:rPr lang="en-US" altLang="ja-JP" sz="2400" dirty="0"/>
              <a:t>dynamic ocean, 60 m slab ocean, swamp </a:t>
            </a:r>
            <a:r>
              <a:rPr lang="en-US" altLang="ja-JP" sz="2400" dirty="0" smtClean="0"/>
              <a:t>ocean</a:t>
            </a:r>
            <a:endParaRPr kumimoji="1" lang="en-US" altLang="ja-JP" dirty="0" smtClean="0"/>
          </a:p>
          <a:p>
            <a:pPr marL="685800" lvl="2">
              <a:lnSpc>
                <a:spcPct val="100000"/>
              </a:lnSpc>
              <a:spcBef>
                <a:spcPts val="1000"/>
              </a:spcBef>
            </a:pPr>
            <a:r>
              <a:rPr lang="ja-JP" altLang="en-US" sz="2400" dirty="0" smtClean="0"/>
              <a:t>初期値</a:t>
            </a:r>
            <a:r>
              <a:rPr lang="en-US" altLang="ja-JP" sz="2400" dirty="0" smtClean="0"/>
              <a:t>: 280 K </a:t>
            </a:r>
            <a:r>
              <a:rPr lang="ja-JP" altLang="en-US" sz="2400" dirty="0" smtClean="0"/>
              <a:t>等温大気海洋</a:t>
            </a:r>
            <a:endParaRPr lang="en-US" altLang="ja-JP" sz="2400" dirty="0" smtClean="0"/>
          </a:p>
          <a:p>
            <a:pPr marL="685800" lvl="2">
              <a:lnSpc>
                <a:spcPct val="100000"/>
              </a:lnSpc>
              <a:spcBef>
                <a:spcPts val="1000"/>
              </a:spcBef>
            </a:pPr>
            <a:endParaRPr lang="en-US" altLang="ja-JP" dirty="0" smtClean="0"/>
          </a:p>
          <a:p>
            <a:pPr>
              <a:lnSpc>
                <a:spcPct val="100000"/>
              </a:lnSpc>
            </a:pPr>
            <a:r>
              <a:rPr lang="ja-JP" altLang="en-US" dirty="0" smtClean="0"/>
              <a:t>追加実験から</a:t>
            </a:r>
            <a:r>
              <a:rPr lang="en-US" altLang="ja-JP" dirty="0" smtClean="0"/>
              <a:t> 4 </a:t>
            </a:r>
            <a:r>
              <a:rPr lang="ja-JP" altLang="en-US" dirty="0" smtClean="0"/>
              <a:t>ケース</a:t>
            </a:r>
            <a:endParaRPr lang="en-US" altLang="ja-JP" dirty="0" smtClean="0"/>
          </a:p>
          <a:p>
            <a:pPr lvl="1">
              <a:lnSpc>
                <a:spcPct val="100000"/>
              </a:lnSpc>
            </a:pPr>
            <a:r>
              <a:rPr kumimoji="1" lang="ja-JP" altLang="en-US" dirty="0" smtClean="0"/>
              <a:t>太陽定数</a:t>
            </a:r>
            <a:endParaRPr kumimoji="1" lang="en-US" altLang="ja-JP" dirty="0" smtClean="0"/>
          </a:p>
          <a:p>
            <a:pPr lvl="2">
              <a:lnSpc>
                <a:spcPct val="100000"/>
              </a:lnSpc>
            </a:pPr>
            <a:r>
              <a:rPr lang="en-US" altLang="ja-JP" dirty="0" smtClean="0"/>
              <a:t>S=1200, 1380 W/m</a:t>
            </a:r>
            <a:r>
              <a:rPr lang="en-US" altLang="ja-JP" baseline="30000" dirty="0" smtClean="0"/>
              <a:t>2</a:t>
            </a:r>
            <a:endParaRPr lang="en-US" altLang="ja-JP" dirty="0" smtClean="0"/>
          </a:p>
          <a:p>
            <a:pPr lvl="1">
              <a:lnSpc>
                <a:spcPct val="100000"/>
              </a:lnSpc>
            </a:pPr>
            <a:r>
              <a:rPr lang="en-US" altLang="ja-JP" dirty="0" smtClean="0"/>
              <a:t>slab ocean </a:t>
            </a:r>
            <a:r>
              <a:rPr lang="ja-JP" altLang="en-US" dirty="0" smtClean="0"/>
              <a:t>の深さ</a:t>
            </a:r>
            <a:r>
              <a:rPr lang="en-US" altLang="ja-JP" dirty="0" smtClean="0"/>
              <a:t>: 30 m, 10 m</a:t>
            </a:r>
          </a:p>
          <a:p>
            <a:pPr lvl="1">
              <a:lnSpc>
                <a:spcPct val="100000"/>
              </a:lnSpc>
            </a:pPr>
            <a:r>
              <a:rPr lang="ja-JP" altLang="en-US" dirty="0"/>
              <a:t>初期値</a:t>
            </a:r>
            <a:r>
              <a:rPr lang="en-US" altLang="ja-JP" dirty="0"/>
              <a:t>: 280 K </a:t>
            </a:r>
            <a:r>
              <a:rPr lang="ja-JP" altLang="en-US" dirty="0"/>
              <a:t>等温大気海洋</a:t>
            </a:r>
            <a:endParaRPr lang="en-US" altLang="ja-JP" dirty="0"/>
          </a:p>
          <a:p>
            <a:pPr lvl="1">
              <a:lnSpc>
                <a:spcPct val="100000"/>
              </a:lnSpc>
            </a:pPr>
            <a:endParaRPr lang="en-US" altLang="ja-JP" dirty="0" smtClean="0"/>
          </a:p>
        </p:txBody>
      </p:sp>
      <p:grpSp>
        <p:nvGrpSpPr>
          <p:cNvPr id="105" name="図形グループ 104"/>
          <p:cNvGrpSpPr/>
          <p:nvPr/>
        </p:nvGrpSpPr>
        <p:grpSpPr>
          <a:xfrm>
            <a:off x="5528394" y="700182"/>
            <a:ext cx="3574969" cy="4111907"/>
            <a:chOff x="3989416" y="1149275"/>
            <a:chExt cx="5197692" cy="5645485"/>
          </a:xfrm>
        </p:grpSpPr>
        <p:pic>
          <p:nvPicPr>
            <p:cNvPr id="54" name="図 53"/>
            <p:cNvPicPr>
              <a:picLocks noChangeAspect="1"/>
            </p:cNvPicPr>
            <p:nvPr/>
          </p:nvPicPr>
          <p:blipFill rotWithShape="1">
            <a:blip r:embed="rId3">
              <a:extLst>
                <a:ext uri="{28A0092B-C50C-407E-A947-70E740481C1C}">
                  <a14:useLocalDpi xmlns:a14="http://schemas.microsoft.com/office/drawing/2010/main" val="0"/>
                </a:ext>
              </a:extLst>
            </a:blip>
            <a:srcRect l="6056"/>
            <a:stretch/>
          </p:blipFill>
          <p:spPr>
            <a:xfrm>
              <a:off x="4126279" y="1149275"/>
              <a:ext cx="5060829" cy="5559174"/>
            </a:xfrm>
            <a:prstGeom prst="rect">
              <a:avLst/>
            </a:prstGeom>
            <a:ln w="19050">
              <a:noFill/>
            </a:ln>
          </p:spPr>
        </p:pic>
        <p:sp>
          <p:nvSpPr>
            <p:cNvPr id="55" name="テキスト ボックス 54"/>
            <p:cNvSpPr txBox="1"/>
            <p:nvPr/>
          </p:nvSpPr>
          <p:spPr>
            <a:xfrm>
              <a:off x="5866324" y="6455930"/>
              <a:ext cx="2063348" cy="338830"/>
            </a:xfrm>
            <a:prstGeom prst="rect">
              <a:avLst/>
            </a:prstGeom>
            <a:solidFill>
              <a:schemeClr val="bg1"/>
            </a:solidFill>
          </p:spPr>
          <p:txBody>
            <a:bodyPr wrap="square" rtlCol="0">
              <a:spAutoFit/>
            </a:bodyPr>
            <a:lstStyle/>
            <a:p>
              <a:pPr algn="ctr"/>
              <a:r>
                <a:rPr kumimoji="1" lang="ja-JP" altLang="en-US" sz="1600" dirty="0" smtClean="0"/>
                <a:t>太陽定数</a:t>
              </a:r>
              <a:r>
                <a:rPr kumimoji="1" lang="en-US" altLang="ja-JP" sz="1600" dirty="0" smtClean="0"/>
                <a:t> (S)</a:t>
              </a:r>
              <a:endParaRPr kumimoji="1" lang="ja-JP" altLang="en-US" sz="1600" dirty="0"/>
            </a:p>
          </p:txBody>
        </p:sp>
        <p:sp>
          <p:nvSpPr>
            <p:cNvPr id="56" name="テキスト ボックス 55"/>
            <p:cNvSpPr txBox="1"/>
            <p:nvPr/>
          </p:nvSpPr>
          <p:spPr>
            <a:xfrm rot="16200000">
              <a:off x="3047979" y="3425349"/>
              <a:ext cx="2218818" cy="335944"/>
            </a:xfrm>
            <a:prstGeom prst="rect">
              <a:avLst/>
            </a:prstGeom>
            <a:noFill/>
          </p:spPr>
          <p:txBody>
            <a:bodyPr wrap="square" rtlCol="0">
              <a:spAutoFit/>
            </a:bodyPr>
            <a:lstStyle/>
            <a:p>
              <a:pPr algn="ctr"/>
              <a:r>
                <a:rPr lang="ja-JP" altLang="en-US" sz="1600" dirty="0" smtClean="0"/>
                <a:t>氷線緯度</a:t>
              </a:r>
              <a:endParaRPr kumimoji="1" lang="ja-JP" altLang="en-US" sz="1600" dirty="0"/>
            </a:p>
          </p:txBody>
        </p:sp>
        <p:sp>
          <p:nvSpPr>
            <p:cNvPr id="57" name="テキスト ボックス 56"/>
            <p:cNvSpPr txBox="1"/>
            <p:nvPr/>
          </p:nvSpPr>
          <p:spPr>
            <a:xfrm rot="19148496">
              <a:off x="4622650" y="3786934"/>
              <a:ext cx="2898799" cy="507078"/>
            </a:xfrm>
            <a:prstGeom prst="rect">
              <a:avLst/>
            </a:prstGeom>
            <a:noFill/>
          </p:spPr>
          <p:txBody>
            <a:bodyPr wrap="square" rtlCol="0">
              <a:spAutoFit/>
            </a:bodyPr>
            <a:lstStyle/>
            <a:p>
              <a:r>
                <a:rPr kumimoji="1" lang="en-US" altLang="ja-JP" dirty="0" smtClean="0">
                  <a:solidFill>
                    <a:schemeClr val="accent2"/>
                  </a:solidFill>
                </a:rPr>
                <a:t>60 m slab ocean </a:t>
              </a:r>
            </a:p>
          </p:txBody>
        </p:sp>
        <p:sp>
          <p:nvSpPr>
            <p:cNvPr id="58" name="テキスト ボックス 57"/>
            <p:cNvSpPr txBox="1"/>
            <p:nvPr/>
          </p:nvSpPr>
          <p:spPr>
            <a:xfrm>
              <a:off x="7122097" y="3986043"/>
              <a:ext cx="1489195" cy="646858"/>
            </a:xfrm>
            <a:prstGeom prst="rect">
              <a:avLst/>
            </a:prstGeom>
            <a:noFill/>
          </p:spPr>
          <p:txBody>
            <a:bodyPr wrap="square" rtlCol="0">
              <a:spAutoFit/>
            </a:bodyPr>
            <a:lstStyle/>
            <a:p>
              <a:r>
                <a:rPr kumimoji="1" lang="en-US" altLang="ja-JP" dirty="0" smtClean="0">
                  <a:solidFill>
                    <a:schemeClr val="accent4">
                      <a:lumMod val="75000"/>
                    </a:schemeClr>
                  </a:solidFill>
                </a:rPr>
                <a:t>swamp ocean</a:t>
              </a:r>
            </a:p>
            <a:p>
              <a:endParaRPr kumimoji="1" lang="ja-JP" altLang="en-US" dirty="0"/>
            </a:p>
          </p:txBody>
        </p:sp>
        <p:grpSp>
          <p:nvGrpSpPr>
            <p:cNvPr id="62" name="図形グループ 61"/>
            <p:cNvGrpSpPr/>
            <p:nvPr/>
          </p:nvGrpSpPr>
          <p:grpSpPr>
            <a:xfrm>
              <a:off x="5409912" y="3307041"/>
              <a:ext cx="2588817" cy="1860542"/>
              <a:chOff x="1404568" y="3164399"/>
              <a:chExt cx="2608933" cy="1859028"/>
            </a:xfrm>
          </p:grpSpPr>
          <p:cxnSp>
            <p:nvCxnSpPr>
              <p:cNvPr id="63" name="直線コネクタ 62"/>
              <p:cNvCxnSpPr/>
              <p:nvPr/>
            </p:nvCxnSpPr>
            <p:spPr>
              <a:xfrm>
                <a:off x="1404568" y="5014785"/>
                <a:ext cx="2092105" cy="8642"/>
              </a:xfrm>
              <a:prstGeom prst="line">
                <a:avLst/>
              </a:prstGeom>
              <a:ln w="19050"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2123354" y="4230944"/>
                <a:ext cx="1582569" cy="5219"/>
              </a:xfrm>
              <a:prstGeom prst="line">
                <a:avLst/>
              </a:prstGeom>
              <a:ln w="19050"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3030399" y="3681524"/>
                <a:ext cx="862704" cy="13093"/>
              </a:xfrm>
              <a:prstGeom prst="line">
                <a:avLst/>
              </a:prstGeom>
              <a:ln w="19050"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3502987" y="3164399"/>
                <a:ext cx="510514" cy="9771"/>
              </a:xfrm>
              <a:prstGeom prst="line">
                <a:avLst/>
              </a:prstGeom>
              <a:ln w="19050"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grpSp>
        <p:pic>
          <p:nvPicPr>
            <p:cNvPr id="67" name="図 6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795482" y="1724434"/>
              <a:ext cx="1890320" cy="1197605"/>
            </a:xfrm>
            <a:prstGeom prst="rect">
              <a:avLst/>
            </a:prstGeom>
            <a:ln>
              <a:solidFill>
                <a:schemeClr val="tx1"/>
              </a:solidFill>
            </a:ln>
          </p:spPr>
        </p:pic>
        <p:grpSp>
          <p:nvGrpSpPr>
            <p:cNvPr id="68" name="図形グループ 67"/>
            <p:cNvGrpSpPr/>
            <p:nvPr/>
          </p:nvGrpSpPr>
          <p:grpSpPr>
            <a:xfrm>
              <a:off x="6143156" y="4864183"/>
              <a:ext cx="370595" cy="477467"/>
              <a:chOff x="2137812" y="4721542"/>
              <a:chExt cx="373475" cy="477078"/>
            </a:xfrm>
          </p:grpSpPr>
          <p:cxnSp>
            <p:nvCxnSpPr>
              <p:cNvPr id="69" name="直線コネクタ 68"/>
              <p:cNvCxnSpPr/>
              <p:nvPr/>
            </p:nvCxnSpPr>
            <p:spPr>
              <a:xfrm>
                <a:off x="2137812" y="5198620"/>
                <a:ext cx="282941" cy="0"/>
              </a:xfrm>
              <a:prstGeom prst="line">
                <a:avLst/>
              </a:prstGeom>
              <a:ln w="19050">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70" name="直線コネクタ 69"/>
              <p:cNvCxnSpPr/>
              <p:nvPr/>
            </p:nvCxnSpPr>
            <p:spPr>
              <a:xfrm>
                <a:off x="2328887" y="4721542"/>
                <a:ext cx="182400" cy="97"/>
              </a:xfrm>
              <a:prstGeom prst="line">
                <a:avLst/>
              </a:prstGeom>
              <a:ln w="19050">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71" name="三角形 70"/>
            <p:cNvSpPr/>
            <p:nvPr/>
          </p:nvSpPr>
          <p:spPr>
            <a:xfrm>
              <a:off x="5173318" y="5331213"/>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三角形 71"/>
            <p:cNvSpPr/>
            <p:nvPr/>
          </p:nvSpPr>
          <p:spPr>
            <a:xfrm>
              <a:off x="5472210" y="4811946"/>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三角形 72"/>
            <p:cNvSpPr/>
            <p:nvPr/>
          </p:nvSpPr>
          <p:spPr>
            <a:xfrm>
              <a:off x="5760288" y="4535418"/>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三角形 73"/>
            <p:cNvSpPr/>
            <p:nvPr/>
          </p:nvSpPr>
          <p:spPr>
            <a:xfrm>
              <a:off x="6054274" y="4270659"/>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三角形 74"/>
            <p:cNvSpPr/>
            <p:nvPr/>
          </p:nvSpPr>
          <p:spPr>
            <a:xfrm>
              <a:off x="6346872" y="4018758"/>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三角形 75"/>
            <p:cNvSpPr/>
            <p:nvPr/>
          </p:nvSpPr>
          <p:spPr>
            <a:xfrm>
              <a:off x="6650645" y="3970521"/>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三角形 76"/>
            <p:cNvSpPr/>
            <p:nvPr/>
          </p:nvSpPr>
          <p:spPr>
            <a:xfrm>
              <a:off x="6947811" y="3710667"/>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三角形 77"/>
            <p:cNvSpPr/>
            <p:nvPr/>
          </p:nvSpPr>
          <p:spPr>
            <a:xfrm>
              <a:off x="7413891" y="3225363"/>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三角形 78"/>
            <p:cNvSpPr/>
            <p:nvPr/>
          </p:nvSpPr>
          <p:spPr>
            <a:xfrm>
              <a:off x="7814658" y="2920466"/>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三角形 79"/>
            <p:cNvSpPr/>
            <p:nvPr/>
          </p:nvSpPr>
          <p:spPr>
            <a:xfrm>
              <a:off x="7945496" y="2736343"/>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三角形 80"/>
            <p:cNvSpPr/>
            <p:nvPr/>
          </p:nvSpPr>
          <p:spPr>
            <a:xfrm>
              <a:off x="8106007" y="1849592"/>
              <a:ext cx="164976" cy="15069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362964" y="5268761"/>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6512317" y="4721645"/>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6663573" y="4562981"/>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6960231" y="4240451"/>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7431815" y="3616943"/>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図形グループ 86"/>
            <p:cNvGrpSpPr/>
            <p:nvPr/>
          </p:nvGrpSpPr>
          <p:grpSpPr>
            <a:xfrm>
              <a:off x="6417569" y="3634462"/>
              <a:ext cx="1093783" cy="1111036"/>
              <a:chOff x="2412225" y="3505072"/>
              <a:chExt cx="1102282" cy="1110132"/>
            </a:xfrm>
          </p:grpSpPr>
          <p:cxnSp>
            <p:nvCxnSpPr>
              <p:cNvPr id="88" name="直線コネクタ 87"/>
              <p:cNvCxnSpPr/>
              <p:nvPr/>
            </p:nvCxnSpPr>
            <p:spPr>
              <a:xfrm flipH="1">
                <a:off x="2732780" y="4306161"/>
                <a:ext cx="315573" cy="4446"/>
              </a:xfrm>
              <a:prstGeom prst="line">
                <a:avLst/>
              </a:prstGeom>
              <a:ln w="19050">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flipH="1" flipV="1">
                <a:off x="3129989" y="3928916"/>
                <a:ext cx="168296" cy="2"/>
              </a:xfrm>
              <a:prstGeom prst="line">
                <a:avLst/>
              </a:prstGeom>
              <a:ln w="19050">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90" name="直線コネクタ 89"/>
              <p:cNvCxnSpPr/>
              <p:nvPr/>
            </p:nvCxnSpPr>
            <p:spPr>
              <a:xfrm flipV="1">
                <a:off x="3504141" y="3505072"/>
                <a:ext cx="10366" cy="3207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91" name="直線コネクタ 90"/>
              <p:cNvCxnSpPr/>
              <p:nvPr/>
            </p:nvCxnSpPr>
            <p:spPr>
              <a:xfrm flipH="1">
                <a:off x="2412225" y="4610758"/>
                <a:ext cx="636128" cy="4446"/>
              </a:xfrm>
              <a:prstGeom prst="line">
                <a:avLst/>
              </a:prstGeom>
              <a:ln w="19050">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92" name="円/楕円 91"/>
            <p:cNvSpPr/>
            <p:nvPr/>
          </p:nvSpPr>
          <p:spPr>
            <a:xfrm>
              <a:off x="7834498" y="3090721"/>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8148853" y="2247767"/>
              <a:ext cx="140331" cy="1326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6474403" y="2628040"/>
              <a:ext cx="83616" cy="9561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三角形 94"/>
            <p:cNvSpPr/>
            <p:nvPr/>
          </p:nvSpPr>
          <p:spPr>
            <a:xfrm>
              <a:off x="6463138" y="2743999"/>
              <a:ext cx="109670" cy="952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図形グループ 95"/>
            <p:cNvGrpSpPr/>
            <p:nvPr/>
          </p:nvGrpSpPr>
          <p:grpSpPr>
            <a:xfrm>
              <a:off x="4553166" y="1529639"/>
              <a:ext cx="4286437" cy="4294523"/>
              <a:chOff x="644807" y="1769152"/>
              <a:chExt cx="4854512" cy="3992154"/>
            </a:xfrm>
          </p:grpSpPr>
          <p:cxnSp>
            <p:nvCxnSpPr>
              <p:cNvPr id="97" name="直線コネクタ 96"/>
              <p:cNvCxnSpPr/>
              <p:nvPr/>
            </p:nvCxnSpPr>
            <p:spPr>
              <a:xfrm flipV="1">
                <a:off x="644807" y="5754426"/>
                <a:ext cx="4096711" cy="68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2720755" y="1769152"/>
                <a:ext cx="2778564" cy="2062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9" name="図形グループ 98"/>
              <p:cNvGrpSpPr/>
              <p:nvPr/>
            </p:nvGrpSpPr>
            <p:grpSpPr>
              <a:xfrm>
                <a:off x="1420775" y="2022817"/>
                <a:ext cx="3423100" cy="3362368"/>
                <a:chOff x="1420775" y="2022817"/>
                <a:chExt cx="3423100" cy="3362368"/>
              </a:xfrm>
            </p:grpSpPr>
            <p:sp>
              <p:nvSpPr>
                <p:cNvPr id="100" name="フリーフォーム 99"/>
                <p:cNvSpPr/>
                <p:nvPr/>
              </p:nvSpPr>
              <p:spPr>
                <a:xfrm>
                  <a:off x="1420775" y="2152379"/>
                  <a:ext cx="3315814" cy="3232806"/>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105673"/>
                    <a:gd name="connsiteY0" fmla="*/ 1111803 h 1111803"/>
                    <a:gd name="connsiteX1" fmla="*/ 15846 w 105673"/>
                    <a:gd name="connsiteY1" fmla="*/ 870243 h 1111803"/>
                    <a:gd name="connsiteX2" fmla="*/ 55106 w 105673"/>
                    <a:gd name="connsiteY2" fmla="*/ 587695 h 1111803"/>
                    <a:gd name="connsiteX3" fmla="*/ 84638 w 105673"/>
                    <a:gd name="connsiteY3" fmla="*/ 373868 h 1111803"/>
                    <a:gd name="connsiteX4" fmla="*/ 105673 w 105673"/>
                    <a:gd name="connsiteY4" fmla="*/ 3597 h 1111803"/>
                    <a:gd name="connsiteX0" fmla="*/ 0 w 105673"/>
                    <a:gd name="connsiteY0" fmla="*/ 1111980 h 1111980"/>
                    <a:gd name="connsiteX1" fmla="*/ 15846 w 105673"/>
                    <a:gd name="connsiteY1" fmla="*/ 870420 h 1111980"/>
                    <a:gd name="connsiteX2" fmla="*/ 55106 w 105673"/>
                    <a:gd name="connsiteY2" fmla="*/ 587872 h 1111980"/>
                    <a:gd name="connsiteX3" fmla="*/ 82712 w 105673"/>
                    <a:gd name="connsiteY3" fmla="*/ 360950 h 1111980"/>
                    <a:gd name="connsiteX4" fmla="*/ 105673 w 105673"/>
                    <a:gd name="connsiteY4" fmla="*/ 3774 h 1111980"/>
                    <a:gd name="connsiteX0" fmla="*/ 0 w 105673"/>
                    <a:gd name="connsiteY0" fmla="*/ 1111980 h 1111980"/>
                    <a:gd name="connsiteX1" fmla="*/ 15846 w 105673"/>
                    <a:gd name="connsiteY1" fmla="*/ 870420 h 1111980"/>
                    <a:gd name="connsiteX2" fmla="*/ 55876 w 105673"/>
                    <a:gd name="connsiteY2" fmla="*/ 605332 h 1111980"/>
                    <a:gd name="connsiteX3" fmla="*/ 82712 w 105673"/>
                    <a:gd name="connsiteY3" fmla="*/ 360950 h 1111980"/>
                    <a:gd name="connsiteX4" fmla="*/ 105673 w 105673"/>
                    <a:gd name="connsiteY4" fmla="*/ 3774 h 1111980"/>
                    <a:gd name="connsiteX0" fmla="*/ 0 w 105673"/>
                    <a:gd name="connsiteY0" fmla="*/ 1111807 h 1111807"/>
                    <a:gd name="connsiteX1" fmla="*/ 15846 w 105673"/>
                    <a:gd name="connsiteY1" fmla="*/ 870247 h 1111807"/>
                    <a:gd name="connsiteX2" fmla="*/ 55876 w 105673"/>
                    <a:gd name="connsiteY2" fmla="*/ 605159 h 1111807"/>
                    <a:gd name="connsiteX3" fmla="*/ 82712 w 105673"/>
                    <a:gd name="connsiteY3" fmla="*/ 360777 h 1111807"/>
                    <a:gd name="connsiteX4" fmla="*/ 105673 w 105673"/>
                    <a:gd name="connsiteY4"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55824 w 105673"/>
                    <a:gd name="connsiteY3" fmla="*/ 605734 h 1111807"/>
                    <a:gd name="connsiteX4" fmla="*/ 82712 w 105673"/>
                    <a:gd name="connsiteY4" fmla="*/ 360777 h 1111807"/>
                    <a:gd name="connsiteX5" fmla="*/ 105673 w 105673"/>
                    <a:gd name="connsiteY5"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70078 w 105673"/>
                    <a:gd name="connsiteY3" fmla="*/ 487561 h 1111807"/>
                    <a:gd name="connsiteX4" fmla="*/ 82712 w 105673"/>
                    <a:gd name="connsiteY4" fmla="*/ 360777 h 1111807"/>
                    <a:gd name="connsiteX5" fmla="*/ 105673 w 105673"/>
                    <a:gd name="connsiteY5" fmla="*/ 3601 h 1111807"/>
                    <a:gd name="connsiteX0" fmla="*/ 0 w 105673"/>
                    <a:gd name="connsiteY0" fmla="*/ 1113821 h 1113821"/>
                    <a:gd name="connsiteX1" fmla="*/ 15846 w 105673"/>
                    <a:gd name="connsiteY1" fmla="*/ 872261 h 1113821"/>
                    <a:gd name="connsiteX2" fmla="*/ 55876 w 105673"/>
                    <a:gd name="connsiteY2" fmla="*/ 607173 h 1113821"/>
                    <a:gd name="connsiteX3" fmla="*/ 70078 w 105673"/>
                    <a:gd name="connsiteY3" fmla="*/ 489575 h 1113821"/>
                    <a:gd name="connsiteX4" fmla="*/ 90013 w 105673"/>
                    <a:gd name="connsiteY4" fmla="*/ 262344 h 1113821"/>
                    <a:gd name="connsiteX5" fmla="*/ 105673 w 105673"/>
                    <a:gd name="connsiteY5"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55824 w 105673"/>
                    <a:gd name="connsiteY3" fmla="*/ 605779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6437 w 105673"/>
                    <a:gd name="connsiteY4" fmla="*/ 660927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2543 w 105673"/>
                    <a:gd name="connsiteY1" fmla="*/ 911652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22276 w 105152"/>
                    <a:gd name="connsiteY2" fmla="*/ 812582 h 1094126"/>
                    <a:gd name="connsiteX3" fmla="*/ 30150 w 105152"/>
                    <a:gd name="connsiteY3" fmla="*/ 745042 h 1094126"/>
                    <a:gd name="connsiteX4" fmla="*/ 37398 w 105152"/>
                    <a:gd name="connsiteY4" fmla="*/ 688500 h 1094126"/>
                    <a:gd name="connsiteX5" fmla="*/ 51826 w 105152"/>
                    <a:gd name="connsiteY5" fmla="*/ 645171 h 1094126"/>
                    <a:gd name="connsiteX6" fmla="*/ 69557 w 105152"/>
                    <a:gd name="connsiteY6" fmla="*/ 489575 h 1094126"/>
                    <a:gd name="connsiteX7" fmla="*/ 89492 w 105152"/>
                    <a:gd name="connsiteY7" fmla="*/ 262344 h 1094126"/>
                    <a:gd name="connsiteX8" fmla="*/ 105152 w 105152"/>
                    <a:gd name="connsiteY8" fmla="*/ 5615 h 1094126"/>
                    <a:gd name="connsiteX0" fmla="*/ 0 w 102023"/>
                    <a:gd name="connsiteY0" fmla="*/ 1134440 h 1134440"/>
                    <a:gd name="connsiteX1" fmla="*/ 12022 w 102023"/>
                    <a:gd name="connsiteY1" fmla="*/ 951966 h 1134440"/>
                    <a:gd name="connsiteX2" fmla="*/ 22276 w 102023"/>
                    <a:gd name="connsiteY2" fmla="*/ 852896 h 1134440"/>
                    <a:gd name="connsiteX3" fmla="*/ 30150 w 102023"/>
                    <a:gd name="connsiteY3" fmla="*/ 785356 h 1134440"/>
                    <a:gd name="connsiteX4" fmla="*/ 37398 w 102023"/>
                    <a:gd name="connsiteY4" fmla="*/ 728814 h 1134440"/>
                    <a:gd name="connsiteX5" fmla="*/ 51826 w 102023"/>
                    <a:gd name="connsiteY5" fmla="*/ 685485 h 1134440"/>
                    <a:gd name="connsiteX6" fmla="*/ 69557 w 102023"/>
                    <a:gd name="connsiteY6" fmla="*/ 529889 h 1134440"/>
                    <a:gd name="connsiteX7" fmla="*/ 89492 w 102023"/>
                    <a:gd name="connsiteY7" fmla="*/ 302658 h 1134440"/>
                    <a:gd name="connsiteX8" fmla="*/ 102023 w 102023"/>
                    <a:gd name="connsiteY8" fmla="*/ 4569 h 1134440"/>
                    <a:gd name="connsiteX0" fmla="*/ 0 w 101675"/>
                    <a:gd name="connsiteY0" fmla="*/ 1142161 h 1142161"/>
                    <a:gd name="connsiteX1" fmla="*/ 12022 w 101675"/>
                    <a:gd name="connsiteY1" fmla="*/ 959687 h 1142161"/>
                    <a:gd name="connsiteX2" fmla="*/ 22276 w 101675"/>
                    <a:gd name="connsiteY2" fmla="*/ 860617 h 1142161"/>
                    <a:gd name="connsiteX3" fmla="*/ 30150 w 101675"/>
                    <a:gd name="connsiteY3" fmla="*/ 793077 h 1142161"/>
                    <a:gd name="connsiteX4" fmla="*/ 37398 w 101675"/>
                    <a:gd name="connsiteY4" fmla="*/ 736535 h 1142161"/>
                    <a:gd name="connsiteX5" fmla="*/ 51826 w 101675"/>
                    <a:gd name="connsiteY5" fmla="*/ 693206 h 1142161"/>
                    <a:gd name="connsiteX6" fmla="*/ 69557 w 101675"/>
                    <a:gd name="connsiteY6" fmla="*/ 537610 h 1142161"/>
                    <a:gd name="connsiteX7" fmla="*/ 89492 w 101675"/>
                    <a:gd name="connsiteY7" fmla="*/ 310379 h 1142161"/>
                    <a:gd name="connsiteX8" fmla="*/ 101675 w 101675"/>
                    <a:gd name="connsiteY8" fmla="*/ 4411 h 1142161"/>
                    <a:gd name="connsiteX0" fmla="*/ 0 w 101988"/>
                    <a:gd name="connsiteY0" fmla="*/ 1141658 h 1141658"/>
                    <a:gd name="connsiteX1" fmla="*/ 12022 w 101988"/>
                    <a:gd name="connsiteY1" fmla="*/ 959184 h 1141658"/>
                    <a:gd name="connsiteX2" fmla="*/ 22276 w 101988"/>
                    <a:gd name="connsiteY2" fmla="*/ 860114 h 1141658"/>
                    <a:gd name="connsiteX3" fmla="*/ 30150 w 101988"/>
                    <a:gd name="connsiteY3" fmla="*/ 792574 h 1141658"/>
                    <a:gd name="connsiteX4" fmla="*/ 37398 w 101988"/>
                    <a:gd name="connsiteY4" fmla="*/ 736032 h 1141658"/>
                    <a:gd name="connsiteX5" fmla="*/ 51826 w 101988"/>
                    <a:gd name="connsiteY5" fmla="*/ 692703 h 1141658"/>
                    <a:gd name="connsiteX6" fmla="*/ 69557 w 101988"/>
                    <a:gd name="connsiteY6" fmla="*/ 537107 h 1141658"/>
                    <a:gd name="connsiteX7" fmla="*/ 93379 w 101988"/>
                    <a:gd name="connsiteY7" fmla="*/ 339241 h 1141658"/>
                    <a:gd name="connsiteX8" fmla="*/ 101675 w 101988"/>
                    <a:gd name="connsiteY8" fmla="*/ 3908 h 1141658"/>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69557 w 101675"/>
                    <a:gd name="connsiteY6" fmla="*/ 537099 h 1141650"/>
                    <a:gd name="connsiteX7" fmla="*/ 91219 w 101675"/>
                    <a:gd name="connsiteY7" fmla="*/ 358809 h 1141650"/>
                    <a:gd name="connsiteX8" fmla="*/ 101675 w 101675"/>
                    <a:gd name="connsiteY8" fmla="*/ 3900 h 1141650"/>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72581 w 101675"/>
                    <a:gd name="connsiteY6" fmla="*/ 497946 h 1141650"/>
                    <a:gd name="connsiteX7" fmla="*/ 91219 w 101675"/>
                    <a:gd name="connsiteY7" fmla="*/ 358809 h 1141650"/>
                    <a:gd name="connsiteX8" fmla="*/ 101675 w 101675"/>
                    <a:gd name="connsiteY8" fmla="*/ 3900 h 114165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72581 w 101675"/>
                    <a:gd name="connsiteY6" fmla="*/ 498266 h 1141970"/>
                    <a:gd name="connsiteX7" fmla="*/ 93811 w 101675"/>
                    <a:gd name="connsiteY7" fmla="*/ 339553 h 1141970"/>
                    <a:gd name="connsiteX8" fmla="*/ 101675 w 101675"/>
                    <a:gd name="connsiteY8" fmla="*/ 4220 h 114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75" h="1141970">
                      <a:moveTo>
                        <a:pt x="0" y="1141970"/>
                      </a:moveTo>
                      <a:cubicBezTo>
                        <a:pt x="6143" y="1048407"/>
                        <a:pt x="1863" y="1072472"/>
                        <a:pt x="12022" y="959496"/>
                      </a:cubicBezTo>
                      <a:cubicBezTo>
                        <a:pt x="15735" y="914213"/>
                        <a:pt x="19255" y="888194"/>
                        <a:pt x="22276" y="860426"/>
                      </a:cubicBezTo>
                      <a:cubicBezTo>
                        <a:pt x="25297" y="832658"/>
                        <a:pt x="27630" y="813566"/>
                        <a:pt x="30150" y="792886"/>
                      </a:cubicBezTo>
                      <a:cubicBezTo>
                        <a:pt x="32670" y="772206"/>
                        <a:pt x="34770" y="750363"/>
                        <a:pt x="37398" y="736344"/>
                      </a:cubicBezTo>
                      <a:cubicBezTo>
                        <a:pt x="41938" y="700660"/>
                        <a:pt x="45714" y="712711"/>
                        <a:pt x="51826" y="693015"/>
                      </a:cubicBezTo>
                      <a:cubicBezTo>
                        <a:pt x="60102" y="632055"/>
                        <a:pt x="65584" y="557176"/>
                        <a:pt x="72581" y="498266"/>
                      </a:cubicBezTo>
                      <a:cubicBezTo>
                        <a:pt x="79578" y="439356"/>
                        <a:pt x="83343" y="435014"/>
                        <a:pt x="93811" y="339553"/>
                      </a:cubicBezTo>
                      <a:cubicBezTo>
                        <a:pt x="103531" y="172483"/>
                        <a:pt x="100301" y="-32029"/>
                        <a:pt x="101675" y="422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101" name="フリーフォーム 100"/>
                <p:cNvSpPr/>
                <p:nvPr/>
              </p:nvSpPr>
              <p:spPr>
                <a:xfrm>
                  <a:off x="2443765" y="2262946"/>
                  <a:ext cx="2400110" cy="3035993"/>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1" h="1133366">
                      <a:moveTo>
                        <a:pt x="0" y="1133366"/>
                      </a:moveTo>
                      <a:cubicBezTo>
                        <a:pt x="3362" y="1106768"/>
                        <a:pt x="2431" y="1050560"/>
                        <a:pt x="10838" y="948550"/>
                      </a:cubicBezTo>
                      <a:cubicBezTo>
                        <a:pt x="23589" y="862672"/>
                        <a:pt x="48970" y="657795"/>
                        <a:pt x="61270" y="565609"/>
                      </a:cubicBezTo>
                      <a:cubicBezTo>
                        <a:pt x="73570" y="473423"/>
                        <a:pt x="69806" y="523148"/>
                        <a:pt x="84638" y="395431"/>
                      </a:cubicBezTo>
                      <a:cubicBezTo>
                        <a:pt x="96272" y="234842"/>
                        <a:pt x="93127" y="-32914"/>
                        <a:pt x="94501" y="333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102" name="フリーフォーム 101"/>
                <p:cNvSpPr/>
                <p:nvPr/>
              </p:nvSpPr>
              <p:spPr>
                <a:xfrm>
                  <a:off x="2757295" y="2022817"/>
                  <a:ext cx="2017209" cy="3307339"/>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4011 w 94501"/>
                    <a:gd name="connsiteY1" fmla="*/ 921633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58097 w 94501"/>
                    <a:gd name="connsiteY2" fmla="*/ 610471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10841 w 94501"/>
                    <a:gd name="connsiteY2" fmla="*/ 955275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99 h 1133399"/>
                    <a:gd name="connsiteX1" fmla="*/ 10442 w 94501"/>
                    <a:gd name="connsiteY1" fmla="*/ 951574 h 1133399"/>
                    <a:gd name="connsiteX2" fmla="*/ 25118 w 94501"/>
                    <a:gd name="connsiteY2" fmla="*/ 847639 h 1133399"/>
                    <a:gd name="connsiteX3" fmla="*/ 58097 w 94501"/>
                    <a:gd name="connsiteY3" fmla="*/ 610504 h 1133399"/>
                    <a:gd name="connsiteX4" fmla="*/ 83052 w 94501"/>
                    <a:gd name="connsiteY4" fmla="*/ 392473 h 1133399"/>
                    <a:gd name="connsiteX5" fmla="*/ 94501 w 94501"/>
                    <a:gd name="connsiteY5" fmla="*/ 3368 h 1133399"/>
                    <a:gd name="connsiteX0" fmla="*/ 0 w 94501"/>
                    <a:gd name="connsiteY0" fmla="*/ 1133537 h 1133537"/>
                    <a:gd name="connsiteX1" fmla="*/ 10442 w 94501"/>
                    <a:gd name="connsiteY1" fmla="*/ 951712 h 1133537"/>
                    <a:gd name="connsiteX2" fmla="*/ 25118 w 94501"/>
                    <a:gd name="connsiteY2" fmla="*/ 847777 h 1133537"/>
                    <a:gd name="connsiteX3" fmla="*/ 58097 w 94501"/>
                    <a:gd name="connsiteY3" fmla="*/ 610642 h 1133537"/>
                    <a:gd name="connsiteX4" fmla="*/ 83052 w 94501"/>
                    <a:gd name="connsiteY4" fmla="*/ 392611 h 1133537"/>
                    <a:gd name="connsiteX5" fmla="*/ 94501 w 94501"/>
                    <a:gd name="connsiteY5" fmla="*/ 3506 h 1133537"/>
                    <a:gd name="connsiteX0" fmla="*/ 0 w 101640"/>
                    <a:gd name="connsiteY0" fmla="*/ 1098151 h 1098151"/>
                    <a:gd name="connsiteX1" fmla="*/ 10442 w 101640"/>
                    <a:gd name="connsiteY1" fmla="*/ 916326 h 1098151"/>
                    <a:gd name="connsiteX2" fmla="*/ 25118 w 101640"/>
                    <a:gd name="connsiteY2" fmla="*/ 812391 h 1098151"/>
                    <a:gd name="connsiteX3" fmla="*/ 58097 w 101640"/>
                    <a:gd name="connsiteY3" fmla="*/ 575256 h 1098151"/>
                    <a:gd name="connsiteX4" fmla="*/ 83052 w 101640"/>
                    <a:gd name="connsiteY4" fmla="*/ 357225 h 1098151"/>
                    <a:gd name="connsiteX5" fmla="*/ 101640 w 101640"/>
                    <a:gd name="connsiteY5" fmla="*/ 4010 h 1098151"/>
                    <a:gd name="connsiteX0" fmla="*/ 0 w 94105"/>
                    <a:gd name="connsiteY0" fmla="*/ 982042 h 982042"/>
                    <a:gd name="connsiteX1" fmla="*/ 10442 w 94105"/>
                    <a:gd name="connsiteY1" fmla="*/ 800217 h 982042"/>
                    <a:gd name="connsiteX2" fmla="*/ 25118 w 94105"/>
                    <a:gd name="connsiteY2" fmla="*/ 696282 h 982042"/>
                    <a:gd name="connsiteX3" fmla="*/ 58097 w 94105"/>
                    <a:gd name="connsiteY3" fmla="*/ 459147 h 982042"/>
                    <a:gd name="connsiteX4" fmla="*/ 83052 w 94105"/>
                    <a:gd name="connsiteY4" fmla="*/ 241116 h 982042"/>
                    <a:gd name="connsiteX5" fmla="*/ 94105 w 94105"/>
                    <a:gd name="connsiteY5" fmla="*/ 7533 h 982042"/>
                    <a:gd name="connsiteX0" fmla="*/ 0 w 94105"/>
                    <a:gd name="connsiteY0" fmla="*/ 993413 h 993413"/>
                    <a:gd name="connsiteX1" fmla="*/ 10442 w 94105"/>
                    <a:gd name="connsiteY1" fmla="*/ 811588 h 993413"/>
                    <a:gd name="connsiteX2" fmla="*/ 25118 w 94105"/>
                    <a:gd name="connsiteY2" fmla="*/ 707653 h 993413"/>
                    <a:gd name="connsiteX3" fmla="*/ 58097 w 94105"/>
                    <a:gd name="connsiteY3" fmla="*/ 470518 h 993413"/>
                    <a:gd name="connsiteX4" fmla="*/ 83052 w 94105"/>
                    <a:gd name="connsiteY4" fmla="*/ 252487 h 993413"/>
                    <a:gd name="connsiteX5" fmla="*/ 94105 w 94105"/>
                    <a:gd name="connsiteY5" fmla="*/ 6941 h 993413"/>
                    <a:gd name="connsiteX0" fmla="*/ 0 w 95295"/>
                    <a:gd name="connsiteY0" fmla="*/ 990564 h 990564"/>
                    <a:gd name="connsiteX1" fmla="*/ 10442 w 95295"/>
                    <a:gd name="connsiteY1" fmla="*/ 808739 h 990564"/>
                    <a:gd name="connsiteX2" fmla="*/ 25118 w 95295"/>
                    <a:gd name="connsiteY2" fmla="*/ 704804 h 990564"/>
                    <a:gd name="connsiteX3" fmla="*/ 58097 w 95295"/>
                    <a:gd name="connsiteY3" fmla="*/ 467669 h 990564"/>
                    <a:gd name="connsiteX4" fmla="*/ 83052 w 95295"/>
                    <a:gd name="connsiteY4" fmla="*/ 249638 h 990564"/>
                    <a:gd name="connsiteX5" fmla="*/ 95295 w 95295"/>
                    <a:gd name="connsiteY5" fmla="*/ 7082 h 990564"/>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4067"/>
                    <a:gd name="connsiteY0" fmla="*/ 1016433 h 1016433"/>
                    <a:gd name="connsiteX1" fmla="*/ 8459 w 94067"/>
                    <a:gd name="connsiteY1" fmla="*/ 819654 h 1016433"/>
                    <a:gd name="connsiteX2" fmla="*/ 23135 w 94067"/>
                    <a:gd name="connsiteY2" fmla="*/ 715719 h 1016433"/>
                    <a:gd name="connsiteX3" fmla="*/ 56114 w 94067"/>
                    <a:gd name="connsiteY3" fmla="*/ 478584 h 1016433"/>
                    <a:gd name="connsiteX4" fmla="*/ 81069 w 94067"/>
                    <a:gd name="connsiteY4" fmla="*/ 260553 h 1016433"/>
                    <a:gd name="connsiteX5" fmla="*/ 93312 w 94067"/>
                    <a:gd name="connsiteY5" fmla="*/ 17997 h 1016433"/>
                    <a:gd name="connsiteX6" fmla="*/ 92728 w 94067"/>
                    <a:gd name="connsiteY6" fmla="*/ 17890 h 1016433"/>
                    <a:gd name="connsiteX0" fmla="*/ 0 w 94894"/>
                    <a:gd name="connsiteY0" fmla="*/ 1142534 h 1142534"/>
                    <a:gd name="connsiteX1" fmla="*/ 8459 w 94894"/>
                    <a:gd name="connsiteY1" fmla="*/ 945755 h 1142534"/>
                    <a:gd name="connsiteX2" fmla="*/ 23135 w 94894"/>
                    <a:gd name="connsiteY2" fmla="*/ 841820 h 1142534"/>
                    <a:gd name="connsiteX3" fmla="*/ 56114 w 94894"/>
                    <a:gd name="connsiteY3" fmla="*/ 604685 h 1142534"/>
                    <a:gd name="connsiteX4" fmla="*/ 81069 w 94894"/>
                    <a:gd name="connsiteY4" fmla="*/ 386654 h 1142534"/>
                    <a:gd name="connsiteX5" fmla="*/ 93312 w 94894"/>
                    <a:gd name="connsiteY5" fmla="*/ 144098 h 1142534"/>
                    <a:gd name="connsiteX6" fmla="*/ 94792 w 94894"/>
                    <a:gd name="connsiteY6" fmla="*/ 0 h 1142534"/>
                    <a:gd name="connsiteX0" fmla="*/ 0 w 94344"/>
                    <a:gd name="connsiteY0" fmla="*/ 1232042 h 1232042"/>
                    <a:gd name="connsiteX1" fmla="*/ 8459 w 94344"/>
                    <a:gd name="connsiteY1" fmla="*/ 1035263 h 1232042"/>
                    <a:gd name="connsiteX2" fmla="*/ 23135 w 94344"/>
                    <a:gd name="connsiteY2" fmla="*/ 931328 h 1232042"/>
                    <a:gd name="connsiteX3" fmla="*/ 56114 w 94344"/>
                    <a:gd name="connsiteY3" fmla="*/ 694193 h 1232042"/>
                    <a:gd name="connsiteX4" fmla="*/ 81069 w 94344"/>
                    <a:gd name="connsiteY4" fmla="*/ 476162 h 1232042"/>
                    <a:gd name="connsiteX5" fmla="*/ 93312 w 94344"/>
                    <a:gd name="connsiteY5" fmla="*/ 233606 h 1232042"/>
                    <a:gd name="connsiteX6" fmla="*/ 93760 w 94344"/>
                    <a:gd name="connsiteY6" fmla="*/ 0 h 1232042"/>
                    <a:gd name="connsiteX0" fmla="*/ 0 w 93773"/>
                    <a:gd name="connsiteY0" fmla="*/ 1232042 h 1232042"/>
                    <a:gd name="connsiteX1" fmla="*/ 8459 w 93773"/>
                    <a:gd name="connsiteY1" fmla="*/ 1035263 h 1232042"/>
                    <a:gd name="connsiteX2" fmla="*/ 23135 w 93773"/>
                    <a:gd name="connsiteY2" fmla="*/ 931328 h 1232042"/>
                    <a:gd name="connsiteX3" fmla="*/ 56114 w 93773"/>
                    <a:gd name="connsiteY3" fmla="*/ 694193 h 1232042"/>
                    <a:gd name="connsiteX4" fmla="*/ 81069 w 93773"/>
                    <a:gd name="connsiteY4" fmla="*/ 476162 h 1232042"/>
                    <a:gd name="connsiteX5" fmla="*/ 91248 w 93773"/>
                    <a:gd name="connsiteY5" fmla="*/ 237498 h 1232042"/>
                    <a:gd name="connsiteX6" fmla="*/ 93760 w 93773"/>
                    <a:gd name="connsiteY6" fmla="*/ 0 h 1232042"/>
                    <a:gd name="connsiteX0" fmla="*/ 0 w 93773"/>
                    <a:gd name="connsiteY0" fmla="*/ 1191064 h 1191064"/>
                    <a:gd name="connsiteX1" fmla="*/ 8459 w 93773"/>
                    <a:gd name="connsiteY1" fmla="*/ 994285 h 1191064"/>
                    <a:gd name="connsiteX2" fmla="*/ 23135 w 93773"/>
                    <a:gd name="connsiteY2" fmla="*/ 890350 h 1191064"/>
                    <a:gd name="connsiteX3" fmla="*/ 56114 w 93773"/>
                    <a:gd name="connsiteY3" fmla="*/ 653215 h 1191064"/>
                    <a:gd name="connsiteX4" fmla="*/ 81069 w 93773"/>
                    <a:gd name="connsiteY4" fmla="*/ 435184 h 1191064"/>
                    <a:gd name="connsiteX5" fmla="*/ 91248 w 93773"/>
                    <a:gd name="connsiteY5" fmla="*/ 196520 h 1191064"/>
                    <a:gd name="connsiteX6" fmla="*/ 93760 w 93773"/>
                    <a:gd name="connsiteY6" fmla="*/ 0 h 1191064"/>
                    <a:gd name="connsiteX0" fmla="*/ 0 w 93773"/>
                    <a:gd name="connsiteY0" fmla="*/ 1172851 h 1172851"/>
                    <a:gd name="connsiteX1" fmla="*/ 8459 w 93773"/>
                    <a:gd name="connsiteY1" fmla="*/ 976072 h 1172851"/>
                    <a:gd name="connsiteX2" fmla="*/ 23135 w 93773"/>
                    <a:gd name="connsiteY2" fmla="*/ 872137 h 1172851"/>
                    <a:gd name="connsiteX3" fmla="*/ 56114 w 93773"/>
                    <a:gd name="connsiteY3" fmla="*/ 635002 h 1172851"/>
                    <a:gd name="connsiteX4" fmla="*/ 81069 w 93773"/>
                    <a:gd name="connsiteY4" fmla="*/ 416971 h 1172851"/>
                    <a:gd name="connsiteX5" fmla="*/ 91248 w 93773"/>
                    <a:gd name="connsiteY5" fmla="*/ 178307 h 1172851"/>
                    <a:gd name="connsiteX6" fmla="*/ 93760 w 93773"/>
                    <a:gd name="connsiteY6" fmla="*/ 0 h 1172851"/>
                    <a:gd name="connsiteX0" fmla="*/ 0 w 94496"/>
                    <a:gd name="connsiteY0" fmla="*/ 1168298 h 1168298"/>
                    <a:gd name="connsiteX1" fmla="*/ 8459 w 94496"/>
                    <a:gd name="connsiteY1" fmla="*/ 971519 h 1168298"/>
                    <a:gd name="connsiteX2" fmla="*/ 23135 w 94496"/>
                    <a:gd name="connsiteY2" fmla="*/ 867584 h 1168298"/>
                    <a:gd name="connsiteX3" fmla="*/ 56114 w 94496"/>
                    <a:gd name="connsiteY3" fmla="*/ 630449 h 1168298"/>
                    <a:gd name="connsiteX4" fmla="*/ 81069 w 94496"/>
                    <a:gd name="connsiteY4" fmla="*/ 412418 h 1168298"/>
                    <a:gd name="connsiteX5" fmla="*/ 91248 w 94496"/>
                    <a:gd name="connsiteY5" fmla="*/ 173754 h 1168298"/>
                    <a:gd name="connsiteX6" fmla="*/ 94489 w 94496"/>
                    <a:gd name="connsiteY6" fmla="*/ 0 h 1168298"/>
                    <a:gd name="connsiteX0" fmla="*/ 0 w 92685"/>
                    <a:gd name="connsiteY0" fmla="*/ 1168298 h 1168298"/>
                    <a:gd name="connsiteX1" fmla="*/ 8459 w 92685"/>
                    <a:gd name="connsiteY1" fmla="*/ 971519 h 1168298"/>
                    <a:gd name="connsiteX2" fmla="*/ 23135 w 92685"/>
                    <a:gd name="connsiteY2" fmla="*/ 867584 h 1168298"/>
                    <a:gd name="connsiteX3" fmla="*/ 56114 w 92685"/>
                    <a:gd name="connsiteY3" fmla="*/ 630449 h 1168298"/>
                    <a:gd name="connsiteX4" fmla="*/ 81069 w 92685"/>
                    <a:gd name="connsiteY4" fmla="*/ 412418 h 1168298"/>
                    <a:gd name="connsiteX5" fmla="*/ 91248 w 92685"/>
                    <a:gd name="connsiteY5" fmla="*/ 173754 h 1168298"/>
                    <a:gd name="connsiteX6" fmla="*/ 92522 w 92685"/>
                    <a:gd name="connsiteY6" fmla="*/ 0 h 11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85" h="1168298">
                      <a:moveTo>
                        <a:pt x="0" y="1168298"/>
                      </a:moveTo>
                      <a:cubicBezTo>
                        <a:pt x="2172" y="1096838"/>
                        <a:pt x="52" y="1073529"/>
                        <a:pt x="8459" y="971519"/>
                      </a:cubicBezTo>
                      <a:cubicBezTo>
                        <a:pt x="10266" y="941837"/>
                        <a:pt x="15193" y="924429"/>
                        <a:pt x="23135" y="867584"/>
                      </a:cubicBezTo>
                      <a:cubicBezTo>
                        <a:pt x="38216" y="777840"/>
                        <a:pt x="46458" y="706310"/>
                        <a:pt x="56114" y="630449"/>
                      </a:cubicBezTo>
                      <a:cubicBezTo>
                        <a:pt x="65770" y="554588"/>
                        <a:pt x="66237" y="540135"/>
                        <a:pt x="81069" y="412418"/>
                      </a:cubicBezTo>
                      <a:cubicBezTo>
                        <a:pt x="91513" y="239866"/>
                        <a:pt x="89874" y="137505"/>
                        <a:pt x="91248" y="173754"/>
                      </a:cubicBezTo>
                      <a:cubicBezTo>
                        <a:pt x="93191" y="133310"/>
                        <a:pt x="92644" y="22"/>
                        <a:pt x="92522"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grpSp>
        </p:grpSp>
        <p:sp>
          <p:nvSpPr>
            <p:cNvPr id="104" name="テキスト ボックス 103"/>
            <p:cNvSpPr txBox="1"/>
            <p:nvPr/>
          </p:nvSpPr>
          <p:spPr>
            <a:xfrm rot="17120394">
              <a:off x="7369632" y="2348031"/>
              <a:ext cx="2330035" cy="477769"/>
            </a:xfrm>
            <a:prstGeom prst="rect">
              <a:avLst/>
            </a:prstGeom>
            <a:noFill/>
          </p:spPr>
          <p:txBody>
            <a:bodyPr wrap="square" rtlCol="0">
              <a:spAutoFit/>
            </a:bodyPr>
            <a:lstStyle/>
            <a:p>
              <a:r>
                <a:rPr kumimoji="1" lang="en-US" altLang="ja-JP" dirty="0" smtClean="0">
                  <a:solidFill>
                    <a:schemeClr val="accent6">
                      <a:lumMod val="75000"/>
                    </a:schemeClr>
                  </a:solidFill>
                </a:rPr>
                <a:t>dynamic </a:t>
              </a:r>
              <a:r>
                <a:rPr kumimoji="1" lang="en-US" altLang="ja-JP" smtClean="0">
                  <a:solidFill>
                    <a:schemeClr val="accent6">
                      <a:lumMod val="75000"/>
                    </a:schemeClr>
                  </a:solidFill>
                </a:rPr>
                <a:t>ocean </a:t>
              </a:r>
              <a:endParaRPr kumimoji="1" lang="en-US" altLang="ja-JP" dirty="0" smtClean="0">
                <a:solidFill>
                  <a:schemeClr val="accent6">
                    <a:lumMod val="75000"/>
                  </a:schemeClr>
                </a:solidFill>
              </a:endParaRPr>
            </a:p>
          </p:txBody>
        </p:sp>
      </p:grpSp>
      <p:sp>
        <p:nvSpPr>
          <p:cNvPr id="106" name="円/楕円 105"/>
          <p:cNvSpPr/>
          <p:nvPr/>
        </p:nvSpPr>
        <p:spPr>
          <a:xfrm>
            <a:off x="7854822" y="2227337"/>
            <a:ext cx="173709" cy="154840"/>
          </a:xfrm>
          <a:prstGeom prst="ellipse">
            <a:avLst/>
          </a:prstGeom>
          <a:solidFill>
            <a:schemeClr val="accent2"/>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9" name="円/楕円 108"/>
          <p:cNvSpPr/>
          <p:nvPr/>
        </p:nvSpPr>
        <p:spPr>
          <a:xfrm>
            <a:off x="7853398" y="2420430"/>
            <a:ext cx="173709" cy="154840"/>
          </a:xfrm>
          <a:prstGeom prst="ellipse">
            <a:avLst/>
          </a:prstGeom>
          <a:solidFill>
            <a:schemeClr val="accent6"/>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0" name="円/楕円 109"/>
          <p:cNvSpPr/>
          <p:nvPr/>
        </p:nvSpPr>
        <p:spPr>
          <a:xfrm>
            <a:off x="7851970" y="2487370"/>
            <a:ext cx="173709" cy="154840"/>
          </a:xfrm>
          <a:prstGeom prst="ellipse">
            <a:avLst/>
          </a:prstGeom>
          <a:solidFill>
            <a:schemeClr val="accent4"/>
          </a:solidFill>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11" name="円/楕円 110"/>
          <p:cNvSpPr/>
          <p:nvPr/>
        </p:nvSpPr>
        <p:spPr>
          <a:xfrm>
            <a:off x="7135549" y="2789935"/>
            <a:ext cx="173709" cy="154840"/>
          </a:xfrm>
          <a:prstGeom prst="ellipse">
            <a:avLst/>
          </a:prstGeom>
          <a:solidFill>
            <a:schemeClr val="accent2"/>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2" name="円/楕円 111"/>
          <p:cNvSpPr/>
          <p:nvPr/>
        </p:nvSpPr>
        <p:spPr>
          <a:xfrm>
            <a:off x="7134411" y="3203149"/>
            <a:ext cx="173709" cy="154840"/>
          </a:xfrm>
          <a:prstGeom prst="ellipse">
            <a:avLst/>
          </a:prstGeom>
          <a:solidFill>
            <a:schemeClr val="accent6"/>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3" name="円/楕円 112"/>
          <p:cNvSpPr/>
          <p:nvPr/>
        </p:nvSpPr>
        <p:spPr>
          <a:xfrm>
            <a:off x="7116287" y="3663637"/>
            <a:ext cx="173709" cy="154840"/>
          </a:xfrm>
          <a:prstGeom prst="ellipse">
            <a:avLst/>
          </a:prstGeom>
          <a:solidFill>
            <a:schemeClr val="accent4"/>
          </a:solidFill>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14" name="円/楕円 113"/>
          <p:cNvSpPr/>
          <p:nvPr/>
        </p:nvSpPr>
        <p:spPr>
          <a:xfrm>
            <a:off x="8323933" y="1223833"/>
            <a:ext cx="173709" cy="154840"/>
          </a:xfrm>
          <a:prstGeom prst="ellipse">
            <a:avLst/>
          </a:prstGeom>
          <a:solidFill>
            <a:schemeClr val="accent2"/>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5" name="円/楕円 114"/>
          <p:cNvSpPr/>
          <p:nvPr/>
        </p:nvSpPr>
        <p:spPr>
          <a:xfrm>
            <a:off x="8338208" y="1788927"/>
            <a:ext cx="173709" cy="154840"/>
          </a:xfrm>
          <a:prstGeom prst="ellipse">
            <a:avLst/>
          </a:prstGeom>
          <a:solidFill>
            <a:schemeClr val="accent6"/>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6" name="円/楕円 115"/>
          <p:cNvSpPr/>
          <p:nvPr/>
        </p:nvSpPr>
        <p:spPr>
          <a:xfrm>
            <a:off x="8321116" y="1474504"/>
            <a:ext cx="173709" cy="154840"/>
          </a:xfrm>
          <a:prstGeom prst="ellipse">
            <a:avLst/>
          </a:prstGeom>
          <a:solidFill>
            <a:schemeClr val="accent4"/>
          </a:solidFill>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024575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2270838"/>
            <a:ext cx="7886700" cy="1325563"/>
          </a:xfrm>
        </p:spPr>
        <p:txBody>
          <a:bodyPr>
            <a:normAutofit fontScale="90000"/>
          </a:bodyPr>
          <a:lstStyle/>
          <a:p>
            <a:r>
              <a:rPr lang="ja-JP" altLang="en-US" sz="5300" dirty="0" smtClean="0"/>
              <a:t>計算結果</a:t>
            </a:r>
            <a:r>
              <a:rPr lang="en-US" altLang="ja-JP" sz="5300" dirty="0" smtClean="0"/>
              <a:t> 1</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kumimoji="1" lang="ja-JP" altLang="en-US" dirty="0"/>
          </a:p>
        </p:txBody>
      </p:sp>
      <p:sp>
        <p:nvSpPr>
          <p:cNvPr id="3" name="タイトル 1"/>
          <p:cNvSpPr txBox="1">
            <a:spLocks/>
          </p:cNvSpPr>
          <p:nvPr/>
        </p:nvSpPr>
        <p:spPr>
          <a:xfrm>
            <a:off x="542925" y="2456786"/>
            <a:ext cx="8058149" cy="2279230"/>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71500" indent="-571500">
              <a:lnSpc>
                <a:spcPct val="120000"/>
              </a:lnSpc>
              <a:buFont typeface="Arial" charset="0"/>
              <a:buChar char="•"/>
            </a:pPr>
            <a:r>
              <a:rPr lang="ja-JP" altLang="en-US" dirty="0" smtClean="0"/>
              <a:t>代表的な太陽定数に対する部分凍結解の構造</a:t>
            </a:r>
            <a:endParaRPr lang="en-US" altLang="ja-JP" dirty="0" smtClean="0"/>
          </a:p>
          <a:p>
            <a:pPr marL="571500" indent="-571500">
              <a:lnSpc>
                <a:spcPct val="120000"/>
              </a:lnSpc>
              <a:buFont typeface="Arial" charset="0"/>
              <a:buChar char="•"/>
            </a:pPr>
            <a:r>
              <a:rPr lang="ja-JP" altLang="en-US" dirty="0" smtClean="0"/>
              <a:t>赤道域の海面温度と水蒸気による温室効果の関係</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70111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135" y="180255"/>
            <a:ext cx="7886700" cy="634732"/>
          </a:xfrm>
        </p:spPr>
        <p:txBody>
          <a:bodyPr>
            <a:normAutofit fontScale="90000"/>
          </a:bodyPr>
          <a:lstStyle/>
          <a:p>
            <a:r>
              <a:rPr lang="ja-JP" altLang="en-US" dirty="0" smtClean="0"/>
              <a:t>惑星表面温度の緯度分布</a:t>
            </a:r>
            <a:endParaRPr kumimoji="1" lang="ja-JP" altLang="en-US"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11899"/>
          <a:stretch/>
        </p:blipFill>
        <p:spPr>
          <a:xfrm>
            <a:off x="6140808" y="1072112"/>
            <a:ext cx="2814372" cy="2915718"/>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t="5732" r="12234" b="-2682"/>
          <a:stretch/>
        </p:blipFill>
        <p:spPr>
          <a:xfrm>
            <a:off x="6140808" y="3577971"/>
            <a:ext cx="2825257" cy="1446687"/>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r="12062"/>
          <a:stretch/>
        </p:blipFill>
        <p:spPr>
          <a:xfrm>
            <a:off x="3200212" y="1081754"/>
            <a:ext cx="2803013" cy="2908418"/>
          </a:xfrm>
          <a:prstGeom prst="rect">
            <a:avLst/>
          </a:prstGeom>
        </p:spPr>
      </p:pic>
      <p:pic>
        <p:nvPicPr>
          <p:cNvPr id="6" name="図 5"/>
          <p:cNvPicPr>
            <a:picLocks noChangeAspect="1"/>
          </p:cNvPicPr>
          <p:nvPr/>
        </p:nvPicPr>
        <p:blipFill rotWithShape="1">
          <a:blip r:embed="rId6">
            <a:extLst>
              <a:ext uri="{28A0092B-C50C-407E-A947-70E740481C1C}">
                <a14:useLocalDpi xmlns:a14="http://schemas.microsoft.com/office/drawing/2010/main" val="0"/>
              </a:ext>
            </a:extLst>
          </a:blip>
          <a:srcRect t="4860" r="11969"/>
          <a:stretch/>
        </p:blipFill>
        <p:spPr>
          <a:xfrm>
            <a:off x="3203217" y="3576365"/>
            <a:ext cx="2795089" cy="1394678"/>
          </a:xfrm>
          <a:prstGeom prst="rect">
            <a:avLst/>
          </a:prstGeom>
        </p:spPr>
      </p:pic>
      <p:pic>
        <p:nvPicPr>
          <p:cNvPr id="7" name="図 6"/>
          <p:cNvPicPr>
            <a:picLocks noChangeAspect="1"/>
          </p:cNvPicPr>
          <p:nvPr/>
        </p:nvPicPr>
        <p:blipFill rotWithShape="1">
          <a:blip r:embed="rId7">
            <a:extLst>
              <a:ext uri="{28A0092B-C50C-407E-A947-70E740481C1C}">
                <a14:useLocalDpi xmlns:a14="http://schemas.microsoft.com/office/drawing/2010/main" val="0"/>
              </a:ext>
            </a:extLst>
          </a:blip>
          <a:srcRect r="12737"/>
          <a:stretch/>
        </p:blipFill>
        <p:spPr>
          <a:xfrm>
            <a:off x="170622" y="1078607"/>
            <a:ext cx="2795928" cy="2923948"/>
          </a:xfrm>
          <a:prstGeom prst="rect">
            <a:avLst/>
          </a:prstGeom>
        </p:spPr>
      </p:pic>
      <p:pic>
        <p:nvPicPr>
          <p:cNvPr id="8" name="図 7"/>
          <p:cNvPicPr>
            <a:picLocks noChangeAspect="1"/>
          </p:cNvPicPr>
          <p:nvPr/>
        </p:nvPicPr>
        <p:blipFill rotWithShape="1">
          <a:blip r:embed="rId8">
            <a:extLst>
              <a:ext uri="{28A0092B-C50C-407E-A947-70E740481C1C}">
                <a14:useLocalDpi xmlns:a14="http://schemas.microsoft.com/office/drawing/2010/main" val="0"/>
              </a:ext>
            </a:extLst>
          </a:blip>
          <a:srcRect t="5444" r="13328"/>
          <a:stretch/>
        </p:blipFill>
        <p:spPr>
          <a:xfrm>
            <a:off x="150370" y="3582181"/>
            <a:ext cx="2805254" cy="1378923"/>
          </a:xfrm>
          <a:prstGeom prst="rect">
            <a:avLst/>
          </a:prstGeom>
        </p:spPr>
      </p:pic>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l="87193" t="15744" r="184" b="73324"/>
          <a:stretch/>
        </p:blipFill>
        <p:spPr>
          <a:xfrm>
            <a:off x="2184373" y="1483733"/>
            <a:ext cx="662720" cy="488727"/>
          </a:xfrm>
          <a:prstGeom prst="rect">
            <a:avLst/>
          </a:prstGeom>
        </p:spPr>
      </p:pic>
      <p:pic>
        <p:nvPicPr>
          <p:cNvPr id="22" name="図 21"/>
          <p:cNvPicPr>
            <a:picLocks noChangeAspect="1"/>
          </p:cNvPicPr>
          <p:nvPr/>
        </p:nvPicPr>
        <p:blipFill rotWithShape="1">
          <a:blip r:embed="rId3">
            <a:extLst>
              <a:ext uri="{28A0092B-C50C-407E-A947-70E740481C1C}">
                <a14:useLocalDpi xmlns:a14="http://schemas.microsoft.com/office/drawing/2010/main" val="0"/>
              </a:ext>
            </a:extLst>
          </a:blip>
          <a:srcRect l="87193" t="15744" r="184" b="73324"/>
          <a:stretch/>
        </p:blipFill>
        <p:spPr>
          <a:xfrm>
            <a:off x="5224283" y="1499150"/>
            <a:ext cx="630562" cy="512527"/>
          </a:xfrm>
          <a:prstGeom prst="rect">
            <a:avLst/>
          </a:prstGeom>
        </p:spPr>
      </p:pic>
      <p:pic>
        <p:nvPicPr>
          <p:cNvPr id="23" name="図 22"/>
          <p:cNvPicPr>
            <a:picLocks noChangeAspect="1"/>
          </p:cNvPicPr>
          <p:nvPr/>
        </p:nvPicPr>
        <p:blipFill rotWithShape="1">
          <a:blip r:embed="rId3">
            <a:extLst>
              <a:ext uri="{28A0092B-C50C-407E-A947-70E740481C1C}">
                <a14:useLocalDpi xmlns:a14="http://schemas.microsoft.com/office/drawing/2010/main" val="0"/>
              </a:ext>
            </a:extLst>
          </a:blip>
          <a:srcRect l="87193" t="15744" r="184" b="73324"/>
          <a:stretch/>
        </p:blipFill>
        <p:spPr>
          <a:xfrm>
            <a:off x="8187559" y="1487207"/>
            <a:ext cx="629642" cy="517514"/>
          </a:xfrm>
          <a:prstGeom prst="rect">
            <a:avLst/>
          </a:prstGeom>
        </p:spPr>
      </p:pic>
      <p:sp>
        <p:nvSpPr>
          <p:cNvPr id="24" name="テキスト ボックス 23"/>
          <p:cNvSpPr txBox="1"/>
          <p:nvPr/>
        </p:nvSpPr>
        <p:spPr>
          <a:xfrm>
            <a:off x="1906401" y="3684103"/>
            <a:ext cx="1108281" cy="253916"/>
          </a:xfrm>
          <a:prstGeom prst="rect">
            <a:avLst/>
          </a:prstGeom>
          <a:noFill/>
        </p:spPr>
        <p:txBody>
          <a:bodyPr wrap="square" rtlCol="0">
            <a:spAutoFit/>
          </a:bodyPr>
          <a:lstStyle/>
          <a:p>
            <a:r>
              <a:rPr lang="en-US" altLang="ja-JP" sz="1050" dirty="0" smtClean="0"/>
              <a:t>(s</a:t>
            </a:r>
            <a:r>
              <a:rPr kumimoji="1" lang="en-US" altLang="ja-JP" sz="1050" dirty="0" smtClean="0"/>
              <a:t>wamp </a:t>
            </a:r>
            <a:r>
              <a:rPr kumimoji="1" lang="ja-JP" altLang="en-US" sz="1050" dirty="0" smtClean="0"/>
              <a:t>との差</a:t>
            </a:r>
            <a:r>
              <a:rPr kumimoji="1" lang="en-US" altLang="ja-JP" sz="1050" dirty="0" smtClean="0"/>
              <a:t>)</a:t>
            </a:r>
            <a:endParaRPr kumimoji="1" lang="ja-JP" altLang="en-US" sz="1050" dirty="0"/>
          </a:p>
        </p:txBody>
      </p:sp>
      <p:sp>
        <p:nvSpPr>
          <p:cNvPr id="25" name="テキスト ボックス 24"/>
          <p:cNvSpPr txBox="1"/>
          <p:nvPr/>
        </p:nvSpPr>
        <p:spPr>
          <a:xfrm>
            <a:off x="4932870" y="3676386"/>
            <a:ext cx="1213387" cy="253916"/>
          </a:xfrm>
          <a:prstGeom prst="rect">
            <a:avLst/>
          </a:prstGeom>
          <a:noFill/>
        </p:spPr>
        <p:txBody>
          <a:bodyPr wrap="square" rtlCol="0">
            <a:spAutoFit/>
          </a:bodyPr>
          <a:lstStyle/>
          <a:p>
            <a:r>
              <a:rPr lang="en-US" altLang="ja-JP" sz="1050" dirty="0" smtClean="0"/>
              <a:t>(s</a:t>
            </a:r>
            <a:r>
              <a:rPr kumimoji="1" lang="en-US" altLang="ja-JP" sz="1050" dirty="0" smtClean="0"/>
              <a:t>wamp </a:t>
            </a:r>
            <a:r>
              <a:rPr kumimoji="1" lang="ja-JP" altLang="en-US" sz="1050" dirty="0" smtClean="0"/>
              <a:t>との差</a:t>
            </a:r>
            <a:r>
              <a:rPr kumimoji="1" lang="en-US" altLang="ja-JP" sz="1050" dirty="0" smtClean="0"/>
              <a:t>)</a:t>
            </a:r>
            <a:endParaRPr kumimoji="1" lang="ja-JP" altLang="en-US" sz="1050" dirty="0"/>
          </a:p>
        </p:txBody>
      </p:sp>
      <p:sp>
        <p:nvSpPr>
          <p:cNvPr id="26" name="テキスト ボックス 25"/>
          <p:cNvSpPr txBox="1"/>
          <p:nvPr/>
        </p:nvSpPr>
        <p:spPr>
          <a:xfrm>
            <a:off x="7895686" y="3676184"/>
            <a:ext cx="1213387" cy="253916"/>
          </a:xfrm>
          <a:prstGeom prst="rect">
            <a:avLst/>
          </a:prstGeom>
          <a:noFill/>
        </p:spPr>
        <p:txBody>
          <a:bodyPr wrap="square" rtlCol="0">
            <a:spAutoFit/>
          </a:bodyPr>
          <a:lstStyle/>
          <a:p>
            <a:r>
              <a:rPr lang="en-US" altLang="ja-JP" sz="1050" dirty="0" smtClean="0"/>
              <a:t>(s</a:t>
            </a:r>
            <a:r>
              <a:rPr kumimoji="1" lang="en-US" altLang="ja-JP" sz="1050" dirty="0" smtClean="0"/>
              <a:t>wamp </a:t>
            </a:r>
            <a:r>
              <a:rPr kumimoji="1" lang="ja-JP" altLang="en-US" sz="1050" dirty="0" smtClean="0"/>
              <a:t>との差</a:t>
            </a:r>
            <a:r>
              <a:rPr kumimoji="1" lang="en-US" altLang="ja-JP" sz="1050" dirty="0" smtClean="0"/>
              <a:t>)</a:t>
            </a:r>
            <a:endParaRPr kumimoji="1" lang="ja-JP" altLang="en-US" sz="1050" dirty="0"/>
          </a:p>
        </p:txBody>
      </p:sp>
      <p:sp>
        <p:nvSpPr>
          <p:cNvPr id="42" name="テキスト ボックス 41"/>
          <p:cNvSpPr txBox="1"/>
          <p:nvPr/>
        </p:nvSpPr>
        <p:spPr>
          <a:xfrm>
            <a:off x="233086" y="5088793"/>
            <a:ext cx="8684145" cy="1692771"/>
          </a:xfrm>
          <a:prstGeom prst="rect">
            <a:avLst/>
          </a:prstGeom>
          <a:noFill/>
        </p:spPr>
        <p:txBody>
          <a:bodyPr wrap="square" rtlCol="0">
            <a:spAutoFit/>
          </a:bodyPr>
          <a:lstStyle/>
          <a:p>
            <a:pPr marL="285750" indent="-285750">
              <a:buFont typeface="Arial" charset="0"/>
              <a:buChar char="•"/>
            </a:pPr>
            <a:r>
              <a:rPr lang="en-US" altLang="ja-JP" sz="2400" dirty="0" smtClean="0"/>
              <a:t>dynamic ocean </a:t>
            </a:r>
            <a:r>
              <a:rPr lang="ja-JP" altLang="en-US" sz="2400" dirty="0" smtClean="0"/>
              <a:t>の場合には</a:t>
            </a:r>
            <a:r>
              <a:rPr lang="en-US" altLang="ja-JP" sz="2400" dirty="0" smtClean="0"/>
              <a:t>, </a:t>
            </a:r>
            <a:r>
              <a:rPr lang="ja-JP" altLang="en-US" sz="2400" dirty="0" smtClean="0"/>
              <a:t>局所的に赤道域の表面温度が数度低くなる</a:t>
            </a:r>
            <a:r>
              <a:rPr lang="en-US" altLang="ja-JP" sz="2400" dirty="0" smtClean="0"/>
              <a:t>. </a:t>
            </a:r>
          </a:p>
          <a:p>
            <a:pPr marL="285750" indent="-285750">
              <a:buFont typeface="Arial" charset="0"/>
              <a:buChar char="•"/>
            </a:pPr>
            <a:endParaRPr kumimoji="1" lang="en-US" altLang="ja-JP" sz="800" dirty="0" smtClean="0"/>
          </a:p>
          <a:p>
            <a:pPr marL="285750" indent="-285750">
              <a:buFont typeface="Arial" charset="0"/>
              <a:buChar char="•"/>
            </a:pPr>
            <a:r>
              <a:rPr kumimoji="1" lang="ja-JP" altLang="en-US" sz="2400" dirty="0" smtClean="0"/>
              <a:t>氷線緯度が高緯度にある場合には</a:t>
            </a:r>
            <a:r>
              <a:rPr kumimoji="1" lang="en-US" altLang="ja-JP" sz="2400" dirty="0" smtClean="0"/>
              <a:t>, 3 </a:t>
            </a:r>
            <a:r>
              <a:rPr kumimoji="1" lang="ja-JP" altLang="en-US" sz="2400" dirty="0" smtClean="0"/>
              <a:t>つの海洋の取扱の中で</a:t>
            </a:r>
            <a:r>
              <a:rPr kumimoji="1" lang="en-US" altLang="ja-JP" sz="2400" dirty="0" smtClean="0"/>
              <a:t>, dynamic ocean </a:t>
            </a:r>
            <a:r>
              <a:rPr kumimoji="1" lang="ja-JP" altLang="en-US" sz="2400" dirty="0" smtClean="0"/>
              <a:t>が最も表面温度が低い</a:t>
            </a:r>
            <a:r>
              <a:rPr kumimoji="1" lang="en-US" altLang="ja-JP" sz="2400" dirty="0" smtClean="0"/>
              <a:t>.</a:t>
            </a:r>
          </a:p>
        </p:txBody>
      </p:sp>
      <p:cxnSp>
        <p:nvCxnSpPr>
          <p:cNvPr id="44" name="直線矢印コネクタ 43"/>
          <p:cNvCxnSpPr/>
          <p:nvPr/>
        </p:nvCxnSpPr>
        <p:spPr>
          <a:xfrm flipV="1">
            <a:off x="3498101" y="1693151"/>
            <a:ext cx="0" cy="34834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5" name="直線矢印コネクタ 44"/>
          <p:cNvCxnSpPr/>
          <p:nvPr/>
        </p:nvCxnSpPr>
        <p:spPr>
          <a:xfrm flipV="1">
            <a:off x="6450491" y="1601119"/>
            <a:ext cx="0" cy="34834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テキスト ボックス 9"/>
          <p:cNvSpPr txBox="1"/>
          <p:nvPr/>
        </p:nvSpPr>
        <p:spPr>
          <a:xfrm>
            <a:off x="4196531" y="956997"/>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smtClean="0"/>
              <a:t>S1380</a:t>
            </a:r>
            <a:endParaRPr kumimoji="1" lang="ja-JP" altLang="en-US" sz="2000" dirty="0"/>
          </a:p>
        </p:txBody>
      </p:sp>
      <p:sp>
        <p:nvSpPr>
          <p:cNvPr id="11" name="テキスト ボックス 10"/>
          <p:cNvSpPr txBox="1"/>
          <p:nvPr/>
        </p:nvSpPr>
        <p:spPr>
          <a:xfrm>
            <a:off x="1139257" y="955815"/>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dirty="0" smtClean="0"/>
              <a:t>S1200</a:t>
            </a:r>
            <a:endParaRPr kumimoji="1" lang="ja-JP" altLang="en-US" sz="2000" dirty="0"/>
          </a:p>
        </p:txBody>
      </p:sp>
      <p:sp>
        <p:nvSpPr>
          <p:cNvPr id="12" name="テキスト ボックス 11"/>
          <p:cNvSpPr txBox="1"/>
          <p:nvPr/>
        </p:nvSpPr>
        <p:spPr>
          <a:xfrm>
            <a:off x="7128743" y="967141"/>
            <a:ext cx="975543"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2000" dirty="0" smtClean="0"/>
              <a:t>S1500</a:t>
            </a:r>
            <a:endParaRPr kumimoji="1" lang="ja-JP" altLang="en-US" sz="2000" dirty="0"/>
          </a:p>
        </p:txBody>
      </p:sp>
      <p:sp>
        <p:nvSpPr>
          <p:cNvPr id="47" name="円/楕円 46"/>
          <p:cNvSpPr>
            <a:spLocks noChangeAspect="1"/>
          </p:cNvSpPr>
          <p:nvPr/>
        </p:nvSpPr>
        <p:spPr>
          <a:xfrm>
            <a:off x="591873" y="2102813"/>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8" name="円/楕円 47"/>
          <p:cNvSpPr>
            <a:spLocks noChangeAspect="1"/>
          </p:cNvSpPr>
          <p:nvPr/>
        </p:nvSpPr>
        <p:spPr>
          <a:xfrm>
            <a:off x="1072575" y="2102812"/>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9" name="円/楕円 48"/>
          <p:cNvSpPr>
            <a:spLocks noChangeAspect="1"/>
          </p:cNvSpPr>
          <p:nvPr/>
        </p:nvSpPr>
        <p:spPr>
          <a:xfrm>
            <a:off x="1375810" y="2102812"/>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円/楕円 49"/>
          <p:cNvSpPr>
            <a:spLocks noChangeAspect="1"/>
          </p:cNvSpPr>
          <p:nvPr/>
        </p:nvSpPr>
        <p:spPr>
          <a:xfrm>
            <a:off x="4660679" y="2293046"/>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1" name="円/楕円 50"/>
          <p:cNvSpPr>
            <a:spLocks noChangeAspect="1"/>
          </p:cNvSpPr>
          <p:nvPr/>
        </p:nvSpPr>
        <p:spPr>
          <a:xfrm>
            <a:off x="4722486" y="2290851"/>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円/楕円 51"/>
          <p:cNvSpPr>
            <a:spLocks noChangeAspect="1"/>
          </p:cNvSpPr>
          <p:nvPr/>
        </p:nvSpPr>
        <p:spPr>
          <a:xfrm>
            <a:off x="4916161" y="2297201"/>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4" name="円/楕円 53"/>
          <p:cNvSpPr>
            <a:spLocks noChangeAspect="1"/>
          </p:cNvSpPr>
          <p:nvPr/>
        </p:nvSpPr>
        <p:spPr>
          <a:xfrm>
            <a:off x="8240427" y="2576581"/>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5" name="円/楕円 54"/>
          <p:cNvSpPr>
            <a:spLocks noChangeAspect="1"/>
          </p:cNvSpPr>
          <p:nvPr/>
        </p:nvSpPr>
        <p:spPr>
          <a:xfrm>
            <a:off x="8477369" y="2584138"/>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6" name="円/楕円 55"/>
          <p:cNvSpPr>
            <a:spLocks noChangeAspect="1"/>
          </p:cNvSpPr>
          <p:nvPr/>
        </p:nvSpPr>
        <p:spPr>
          <a:xfrm>
            <a:off x="8830448" y="2584138"/>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7" name="直線矢印コネクタ 56"/>
          <p:cNvCxnSpPr/>
          <p:nvPr/>
        </p:nvCxnSpPr>
        <p:spPr>
          <a:xfrm flipV="1">
            <a:off x="450100" y="1778057"/>
            <a:ext cx="0" cy="34834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529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552" y="83796"/>
            <a:ext cx="7886700" cy="608268"/>
          </a:xfrm>
        </p:spPr>
        <p:txBody>
          <a:bodyPr>
            <a:normAutofit/>
          </a:bodyPr>
          <a:lstStyle/>
          <a:p>
            <a:r>
              <a:rPr kumimoji="1" lang="ja-JP" altLang="en-US" sz="3600" dirty="0" smtClean="0"/>
              <a:t>海洋大循環と海洋表層温度の関係</a:t>
            </a:r>
            <a:endParaRPr kumimoji="1" lang="ja-JP" altLang="en-US" sz="3600" dirty="0"/>
          </a:p>
        </p:txBody>
      </p:sp>
      <p:sp>
        <p:nvSpPr>
          <p:cNvPr id="8" name="テキスト ボックス 7"/>
          <p:cNvSpPr txBox="1"/>
          <p:nvPr/>
        </p:nvSpPr>
        <p:spPr>
          <a:xfrm>
            <a:off x="191614" y="5159994"/>
            <a:ext cx="8928998" cy="1938992"/>
          </a:xfrm>
          <a:prstGeom prst="rect">
            <a:avLst/>
          </a:prstGeom>
          <a:noFill/>
        </p:spPr>
        <p:txBody>
          <a:bodyPr wrap="square" rtlCol="0">
            <a:spAutoFit/>
          </a:bodyPr>
          <a:lstStyle/>
          <a:p>
            <a:pPr marL="285750" indent="-285750">
              <a:buFont typeface="Arial" charset="0"/>
              <a:buChar char="•"/>
            </a:pPr>
            <a:r>
              <a:rPr lang="ja-JP" altLang="en-US" sz="2000" dirty="0" smtClean="0"/>
              <a:t>海洋の南北熱輸送の結果</a:t>
            </a:r>
            <a:r>
              <a:rPr lang="en-US" altLang="ja-JP" sz="2000" dirty="0" smtClean="0"/>
              <a:t>, </a:t>
            </a:r>
            <a:r>
              <a:rPr lang="en-US" altLang="ja-JP" sz="2000" dirty="0" smtClean="0"/>
              <a:t>slab </a:t>
            </a:r>
            <a:r>
              <a:rPr lang="en-US" altLang="ja-JP" sz="2000" dirty="0" smtClean="0"/>
              <a:t>ocean </a:t>
            </a:r>
            <a:r>
              <a:rPr lang="ja-JP" altLang="en-US" sz="2000" dirty="0" smtClean="0"/>
              <a:t>に比べて</a:t>
            </a:r>
            <a:r>
              <a:rPr lang="ja-JP" altLang="en-US" sz="2000" dirty="0"/>
              <a:t>赤道域の海水面温度</a:t>
            </a:r>
            <a:r>
              <a:rPr lang="ja-JP" altLang="en-US" sz="2000" dirty="0" smtClean="0"/>
              <a:t>は下がる</a:t>
            </a:r>
            <a:r>
              <a:rPr lang="en-US" altLang="ja-JP" sz="2000" dirty="0" smtClean="0"/>
              <a:t>. </a:t>
            </a:r>
          </a:p>
          <a:p>
            <a:pPr marL="342900" indent="-342900">
              <a:lnSpc>
                <a:spcPct val="150000"/>
              </a:lnSpc>
              <a:buFont typeface="Arial" charset="0"/>
              <a:buChar char="•"/>
            </a:pPr>
            <a:r>
              <a:rPr lang="ja-JP" altLang="en-US" sz="2000" dirty="0" smtClean="0"/>
              <a:t>以下の</a:t>
            </a:r>
            <a:r>
              <a:rPr lang="en-US" altLang="ja-JP" sz="2000" dirty="0" smtClean="0"/>
              <a:t> </a:t>
            </a:r>
            <a:r>
              <a:rPr lang="ja-JP" altLang="en-US" sz="2000" dirty="0" smtClean="0"/>
              <a:t>２つの効果が想像されるが</a:t>
            </a:r>
            <a:r>
              <a:rPr lang="en-US" altLang="ja-JP" sz="2000" dirty="0" smtClean="0"/>
              <a:t>, </a:t>
            </a:r>
            <a:r>
              <a:rPr lang="ja-JP" altLang="en-US" sz="2000" dirty="0" smtClean="0"/>
              <a:t>どちらが卓越するか</a:t>
            </a:r>
            <a:r>
              <a:rPr lang="en-US" altLang="ja-JP" sz="2000" dirty="0" smtClean="0"/>
              <a:t> ?  </a:t>
            </a:r>
          </a:p>
          <a:p>
            <a:pPr marL="914400" lvl="1" indent="-457200">
              <a:buFont typeface="+mj-lt"/>
              <a:buAutoNum type="arabicPeriod"/>
            </a:pPr>
            <a:r>
              <a:rPr lang="ja-JP" altLang="en-US" sz="2000" dirty="0" smtClean="0"/>
              <a:t>赤道域</a:t>
            </a:r>
            <a:r>
              <a:rPr lang="ja-JP" altLang="en-US" sz="2000" dirty="0"/>
              <a:t>の</a:t>
            </a:r>
            <a:r>
              <a:rPr lang="en-US" altLang="ja-JP" sz="2000" dirty="0"/>
              <a:t> SST </a:t>
            </a:r>
            <a:r>
              <a:rPr lang="ja-JP" altLang="en-US" sz="2000" dirty="0" smtClean="0"/>
              <a:t>低下</a:t>
            </a:r>
            <a:r>
              <a:rPr lang="ja-JP" altLang="en-US" sz="2000" dirty="0"/>
              <a:t>に</a:t>
            </a:r>
            <a:r>
              <a:rPr lang="ja-JP" altLang="en-US" sz="2000" dirty="0" smtClean="0"/>
              <a:t>よる水蒸気</a:t>
            </a:r>
            <a:r>
              <a:rPr lang="ja-JP" altLang="en-US" sz="2000" dirty="0"/>
              <a:t>フィードバックを介した寒冷化</a:t>
            </a:r>
            <a:r>
              <a:rPr lang="en-US" altLang="ja-JP" sz="2000" dirty="0"/>
              <a:t> </a:t>
            </a:r>
            <a:endParaRPr lang="en-US" altLang="ja-JP" sz="2000" dirty="0" smtClean="0"/>
          </a:p>
          <a:p>
            <a:pPr marL="914400" lvl="1" indent="-457200">
              <a:buFont typeface="+mj-lt"/>
              <a:buAutoNum type="arabicPeriod"/>
            </a:pPr>
            <a:r>
              <a:rPr lang="ja-JP" altLang="en-US" sz="2000" dirty="0" smtClean="0"/>
              <a:t>海氷後退</a:t>
            </a:r>
            <a:r>
              <a:rPr lang="ja-JP" altLang="en-US" sz="2000" dirty="0"/>
              <a:t>に</a:t>
            </a:r>
            <a:r>
              <a:rPr lang="ja-JP" altLang="en-US" sz="2000" dirty="0" smtClean="0"/>
              <a:t>よる氷</a:t>
            </a:r>
            <a:r>
              <a:rPr lang="ja-JP" altLang="en-US" sz="2000" dirty="0"/>
              <a:t>アルベドフィードバックを介した</a:t>
            </a:r>
            <a:r>
              <a:rPr lang="ja-JP" altLang="en-US" sz="2000" dirty="0" smtClean="0"/>
              <a:t>温暖化</a:t>
            </a:r>
            <a:endParaRPr lang="en-US" altLang="ja-JP" sz="2000" dirty="0"/>
          </a:p>
          <a:p>
            <a:pPr marL="285750" indent="-285750">
              <a:lnSpc>
                <a:spcPct val="150000"/>
              </a:lnSpc>
              <a:buFont typeface="Arial" charset="0"/>
              <a:buChar char="•"/>
            </a:pPr>
            <a:endParaRPr kumimoji="1" lang="en-US" altLang="ja-JP" sz="2000" dirty="0" smtClean="0"/>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r="9463"/>
          <a:stretch/>
        </p:blipFill>
        <p:spPr>
          <a:xfrm>
            <a:off x="0" y="1484487"/>
            <a:ext cx="3032141" cy="2246846"/>
          </a:xfrm>
          <a:prstGeom prst="rect">
            <a:avLst/>
          </a:prstGeom>
        </p:spPr>
      </p:pic>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11305" r="12656" b="2170"/>
          <a:stretch/>
        </p:blipFill>
        <p:spPr>
          <a:xfrm>
            <a:off x="3193203" y="1494201"/>
            <a:ext cx="2482691" cy="2229659"/>
          </a:xfrm>
          <a:prstGeom prst="rect">
            <a:avLst/>
          </a:prstGeom>
        </p:spPr>
      </p:pic>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l="12258" t="1" b="2014"/>
          <a:stretch/>
        </p:blipFill>
        <p:spPr>
          <a:xfrm>
            <a:off x="5895980" y="1491789"/>
            <a:ext cx="2995573" cy="2252796"/>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143" y="3366872"/>
            <a:ext cx="2766670" cy="1519084"/>
          </a:xfrm>
          <a:prstGeom prst="rect">
            <a:avLst/>
          </a:prstGeom>
        </p:spPr>
      </p:pic>
      <p:pic>
        <p:nvPicPr>
          <p:cNvPr id="15" name="図 14"/>
          <p:cNvPicPr>
            <a:picLocks noChangeAspect="1"/>
          </p:cNvPicPr>
          <p:nvPr/>
        </p:nvPicPr>
        <p:blipFill rotWithShape="1">
          <a:blip r:embed="rId7">
            <a:extLst>
              <a:ext uri="{28A0092B-C50C-407E-A947-70E740481C1C}">
                <a14:useLocalDpi xmlns:a14="http://schemas.microsoft.com/office/drawing/2010/main" val="0"/>
              </a:ext>
            </a:extLst>
          </a:blip>
          <a:srcRect l="1437"/>
          <a:stretch/>
        </p:blipFill>
        <p:spPr>
          <a:xfrm>
            <a:off x="3055964" y="3380124"/>
            <a:ext cx="2678954" cy="1519084"/>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7159" y="3380124"/>
            <a:ext cx="2892338" cy="1504336"/>
          </a:xfrm>
          <a:prstGeom prst="rect">
            <a:avLst/>
          </a:prstGeom>
        </p:spPr>
      </p:pic>
      <p:sp>
        <p:nvSpPr>
          <p:cNvPr id="17" name="テキスト ボックス 16"/>
          <p:cNvSpPr txBox="1"/>
          <p:nvPr/>
        </p:nvSpPr>
        <p:spPr>
          <a:xfrm>
            <a:off x="4014162" y="1065033"/>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dirty="0" smtClean="0"/>
              <a:t>S1380</a:t>
            </a:r>
            <a:endParaRPr kumimoji="1" lang="ja-JP" altLang="en-US" sz="2000" dirty="0"/>
          </a:p>
        </p:txBody>
      </p:sp>
      <p:sp>
        <p:nvSpPr>
          <p:cNvPr id="18" name="テキスト ボックス 17"/>
          <p:cNvSpPr txBox="1"/>
          <p:nvPr/>
        </p:nvSpPr>
        <p:spPr>
          <a:xfrm>
            <a:off x="1201930" y="1079897"/>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dirty="0" smtClean="0"/>
              <a:t>S1200</a:t>
            </a:r>
            <a:endParaRPr kumimoji="1" lang="ja-JP" altLang="en-US" sz="2000" dirty="0"/>
          </a:p>
        </p:txBody>
      </p:sp>
      <p:sp>
        <p:nvSpPr>
          <p:cNvPr id="19" name="テキスト ボックス 18"/>
          <p:cNvSpPr txBox="1"/>
          <p:nvPr/>
        </p:nvSpPr>
        <p:spPr>
          <a:xfrm>
            <a:off x="6726190" y="1084762"/>
            <a:ext cx="975543"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2000" dirty="0" smtClean="0"/>
              <a:t>S1500</a:t>
            </a:r>
            <a:endParaRPr kumimoji="1" lang="ja-JP" altLang="en-US" sz="2000" dirty="0"/>
          </a:p>
        </p:txBody>
      </p:sp>
      <p:sp>
        <p:nvSpPr>
          <p:cNvPr id="21" name="テキスト ボックス 20"/>
          <p:cNvSpPr txBox="1"/>
          <p:nvPr/>
        </p:nvSpPr>
        <p:spPr>
          <a:xfrm>
            <a:off x="2735272" y="657864"/>
            <a:ext cx="3832480" cy="400110"/>
          </a:xfrm>
          <a:prstGeom prst="rect">
            <a:avLst/>
          </a:prstGeom>
          <a:noFill/>
        </p:spPr>
        <p:txBody>
          <a:bodyPr wrap="square" rtlCol="0">
            <a:spAutoFit/>
          </a:bodyPr>
          <a:lstStyle/>
          <a:p>
            <a:r>
              <a:rPr kumimoji="1" lang="ja-JP" altLang="en-US" sz="2000" dirty="0" smtClean="0"/>
              <a:t>温位</a:t>
            </a:r>
            <a:r>
              <a:rPr kumimoji="1" lang="en-US" altLang="ja-JP" sz="2000" dirty="0" smtClean="0"/>
              <a:t> </a:t>
            </a:r>
            <a:r>
              <a:rPr kumimoji="1" lang="en-US" altLang="ja-JP" sz="1200" dirty="0" smtClean="0"/>
              <a:t>[</a:t>
            </a:r>
            <a:r>
              <a:rPr kumimoji="1" lang="en-US" altLang="ja-JP" sz="1200" dirty="0" err="1" smtClean="0"/>
              <a:t>deg</a:t>
            </a:r>
            <a:r>
              <a:rPr kumimoji="1" lang="en-US" altLang="ja-JP" sz="1200" dirty="0" smtClean="0"/>
              <a:t> C] (</a:t>
            </a:r>
            <a:r>
              <a:rPr kumimoji="1" lang="ja-JP" altLang="en-US" sz="1200" dirty="0" smtClean="0"/>
              <a:t>等値線</a:t>
            </a:r>
            <a:r>
              <a:rPr kumimoji="1" lang="en-US" altLang="ja-JP" sz="1200" dirty="0" smtClean="0"/>
              <a:t>),  </a:t>
            </a:r>
            <a:r>
              <a:rPr kumimoji="1" lang="ja-JP" altLang="en-US" sz="2000" dirty="0" smtClean="0"/>
              <a:t>鉛直速度</a:t>
            </a:r>
            <a:r>
              <a:rPr kumimoji="1" lang="en-US" altLang="ja-JP" sz="2000" dirty="0" smtClean="0"/>
              <a:t> </a:t>
            </a:r>
            <a:r>
              <a:rPr kumimoji="1" lang="en-US" altLang="ja-JP" sz="1200" dirty="0" smtClean="0"/>
              <a:t>[cm/s] (</a:t>
            </a:r>
            <a:r>
              <a:rPr lang="ja-JP" altLang="en-US" sz="1200" dirty="0" smtClean="0"/>
              <a:t>色</a:t>
            </a:r>
            <a:r>
              <a:rPr lang="en-US" altLang="ja-JP" sz="1200" dirty="0" smtClean="0"/>
              <a:t>)</a:t>
            </a:r>
            <a:endParaRPr kumimoji="1" lang="ja-JP" altLang="en-US" sz="1200" dirty="0"/>
          </a:p>
        </p:txBody>
      </p:sp>
      <p:sp>
        <p:nvSpPr>
          <p:cNvPr id="22" name="テキスト ボックス 21"/>
          <p:cNvSpPr txBox="1"/>
          <p:nvPr/>
        </p:nvSpPr>
        <p:spPr>
          <a:xfrm rot="16200000">
            <a:off x="-582305" y="3862280"/>
            <a:ext cx="1547839" cy="307777"/>
          </a:xfrm>
          <a:prstGeom prst="rect">
            <a:avLst/>
          </a:prstGeom>
          <a:noFill/>
        </p:spPr>
        <p:txBody>
          <a:bodyPr wrap="square" rtlCol="0">
            <a:spAutoFit/>
          </a:bodyPr>
          <a:lstStyle/>
          <a:p>
            <a:r>
              <a:rPr kumimoji="1" lang="ja-JP" altLang="en-US" sz="1400" smtClean="0"/>
              <a:t>海洋南北熱</a:t>
            </a:r>
            <a:r>
              <a:rPr kumimoji="1" lang="ja-JP" altLang="en-US" sz="1400" dirty="0" smtClean="0"/>
              <a:t>輸送</a:t>
            </a:r>
            <a:endParaRPr kumimoji="1" lang="ja-JP" altLang="en-US" sz="1400" dirty="0"/>
          </a:p>
        </p:txBody>
      </p:sp>
      <p:cxnSp>
        <p:nvCxnSpPr>
          <p:cNvPr id="24" name="直線矢印コネクタ 23"/>
          <p:cNvCxnSpPr/>
          <p:nvPr/>
        </p:nvCxnSpPr>
        <p:spPr>
          <a:xfrm flipV="1">
            <a:off x="558041" y="1580981"/>
            <a:ext cx="0" cy="348343"/>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26" name="直線矢印コネクタ 25"/>
          <p:cNvCxnSpPr/>
          <p:nvPr/>
        </p:nvCxnSpPr>
        <p:spPr>
          <a:xfrm flipV="1">
            <a:off x="6006952" y="1571789"/>
            <a:ext cx="0" cy="348343"/>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27" name="直線矢印コネクタ 26"/>
          <p:cNvCxnSpPr/>
          <p:nvPr/>
        </p:nvCxnSpPr>
        <p:spPr>
          <a:xfrm flipV="1">
            <a:off x="3297398" y="1559914"/>
            <a:ext cx="0" cy="348343"/>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grpSp>
        <p:nvGrpSpPr>
          <p:cNvPr id="5" name="図形グループ 4"/>
          <p:cNvGrpSpPr/>
          <p:nvPr/>
        </p:nvGrpSpPr>
        <p:grpSpPr>
          <a:xfrm>
            <a:off x="482742" y="3380124"/>
            <a:ext cx="5786696" cy="1262901"/>
            <a:chOff x="482742" y="3287360"/>
            <a:chExt cx="5786696" cy="1262901"/>
          </a:xfrm>
        </p:grpSpPr>
        <p:sp>
          <p:nvSpPr>
            <p:cNvPr id="3" name="ドーナツ 2"/>
            <p:cNvSpPr/>
            <p:nvPr/>
          </p:nvSpPr>
          <p:spPr>
            <a:xfrm>
              <a:off x="5895980" y="3287360"/>
              <a:ext cx="373458" cy="1262901"/>
            </a:xfrm>
            <a:prstGeom prst="donut">
              <a:avLst>
                <a:gd name="adj" fmla="val 1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p:cNvSpPr/>
            <p:nvPr/>
          </p:nvSpPr>
          <p:spPr>
            <a:xfrm>
              <a:off x="3193203" y="3763616"/>
              <a:ext cx="406928" cy="733638"/>
            </a:xfrm>
            <a:prstGeom prst="donut">
              <a:avLst>
                <a:gd name="adj" fmla="val 1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ドーナツ 28"/>
            <p:cNvSpPr/>
            <p:nvPr/>
          </p:nvSpPr>
          <p:spPr>
            <a:xfrm>
              <a:off x="482742" y="3988904"/>
              <a:ext cx="333062" cy="534853"/>
            </a:xfrm>
            <a:prstGeom prst="donut">
              <a:avLst>
                <a:gd name="adj" fmla="val 1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 name="正方形/長方形 3"/>
          <p:cNvSpPr/>
          <p:nvPr/>
        </p:nvSpPr>
        <p:spPr>
          <a:xfrm flipV="1">
            <a:off x="1215182" y="1546073"/>
            <a:ext cx="1743184" cy="85059"/>
          </a:xfrm>
          <a:prstGeom prst="rect">
            <a:avLst/>
          </a:prstGeom>
          <a:solidFill>
            <a:schemeClr val="accent5">
              <a:lumMod val="40000"/>
              <a:lumOff val="60000"/>
            </a:schemeClr>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0" name="正方形/長方形 29"/>
          <p:cNvSpPr/>
          <p:nvPr/>
        </p:nvSpPr>
        <p:spPr>
          <a:xfrm flipV="1">
            <a:off x="4464049" y="1567684"/>
            <a:ext cx="1147241" cy="63447"/>
          </a:xfrm>
          <a:prstGeom prst="rect">
            <a:avLst/>
          </a:prstGeom>
          <a:solidFill>
            <a:schemeClr val="accent5">
              <a:lumMod val="40000"/>
              <a:lumOff val="60000"/>
            </a:schemeClr>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1" name="正方形/長方形 30"/>
          <p:cNvSpPr/>
          <p:nvPr/>
        </p:nvSpPr>
        <p:spPr>
          <a:xfrm flipV="1">
            <a:off x="7714985" y="1562955"/>
            <a:ext cx="751631" cy="54924"/>
          </a:xfrm>
          <a:prstGeom prst="rect">
            <a:avLst/>
          </a:prstGeom>
          <a:solidFill>
            <a:schemeClr val="accent5">
              <a:lumMod val="40000"/>
              <a:lumOff val="60000"/>
            </a:schemeClr>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grpSp>
        <p:nvGrpSpPr>
          <p:cNvPr id="6" name="図形グループ 5"/>
          <p:cNvGrpSpPr/>
          <p:nvPr/>
        </p:nvGrpSpPr>
        <p:grpSpPr>
          <a:xfrm>
            <a:off x="939505" y="4181011"/>
            <a:ext cx="7059575" cy="263287"/>
            <a:chOff x="939505" y="4088247"/>
            <a:chExt cx="7059575" cy="263287"/>
          </a:xfrm>
        </p:grpSpPr>
        <p:sp>
          <p:nvSpPr>
            <p:cNvPr id="32" name="ドーナツ 31"/>
            <p:cNvSpPr/>
            <p:nvPr/>
          </p:nvSpPr>
          <p:spPr>
            <a:xfrm>
              <a:off x="939505" y="4159329"/>
              <a:ext cx="396396" cy="187384"/>
            </a:xfrm>
            <a:prstGeom prst="donut">
              <a:avLst>
                <a:gd name="adj" fmla="val 16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3" name="ドーナツ 32"/>
            <p:cNvSpPr/>
            <p:nvPr/>
          </p:nvSpPr>
          <p:spPr>
            <a:xfrm>
              <a:off x="4134651" y="4132825"/>
              <a:ext cx="516861" cy="174132"/>
            </a:xfrm>
            <a:prstGeom prst="donut">
              <a:avLst>
                <a:gd name="adj" fmla="val 16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4" name="ドーナツ 33"/>
            <p:cNvSpPr/>
            <p:nvPr/>
          </p:nvSpPr>
          <p:spPr>
            <a:xfrm>
              <a:off x="7482219" y="4088247"/>
              <a:ext cx="516861" cy="263287"/>
            </a:xfrm>
            <a:prstGeom prst="donut">
              <a:avLst>
                <a:gd name="adj" fmla="val 16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5423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564" y="215755"/>
            <a:ext cx="7886700" cy="409770"/>
          </a:xfrm>
        </p:spPr>
        <p:txBody>
          <a:bodyPr>
            <a:normAutofit fontScale="90000"/>
          </a:bodyPr>
          <a:lstStyle/>
          <a:p>
            <a:r>
              <a:rPr kumimoji="1" lang="ja-JP" altLang="en-US" dirty="0" smtClean="0"/>
              <a:t>大気の温室効果</a:t>
            </a:r>
            <a:r>
              <a:rPr kumimoji="1" lang="en-US" altLang="ja-JP" dirty="0" smtClean="0"/>
              <a:t> (σTs</a:t>
            </a:r>
            <a:r>
              <a:rPr kumimoji="1" lang="en-US" altLang="ja-JP" baseline="30000" dirty="0" smtClean="0"/>
              <a:t>4 </a:t>
            </a:r>
            <a:r>
              <a:rPr kumimoji="1" lang="mr-IN" altLang="ja-JP" dirty="0" smtClean="0"/>
              <a:t>–</a:t>
            </a:r>
            <a:r>
              <a:rPr kumimoji="1" lang="en-US" altLang="ja-JP" dirty="0" smtClean="0"/>
              <a:t> OLR)</a:t>
            </a:r>
            <a:endParaRPr kumimoji="1" lang="ja-JP" altLang="en-US" dirty="0"/>
          </a:p>
        </p:txBody>
      </p:sp>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t="6264" r="10754" b="3493"/>
          <a:stretch/>
        </p:blipFill>
        <p:spPr>
          <a:xfrm>
            <a:off x="2932807" y="1057569"/>
            <a:ext cx="3013853" cy="2581336"/>
          </a:xfrm>
          <a:prstGeom prst="rect">
            <a:avLst/>
          </a:prstGeom>
        </p:spPr>
      </p:pic>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t="6149" r="11210"/>
          <a:stretch/>
        </p:blipFill>
        <p:spPr>
          <a:xfrm>
            <a:off x="5265" y="1035653"/>
            <a:ext cx="3090532" cy="2731277"/>
          </a:xfrm>
          <a:prstGeom prst="rect">
            <a:avLst/>
          </a:prstGeom>
        </p:spPr>
      </p:pic>
      <p:pic>
        <p:nvPicPr>
          <p:cNvPr id="16" name="図 15"/>
          <p:cNvPicPr>
            <a:picLocks noChangeAspect="1"/>
          </p:cNvPicPr>
          <p:nvPr/>
        </p:nvPicPr>
        <p:blipFill rotWithShape="1">
          <a:blip r:embed="rId5">
            <a:extLst>
              <a:ext uri="{28A0092B-C50C-407E-A947-70E740481C1C}">
                <a14:useLocalDpi xmlns:a14="http://schemas.microsoft.com/office/drawing/2010/main" val="0"/>
              </a:ext>
            </a:extLst>
          </a:blip>
          <a:srcRect t="5760" r="11853"/>
          <a:stretch/>
        </p:blipFill>
        <p:spPr>
          <a:xfrm>
            <a:off x="-17457" y="3349326"/>
            <a:ext cx="3111812" cy="1429854"/>
          </a:xfrm>
          <a:prstGeom prst="rect">
            <a:avLst/>
          </a:prstGeom>
        </p:spPr>
      </p:pic>
      <p:pic>
        <p:nvPicPr>
          <p:cNvPr id="18" name="図 17"/>
          <p:cNvPicPr>
            <a:picLocks noChangeAspect="1"/>
          </p:cNvPicPr>
          <p:nvPr/>
        </p:nvPicPr>
        <p:blipFill rotWithShape="1">
          <a:blip r:embed="rId6">
            <a:extLst>
              <a:ext uri="{28A0092B-C50C-407E-A947-70E740481C1C}">
                <a14:useLocalDpi xmlns:a14="http://schemas.microsoft.com/office/drawing/2010/main" val="0"/>
              </a:ext>
            </a:extLst>
          </a:blip>
          <a:srcRect t="6015" r="11742" b="5484"/>
          <a:stretch/>
        </p:blipFill>
        <p:spPr>
          <a:xfrm>
            <a:off x="5902437" y="1035653"/>
            <a:ext cx="3020857" cy="2589291"/>
          </a:xfrm>
          <a:prstGeom prst="rect">
            <a:avLst/>
          </a:prstGeom>
        </p:spPr>
      </p:pic>
      <p:pic>
        <p:nvPicPr>
          <p:cNvPr id="26" name="図 25"/>
          <p:cNvPicPr>
            <a:picLocks noChangeAspect="1"/>
          </p:cNvPicPr>
          <p:nvPr/>
        </p:nvPicPr>
        <p:blipFill rotWithShape="1">
          <a:blip r:embed="rId7">
            <a:extLst>
              <a:ext uri="{28A0092B-C50C-407E-A947-70E740481C1C}">
                <a14:useLocalDpi xmlns:a14="http://schemas.microsoft.com/office/drawing/2010/main" val="0"/>
              </a:ext>
            </a:extLst>
          </a:blip>
          <a:srcRect l="87193" t="15744" r="184" b="73324"/>
          <a:stretch/>
        </p:blipFill>
        <p:spPr>
          <a:xfrm>
            <a:off x="2223776" y="1332975"/>
            <a:ext cx="713544" cy="579687"/>
          </a:xfrm>
          <a:prstGeom prst="rect">
            <a:avLst/>
          </a:prstGeom>
        </p:spPr>
      </p:pic>
      <p:pic>
        <p:nvPicPr>
          <p:cNvPr id="27" name="図 26"/>
          <p:cNvPicPr>
            <a:picLocks noChangeAspect="1"/>
          </p:cNvPicPr>
          <p:nvPr/>
        </p:nvPicPr>
        <p:blipFill rotWithShape="1">
          <a:blip r:embed="rId7">
            <a:extLst>
              <a:ext uri="{28A0092B-C50C-407E-A947-70E740481C1C}">
                <a14:useLocalDpi xmlns:a14="http://schemas.microsoft.com/office/drawing/2010/main" val="0"/>
              </a:ext>
            </a:extLst>
          </a:blip>
          <a:srcRect l="87193" t="15744" r="184" b="73324"/>
          <a:stretch/>
        </p:blipFill>
        <p:spPr>
          <a:xfrm>
            <a:off x="5043677" y="1319016"/>
            <a:ext cx="730726" cy="593646"/>
          </a:xfrm>
          <a:prstGeom prst="rect">
            <a:avLst/>
          </a:prstGeom>
        </p:spPr>
      </p:pic>
      <p:pic>
        <p:nvPicPr>
          <p:cNvPr id="28" name="図 27"/>
          <p:cNvPicPr>
            <a:picLocks noChangeAspect="1"/>
          </p:cNvPicPr>
          <p:nvPr/>
        </p:nvPicPr>
        <p:blipFill rotWithShape="1">
          <a:blip r:embed="rId7">
            <a:extLst>
              <a:ext uri="{28A0092B-C50C-407E-A947-70E740481C1C}">
                <a14:useLocalDpi xmlns:a14="http://schemas.microsoft.com/office/drawing/2010/main" val="0"/>
              </a:ext>
            </a:extLst>
          </a:blip>
          <a:srcRect l="87193" t="15744" r="184" b="73324"/>
          <a:stretch/>
        </p:blipFill>
        <p:spPr>
          <a:xfrm>
            <a:off x="8042402" y="1307054"/>
            <a:ext cx="745450" cy="605608"/>
          </a:xfrm>
          <a:prstGeom prst="rect">
            <a:avLst/>
          </a:prstGeom>
        </p:spPr>
      </p:pic>
      <p:pic>
        <p:nvPicPr>
          <p:cNvPr id="13" name="図 12"/>
          <p:cNvPicPr>
            <a:picLocks noChangeAspect="1"/>
          </p:cNvPicPr>
          <p:nvPr/>
        </p:nvPicPr>
        <p:blipFill rotWithShape="1">
          <a:blip r:embed="rId8">
            <a:extLst>
              <a:ext uri="{28A0092B-C50C-407E-A947-70E740481C1C}">
                <a14:useLocalDpi xmlns:a14="http://schemas.microsoft.com/office/drawing/2010/main" val="0"/>
              </a:ext>
            </a:extLst>
          </a:blip>
          <a:srcRect l="5550" t="4384" r="10307"/>
          <a:stretch/>
        </p:blipFill>
        <p:spPr>
          <a:xfrm>
            <a:off x="3117077" y="3347331"/>
            <a:ext cx="2859748" cy="1437809"/>
          </a:xfrm>
          <a:prstGeom prst="rect">
            <a:avLst/>
          </a:prstGeom>
        </p:spPr>
      </p:pic>
      <p:pic>
        <p:nvPicPr>
          <p:cNvPr id="17" name="図 16"/>
          <p:cNvPicPr>
            <a:picLocks noChangeAspect="1"/>
          </p:cNvPicPr>
          <p:nvPr/>
        </p:nvPicPr>
        <p:blipFill rotWithShape="1">
          <a:blip r:embed="rId9">
            <a:extLst>
              <a:ext uri="{28A0092B-C50C-407E-A947-70E740481C1C}">
                <a14:useLocalDpi xmlns:a14="http://schemas.microsoft.com/office/drawing/2010/main" val="0"/>
              </a:ext>
            </a:extLst>
          </a:blip>
          <a:srcRect t="5547" r="10596"/>
          <a:stretch/>
        </p:blipFill>
        <p:spPr>
          <a:xfrm>
            <a:off x="5893385" y="3390671"/>
            <a:ext cx="3088762" cy="1429854"/>
          </a:xfrm>
          <a:prstGeom prst="rect">
            <a:avLst/>
          </a:prstGeom>
        </p:spPr>
      </p:pic>
      <p:sp>
        <p:nvSpPr>
          <p:cNvPr id="38" name="テキスト ボックス 37"/>
          <p:cNvSpPr txBox="1"/>
          <p:nvPr/>
        </p:nvSpPr>
        <p:spPr>
          <a:xfrm>
            <a:off x="4196531" y="731711"/>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smtClean="0"/>
              <a:t>S1380</a:t>
            </a:r>
            <a:endParaRPr kumimoji="1" lang="ja-JP" altLang="en-US" sz="2000" dirty="0"/>
          </a:p>
        </p:txBody>
      </p:sp>
      <p:sp>
        <p:nvSpPr>
          <p:cNvPr id="39" name="テキスト ボックス 38"/>
          <p:cNvSpPr txBox="1"/>
          <p:nvPr/>
        </p:nvSpPr>
        <p:spPr>
          <a:xfrm>
            <a:off x="1259977" y="731540"/>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smtClean="0"/>
              <a:t>S1200</a:t>
            </a:r>
            <a:endParaRPr kumimoji="1" lang="ja-JP" altLang="en-US" sz="2000" dirty="0"/>
          </a:p>
        </p:txBody>
      </p:sp>
      <p:sp>
        <p:nvSpPr>
          <p:cNvPr id="40" name="テキスト ボックス 39"/>
          <p:cNvSpPr txBox="1"/>
          <p:nvPr/>
        </p:nvSpPr>
        <p:spPr>
          <a:xfrm>
            <a:off x="7136644" y="741855"/>
            <a:ext cx="975543"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2000" dirty="0" smtClean="0"/>
              <a:t>S1500</a:t>
            </a:r>
            <a:endParaRPr kumimoji="1" lang="ja-JP" altLang="en-US" sz="2000" dirty="0"/>
          </a:p>
        </p:txBody>
      </p:sp>
      <p:sp>
        <p:nvSpPr>
          <p:cNvPr id="45" name="円/楕円 44"/>
          <p:cNvSpPr>
            <a:spLocks noChangeAspect="1"/>
          </p:cNvSpPr>
          <p:nvPr/>
        </p:nvSpPr>
        <p:spPr>
          <a:xfrm>
            <a:off x="719183" y="2481530"/>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6" name="円/楕円 45"/>
          <p:cNvSpPr>
            <a:spLocks noChangeAspect="1"/>
          </p:cNvSpPr>
          <p:nvPr/>
        </p:nvSpPr>
        <p:spPr>
          <a:xfrm>
            <a:off x="1125411" y="2210454"/>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円/楕円 46"/>
          <p:cNvSpPr>
            <a:spLocks noChangeAspect="1"/>
          </p:cNvSpPr>
          <p:nvPr/>
        </p:nvSpPr>
        <p:spPr>
          <a:xfrm>
            <a:off x="1475200" y="2265149"/>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8" name="円/楕円 47"/>
          <p:cNvSpPr>
            <a:spLocks noChangeAspect="1"/>
          </p:cNvSpPr>
          <p:nvPr/>
        </p:nvSpPr>
        <p:spPr>
          <a:xfrm>
            <a:off x="4870865" y="2855176"/>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9" name="円/楕円 48"/>
          <p:cNvSpPr>
            <a:spLocks noChangeAspect="1"/>
          </p:cNvSpPr>
          <p:nvPr/>
        </p:nvSpPr>
        <p:spPr>
          <a:xfrm>
            <a:off x="4646964" y="2830212"/>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a:p>
        </p:txBody>
      </p:sp>
      <p:sp>
        <p:nvSpPr>
          <p:cNvPr id="50" name="円/楕円 49"/>
          <p:cNvSpPr>
            <a:spLocks noChangeAspect="1"/>
          </p:cNvSpPr>
          <p:nvPr/>
        </p:nvSpPr>
        <p:spPr>
          <a:xfrm>
            <a:off x="4627772" y="2928573"/>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a:p>
        </p:txBody>
      </p:sp>
      <p:sp>
        <p:nvSpPr>
          <p:cNvPr id="51" name="円/楕円 50"/>
          <p:cNvSpPr>
            <a:spLocks noChangeAspect="1"/>
          </p:cNvSpPr>
          <p:nvPr/>
        </p:nvSpPr>
        <p:spPr>
          <a:xfrm>
            <a:off x="8289754" y="3156989"/>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円/楕円 51"/>
          <p:cNvSpPr>
            <a:spLocks noChangeAspect="1"/>
          </p:cNvSpPr>
          <p:nvPr/>
        </p:nvSpPr>
        <p:spPr>
          <a:xfrm>
            <a:off x="8695645" y="3236960"/>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円/楕円 52"/>
          <p:cNvSpPr>
            <a:spLocks noChangeAspect="1"/>
          </p:cNvSpPr>
          <p:nvPr/>
        </p:nvSpPr>
        <p:spPr>
          <a:xfrm>
            <a:off x="8829939" y="3144924"/>
            <a:ext cx="86783" cy="867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4" name="テキスト ボックス 53"/>
          <p:cNvSpPr txBox="1"/>
          <p:nvPr/>
        </p:nvSpPr>
        <p:spPr>
          <a:xfrm>
            <a:off x="2007354" y="3477115"/>
            <a:ext cx="1108281" cy="253916"/>
          </a:xfrm>
          <a:prstGeom prst="rect">
            <a:avLst/>
          </a:prstGeom>
          <a:noFill/>
        </p:spPr>
        <p:txBody>
          <a:bodyPr wrap="square" rtlCol="0">
            <a:spAutoFit/>
          </a:bodyPr>
          <a:lstStyle/>
          <a:p>
            <a:r>
              <a:rPr lang="en-US" altLang="ja-JP" sz="1050" dirty="0" smtClean="0"/>
              <a:t>(s</a:t>
            </a:r>
            <a:r>
              <a:rPr kumimoji="1" lang="en-US" altLang="ja-JP" sz="1050" dirty="0" smtClean="0"/>
              <a:t>wamp </a:t>
            </a:r>
            <a:r>
              <a:rPr kumimoji="1" lang="ja-JP" altLang="en-US" sz="1050" dirty="0" smtClean="0"/>
              <a:t>との差</a:t>
            </a:r>
            <a:r>
              <a:rPr kumimoji="1" lang="en-US" altLang="ja-JP" sz="1050" dirty="0" smtClean="0"/>
              <a:t>)</a:t>
            </a:r>
            <a:endParaRPr kumimoji="1" lang="ja-JP" altLang="en-US" sz="1050" dirty="0"/>
          </a:p>
        </p:txBody>
      </p:sp>
      <p:sp>
        <p:nvSpPr>
          <p:cNvPr id="55" name="テキスト ボックス 54"/>
          <p:cNvSpPr txBox="1"/>
          <p:nvPr/>
        </p:nvSpPr>
        <p:spPr>
          <a:xfrm>
            <a:off x="4866610" y="3464352"/>
            <a:ext cx="1213387" cy="253916"/>
          </a:xfrm>
          <a:prstGeom prst="rect">
            <a:avLst/>
          </a:prstGeom>
          <a:noFill/>
        </p:spPr>
        <p:txBody>
          <a:bodyPr wrap="square" rtlCol="0">
            <a:spAutoFit/>
          </a:bodyPr>
          <a:lstStyle/>
          <a:p>
            <a:r>
              <a:rPr lang="en-US" altLang="ja-JP" sz="1050" dirty="0" smtClean="0"/>
              <a:t>(s</a:t>
            </a:r>
            <a:r>
              <a:rPr kumimoji="1" lang="en-US" altLang="ja-JP" sz="1050" dirty="0" smtClean="0"/>
              <a:t>wamp </a:t>
            </a:r>
            <a:r>
              <a:rPr kumimoji="1" lang="ja-JP" altLang="en-US" sz="1050" dirty="0" smtClean="0"/>
              <a:t>との差</a:t>
            </a:r>
            <a:r>
              <a:rPr kumimoji="1" lang="en-US" altLang="ja-JP" sz="1050" dirty="0" smtClean="0"/>
              <a:t>)</a:t>
            </a:r>
            <a:endParaRPr kumimoji="1" lang="ja-JP" altLang="en-US" sz="1050" dirty="0"/>
          </a:p>
        </p:txBody>
      </p:sp>
      <p:sp>
        <p:nvSpPr>
          <p:cNvPr id="56" name="テキスト ボックス 55"/>
          <p:cNvSpPr txBox="1"/>
          <p:nvPr/>
        </p:nvSpPr>
        <p:spPr>
          <a:xfrm>
            <a:off x="7829426" y="3464150"/>
            <a:ext cx="1213387" cy="253916"/>
          </a:xfrm>
          <a:prstGeom prst="rect">
            <a:avLst/>
          </a:prstGeom>
          <a:noFill/>
        </p:spPr>
        <p:txBody>
          <a:bodyPr wrap="square" rtlCol="0">
            <a:spAutoFit/>
          </a:bodyPr>
          <a:lstStyle/>
          <a:p>
            <a:r>
              <a:rPr lang="en-US" altLang="ja-JP" sz="1050" dirty="0" smtClean="0"/>
              <a:t>(s</a:t>
            </a:r>
            <a:r>
              <a:rPr kumimoji="1" lang="en-US" altLang="ja-JP" sz="1050" dirty="0" smtClean="0"/>
              <a:t>wamp </a:t>
            </a:r>
            <a:r>
              <a:rPr kumimoji="1" lang="ja-JP" altLang="en-US" sz="1050" dirty="0" smtClean="0"/>
              <a:t>との差</a:t>
            </a:r>
            <a:r>
              <a:rPr kumimoji="1" lang="en-US" altLang="ja-JP" sz="1050" dirty="0" smtClean="0"/>
              <a:t>)</a:t>
            </a:r>
            <a:endParaRPr kumimoji="1" lang="ja-JP" altLang="en-US" sz="1050" dirty="0"/>
          </a:p>
        </p:txBody>
      </p:sp>
      <p:sp>
        <p:nvSpPr>
          <p:cNvPr id="57" name="テキスト ボックス 56"/>
          <p:cNvSpPr txBox="1"/>
          <p:nvPr/>
        </p:nvSpPr>
        <p:spPr>
          <a:xfrm>
            <a:off x="309956" y="5177276"/>
            <a:ext cx="8635632" cy="1323439"/>
          </a:xfrm>
          <a:prstGeom prst="rect">
            <a:avLst/>
          </a:prstGeom>
          <a:noFill/>
        </p:spPr>
        <p:txBody>
          <a:bodyPr wrap="square" rtlCol="0">
            <a:spAutoFit/>
          </a:bodyPr>
          <a:lstStyle/>
          <a:p>
            <a:pPr marL="285750" indent="-285750">
              <a:buFont typeface="Arial" charset="0"/>
              <a:buChar char="•"/>
            </a:pPr>
            <a:r>
              <a:rPr lang="ja-JP" altLang="en-US" sz="2000" dirty="0" smtClean="0"/>
              <a:t>氷</a:t>
            </a:r>
            <a:r>
              <a:rPr lang="ja-JP" altLang="en-US" sz="2000" dirty="0"/>
              <a:t>線緯度</a:t>
            </a:r>
            <a:r>
              <a:rPr lang="ja-JP" altLang="en-US" sz="2000" dirty="0" smtClean="0"/>
              <a:t>が</a:t>
            </a:r>
            <a:r>
              <a:rPr lang="en-US" altLang="ja-JP" sz="2000" dirty="0" smtClean="0"/>
              <a:t>(</a:t>
            </a:r>
            <a:r>
              <a:rPr lang="ja-JP" altLang="en-US" sz="2000" dirty="0" smtClean="0"/>
              <a:t>中</a:t>
            </a:r>
            <a:r>
              <a:rPr lang="en-US" altLang="ja-JP" sz="2000" dirty="0" smtClean="0"/>
              <a:t>)</a:t>
            </a:r>
            <a:r>
              <a:rPr lang="ja-JP" altLang="en-US" sz="2000" dirty="0" smtClean="0"/>
              <a:t>高緯度</a:t>
            </a:r>
            <a:r>
              <a:rPr lang="ja-JP" altLang="en-US" sz="2000" dirty="0"/>
              <a:t>にある</a:t>
            </a:r>
            <a:r>
              <a:rPr lang="ja-JP" altLang="en-US" sz="2000" dirty="0" smtClean="0"/>
              <a:t>場合</a:t>
            </a:r>
            <a:endParaRPr lang="en-US" altLang="ja-JP" sz="2000" dirty="0"/>
          </a:p>
          <a:p>
            <a:pPr marL="742950" lvl="1" indent="-285750">
              <a:buFont typeface="Arial" charset="0"/>
              <a:buChar char="•"/>
            </a:pPr>
            <a:r>
              <a:rPr lang="ja-JP" altLang="en-US" sz="2000" dirty="0" smtClean="0"/>
              <a:t>海洋熱輸送による赤道の</a:t>
            </a:r>
            <a:r>
              <a:rPr lang="en-US" altLang="ja-JP" sz="2000" dirty="0" smtClean="0"/>
              <a:t> SST </a:t>
            </a:r>
            <a:r>
              <a:rPr lang="ja-JP" altLang="en-US" sz="2000" dirty="0" smtClean="0"/>
              <a:t>の低下により</a:t>
            </a:r>
            <a:r>
              <a:rPr lang="en-US" altLang="ja-JP" sz="2000" dirty="0" smtClean="0"/>
              <a:t>, </a:t>
            </a:r>
            <a:r>
              <a:rPr lang="ja-JP" altLang="en-US" sz="2000" dirty="0" smtClean="0"/>
              <a:t>水蒸気による大気の温室効果が弱まっている</a:t>
            </a:r>
            <a:r>
              <a:rPr lang="en-US" altLang="ja-JP" sz="2000" dirty="0" smtClean="0"/>
              <a:t>. </a:t>
            </a:r>
          </a:p>
          <a:p>
            <a:pPr marL="742950" lvl="1" indent="-285750">
              <a:buFont typeface="Arial" charset="0"/>
              <a:buChar char="•"/>
            </a:pPr>
            <a:r>
              <a:rPr lang="ja-JP" altLang="en-US" sz="2000" dirty="0" smtClean="0"/>
              <a:t>全球エネルギー収支としては</a:t>
            </a:r>
            <a:r>
              <a:rPr lang="en-US" altLang="ja-JP" sz="2000" dirty="0" smtClean="0"/>
              <a:t> ? (</a:t>
            </a:r>
            <a:r>
              <a:rPr lang="ja-JP" altLang="en-US" sz="2000" dirty="0" smtClean="0"/>
              <a:t>次のスライド</a:t>
            </a:r>
            <a:r>
              <a:rPr lang="en-US" altLang="ja-JP" sz="2000" dirty="0" smtClean="0"/>
              <a:t>)</a:t>
            </a:r>
          </a:p>
        </p:txBody>
      </p:sp>
      <p:sp>
        <p:nvSpPr>
          <p:cNvPr id="58" name="テキスト ボックス 57"/>
          <p:cNvSpPr txBox="1"/>
          <p:nvPr/>
        </p:nvSpPr>
        <p:spPr>
          <a:xfrm>
            <a:off x="-17456" y="895319"/>
            <a:ext cx="607170" cy="25391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050" dirty="0"/>
              <a:t>(</a:t>
            </a:r>
            <a:r>
              <a:rPr kumimoji="1" lang="en-US" altLang="ja-JP" sz="1050" dirty="0" smtClean="0"/>
              <a:t>W/m</a:t>
            </a:r>
            <a:r>
              <a:rPr kumimoji="1" lang="en-US" altLang="ja-JP" sz="1050" baseline="30000" dirty="0" smtClean="0"/>
              <a:t>2</a:t>
            </a:r>
            <a:r>
              <a:rPr lang="en-US" altLang="ja-JP" sz="1050" dirty="0"/>
              <a:t>)</a:t>
            </a:r>
            <a:endParaRPr kumimoji="1" lang="en-US" altLang="ja-JP" sz="1050" dirty="0" smtClean="0"/>
          </a:p>
        </p:txBody>
      </p:sp>
      <p:sp>
        <p:nvSpPr>
          <p:cNvPr id="59" name="テキスト ボックス 58"/>
          <p:cNvSpPr txBox="1"/>
          <p:nvPr/>
        </p:nvSpPr>
        <p:spPr>
          <a:xfrm>
            <a:off x="2951029" y="907194"/>
            <a:ext cx="607170" cy="25391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050" dirty="0"/>
              <a:t>(</a:t>
            </a:r>
            <a:r>
              <a:rPr kumimoji="1" lang="en-US" altLang="ja-JP" sz="1050" dirty="0" smtClean="0"/>
              <a:t>W/m</a:t>
            </a:r>
            <a:r>
              <a:rPr kumimoji="1" lang="en-US" altLang="ja-JP" sz="1050" baseline="30000" dirty="0" smtClean="0"/>
              <a:t>2</a:t>
            </a:r>
            <a:r>
              <a:rPr lang="en-US" altLang="ja-JP" sz="1050" dirty="0"/>
              <a:t>)</a:t>
            </a:r>
            <a:endParaRPr kumimoji="1" lang="en-US" altLang="ja-JP" sz="1050" dirty="0" smtClean="0"/>
          </a:p>
        </p:txBody>
      </p:sp>
      <p:sp>
        <p:nvSpPr>
          <p:cNvPr id="60" name="テキスト ボックス 59"/>
          <p:cNvSpPr txBox="1"/>
          <p:nvPr/>
        </p:nvSpPr>
        <p:spPr>
          <a:xfrm>
            <a:off x="5863025" y="939564"/>
            <a:ext cx="607170" cy="25391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050" dirty="0"/>
              <a:t>(</a:t>
            </a:r>
            <a:r>
              <a:rPr kumimoji="1" lang="en-US" altLang="ja-JP" sz="1050" dirty="0" smtClean="0"/>
              <a:t>W/m</a:t>
            </a:r>
            <a:r>
              <a:rPr kumimoji="1" lang="en-US" altLang="ja-JP" sz="1050" baseline="30000" dirty="0" smtClean="0"/>
              <a:t>2</a:t>
            </a:r>
            <a:r>
              <a:rPr lang="en-US" altLang="ja-JP" sz="1050" dirty="0"/>
              <a:t>)</a:t>
            </a:r>
            <a:endParaRPr kumimoji="1" lang="en-US" altLang="ja-JP" sz="1050" dirty="0" smtClean="0"/>
          </a:p>
        </p:txBody>
      </p:sp>
      <p:grpSp>
        <p:nvGrpSpPr>
          <p:cNvPr id="3" name="図形グループ 2"/>
          <p:cNvGrpSpPr/>
          <p:nvPr/>
        </p:nvGrpSpPr>
        <p:grpSpPr>
          <a:xfrm>
            <a:off x="3285673" y="3964762"/>
            <a:ext cx="5496755" cy="667319"/>
            <a:chOff x="3285673" y="3964762"/>
            <a:chExt cx="5496755" cy="667319"/>
          </a:xfrm>
        </p:grpSpPr>
        <p:sp>
          <p:nvSpPr>
            <p:cNvPr id="31" name="ドーナツ 30"/>
            <p:cNvSpPr/>
            <p:nvPr/>
          </p:nvSpPr>
          <p:spPr>
            <a:xfrm>
              <a:off x="3285673" y="3964762"/>
              <a:ext cx="531230" cy="667319"/>
            </a:xfrm>
            <a:prstGeom prst="donut">
              <a:avLst>
                <a:gd name="adj" fmla="val 1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ドーナツ 31"/>
            <p:cNvSpPr/>
            <p:nvPr/>
          </p:nvSpPr>
          <p:spPr>
            <a:xfrm>
              <a:off x="6274159" y="3997907"/>
              <a:ext cx="2508269" cy="623172"/>
            </a:xfrm>
            <a:prstGeom prst="donut">
              <a:avLst>
                <a:gd name="adj" fmla="val 1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3" name="ドーナツ 32"/>
          <p:cNvSpPr/>
          <p:nvPr/>
        </p:nvSpPr>
        <p:spPr>
          <a:xfrm>
            <a:off x="390926" y="3869635"/>
            <a:ext cx="411104" cy="318498"/>
          </a:xfrm>
          <a:prstGeom prst="donut">
            <a:avLst>
              <a:gd name="adj" fmla="val 1684"/>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11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5487" y="159135"/>
            <a:ext cx="7886700" cy="461521"/>
          </a:xfrm>
        </p:spPr>
        <p:txBody>
          <a:bodyPr>
            <a:noAutofit/>
          </a:bodyPr>
          <a:lstStyle/>
          <a:p>
            <a:r>
              <a:rPr kumimoji="1" lang="ja-JP" altLang="en-US" sz="3600" dirty="0" smtClean="0"/>
              <a:t>全球的なエネルギー収支</a:t>
            </a:r>
            <a:endParaRPr kumimoji="1" lang="ja-JP" altLang="en-US" sz="3600" dirty="0"/>
          </a:p>
        </p:txBody>
      </p:sp>
      <p:pic>
        <p:nvPicPr>
          <p:cNvPr id="3" name="図 2"/>
          <p:cNvPicPr>
            <a:picLocks noChangeAspect="1"/>
          </p:cNvPicPr>
          <p:nvPr/>
        </p:nvPicPr>
        <p:blipFill>
          <a:blip r:embed="rId3"/>
          <a:stretch>
            <a:fillRect/>
          </a:stretch>
        </p:blipFill>
        <p:spPr>
          <a:xfrm>
            <a:off x="3336580" y="1255298"/>
            <a:ext cx="2648197" cy="3657382"/>
          </a:xfrm>
          <a:prstGeom prst="rect">
            <a:avLst/>
          </a:prstGeom>
        </p:spPr>
      </p:pic>
      <p:sp>
        <p:nvSpPr>
          <p:cNvPr id="14" name="テキスト ボックス 13"/>
          <p:cNvSpPr txBox="1"/>
          <p:nvPr/>
        </p:nvSpPr>
        <p:spPr>
          <a:xfrm>
            <a:off x="4196531" y="731711"/>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smtClean="0"/>
              <a:t>S1380</a:t>
            </a:r>
            <a:endParaRPr kumimoji="1" lang="ja-JP" altLang="en-US" sz="2000" dirty="0"/>
          </a:p>
        </p:txBody>
      </p:sp>
      <p:sp>
        <p:nvSpPr>
          <p:cNvPr id="15" name="テキスト ボックス 14"/>
          <p:cNvSpPr txBox="1"/>
          <p:nvPr/>
        </p:nvSpPr>
        <p:spPr>
          <a:xfrm>
            <a:off x="1259977" y="731540"/>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dirty="0" smtClean="0"/>
              <a:t>S1200</a:t>
            </a:r>
            <a:endParaRPr kumimoji="1" lang="ja-JP" altLang="en-US" sz="2000" dirty="0"/>
          </a:p>
        </p:txBody>
      </p:sp>
      <p:sp>
        <p:nvSpPr>
          <p:cNvPr id="16" name="テキスト ボックス 15"/>
          <p:cNvSpPr txBox="1"/>
          <p:nvPr/>
        </p:nvSpPr>
        <p:spPr>
          <a:xfrm>
            <a:off x="7136644" y="741855"/>
            <a:ext cx="975543"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2000" dirty="0" smtClean="0"/>
              <a:t>S1500</a:t>
            </a:r>
            <a:endParaRPr kumimoji="1" lang="ja-JP" altLang="en-US" sz="2000" dirty="0"/>
          </a:p>
        </p:txBody>
      </p:sp>
      <p:pic>
        <p:nvPicPr>
          <p:cNvPr id="4" name="図 3"/>
          <p:cNvPicPr>
            <a:picLocks noChangeAspect="1"/>
          </p:cNvPicPr>
          <p:nvPr/>
        </p:nvPicPr>
        <p:blipFill>
          <a:blip r:embed="rId4"/>
          <a:stretch>
            <a:fillRect/>
          </a:stretch>
        </p:blipFill>
        <p:spPr>
          <a:xfrm>
            <a:off x="423649" y="1255298"/>
            <a:ext cx="2648197" cy="3712900"/>
          </a:xfrm>
          <a:prstGeom prst="rect">
            <a:avLst/>
          </a:prstGeom>
        </p:spPr>
      </p:pic>
      <p:pic>
        <p:nvPicPr>
          <p:cNvPr id="6" name="図 5"/>
          <p:cNvPicPr>
            <a:picLocks noChangeAspect="1"/>
          </p:cNvPicPr>
          <p:nvPr/>
        </p:nvPicPr>
        <p:blipFill>
          <a:blip r:embed="rId5"/>
          <a:stretch>
            <a:fillRect/>
          </a:stretch>
        </p:blipFill>
        <p:spPr>
          <a:xfrm>
            <a:off x="6340949" y="1199780"/>
            <a:ext cx="2566931" cy="3712900"/>
          </a:xfrm>
          <a:prstGeom prst="rect">
            <a:avLst/>
          </a:prstGeom>
        </p:spPr>
      </p:pic>
      <p:sp>
        <p:nvSpPr>
          <p:cNvPr id="20" name="テキスト ボックス 19"/>
          <p:cNvSpPr txBox="1"/>
          <p:nvPr/>
        </p:nvSpPr>
        <p:spPr>
          <a:xfrm>
            <a:off x="159126" y="5212700"/>
            <a:ext cx="8825748" cy="1615827"/>
          </a:xfrm>
          <a:prstGeom prst="rect">
            <a:avLst/>
          </a:prstGeom>
          <a:noFill/>
        </p:spPr>
        <p:txBody>
          <a:bodyPr wrap="square" rtlCol="0">
            <a:spAutoFit/>
          </a:bodyPr>
          <a:lstStyle/>
          <a:p>
            <a:pPr marL="285750" indent="-285750">
              <a:buFont typeface="Arial" charset="0"/>
              <a:buChar char="•"/>
            </a:pPr>
            <a:r>
              <a:rPr kumimoji="1" lang="ja-JP" altLang="en-US" dirty="0" smtClean="0"/>
              <a:t>氷線が</a:t>
            </a:r>
            <a:r>
              <a:rPr kumimoji="1" lang="en-US" altLang="ja-JP" dirty="0" smtClean="0"/>
              <a:t>(</a:t>
            </a:r>
            <a:r>
              <a:rPr kumimoji="1" lang="ja-JP" altLang="en-US" dirty="0" smtClean="0"/>
              <a:t>中</a:t>
            </a:r>
            <a:r>
              <a:rPr lang="en-US" altLang="ja-JP" dirty="0"/>
              <a:t>)</a:t>
            </a:r>
            <a:r>
              <a:rPr kumimoji="1" lang="ja-JP" altLang="en-US" dirty="0" smtClean="0"/>
              <a:t>高緯度にある場合</a:t>
            </a:r>
            <a:endParaRPr kumimoji="1" lang="en-US" altLang="ja-JP" dirty="0" smtClean="0"/>
          </a:p>
          <a:p>
            <a:pPr marL="742950" lvl="1" indent="-285750">
              <a:buFont typeface="Arial" charset="0"/>
              <a:buChar char="•"/>
            </a:pPr>
            <a:r>
              <a:rPr lang="ja-JP" altLang="en-US" dirty="0" smtClean="0"/>
              <a:t>全球収支的にも</a:t>
            </a:r>
            <a:r>
              <a:rPr lang="en-US" altLang="ja-JP" dirty="0" smtClean="0"/>
              <a:t>, dynamic ocean </a:t>
            </a:r>
            <a:r>
              <a:rPr lang="ja-JP" altLang="en-US" dirty="0" smtClean="0"/>
              <a:t>の場合</a:t>
            </a:r>
            <a:r>
              <a:rPr lang="en-US" altLang="ja-JP" dirty="0" smtClean="0"/>
              <a:t>, </a:t>
            </a:r>
            <a:r>
              <a:rPr lang="ja-JP" altLang="en-US" dirty="0" smtClean="0"/>
              <a:t>水蒸気</a:t>
            </a:r>
            <a:r>
              <a:rPr lang="ja-JP" altLang="en-US" dirty="0"/>
              <a:t>に</a:t>
            </a:r>
            <a:r>
              <a:rPr lang="ja-JP" altLang="en-US" dirty="0" smtClean="0"/>
              <a:t>よる温室効果が弱まっている</a:t>
            </a:r>
            <a:r>
              <a:rPr lang="en-US" altLang="ja-JP" dirty="0" smtClean="0"/>
              <a:t>. </a:t>
            </a:r>
          </a:p>
          <a:p>
            <a:pPr marL="285750" indent="-285750">
              <a:lnSpc>
                <a:spcPct val="150000"/>
              </a:lnSpc>
              <a:buFont typeface="Arial" charset="0"/>
              <a:buChar char="•"/>
            </a:pPr>
            <a:r>
              <a:rPr lang="ja-JP" altLang="en-US" dirty="0" smtClean="0"/>
              <a:t>氷線が</a:t>
            </a:r>
            <a:r>
              <a:rPr lang="en-US" altLang="ja-JP" dirty="0" smtClean="0"/>
              <a:t>(</a:t>
            </a:r>
            <a:r>
              <a:rPr lang="ja-JP" altLang="en-US" dirty="0" smtClean="0"/>
              <a:t>中</a:t>
            </a:r>
            <a:r>
              <a:rPr lang="en-US" altLang="ja-JP" dirty="0" smtClean="0"/>
              <a:t>)</a:t>
            </a:r>
            <a:r>
              <a:rPr lang="ja-JP" altLang="en-US" dirty="0" smtClean="0"/>
              <a:t>低緯度にある場合</a:t>
            </a:r>
            <a:endParaRPr lang="en-US" altLang="ja-JP" dirty="0"/>
          </a:p>
          <a:p>
            <a:pPr marL="742950" lvl="1" indent="-285750">
              <a:buFont typeface="Arial" charset="0"/>
              <a:buChar char="•"/>
            </a:pPr>
            <a:r>
              <a:rPr lang="en-US" altLang="ja-JP" dirty="0" smtClean="0"/>
              <a:t> </a:t>
            </a:r>
            <a:r>
              <a:rPr lang="ja-JP" altLang="en-US" dirty="0" smtClean="0"/>
              <a:t>海洋熱容量・海洋熱輸送の直接的効果により</a:t>
            </a:r>
            <a:r>
              <a:rPr lang="en-US" altLang="ja-JP" dirty="0" smtClean="0"/>
              <a:t>, </a:t>
            </a:r>
            <a:r>
              <a:rPr lang="ja-JP" altLang="en-US" dirty="0" smtClean="0"/>
              <a:t>どの緯度で氷線が落ち着くがより重要だろう</a:t>
            </a:r>
            <a:r>
              <a:rPr lang="en-US" altLang="ja-JP" dirty="0" smtClean="0"/>
              <a:t>. </a:t>
            </a:r>
            <a:endParaRPr lang="en-US" altLang="ja-JP" dirty="0"/>
          </a:p>
        </p:txBody>
      </p:sp>
      <p:sp>
        <p:nvSpPr>
          <p:cNvPr id="8" name="テキスト ボックス 7"/>
          <p:cNvSpPr txBox="1"/>
          <p:nvPr/>
        </p:nvSpPr>
        <p:spPr>
          <a:xfrm>
            <a:off x="3336580" y="4866880"/>
            <a:ext cx="6072154" cy="338554"/>
          </a:xfrm>
          <a:prstGeom prst="rect">
            <a:avLst/>
          </a:prstGeom>
          <a:noFill/>
        </p:spPr>
        <p:txBody>
          <a:bodyPr wrap="square" rtlCol="0">
            <a:spAutoFit/>
          </a:bodyPr>
          <a:lstStyle/>
          <a:p>
            <a:r>
              <a:rPr kumimoji="1" lang="en-US" altLang="ja-JP" sz="1600" dirty="0" smtClean="0"/>
              <a:t>(</a:t>
            </a:r>
            <a:r>
              <a:rPr kumimoji="1" lang="ja-JP" altLang="en-US" sz="1600" dirty="0" smtClean="0"/>
              <a:t>注</a:t>
            </a:r>
            <a:r>
              <a:rPr kumimoji="1" lang="en-US" altLang="ja-JP" sz="1600" dirty="0" smtClean="0"/>
              <a:t>: swamp ocean </a:t>
            </a:r>
            <a:r>
              <a:rPr kumimoji="1" lang="ja-JP" altLang="en-US" sz="1600" dirty="0" smtClean="0"/>
              <a:t>との差</a:t>
            </a:r>
            <a:r>
              <a:rPr kumimoji="1" lang="en-US" altLang="ja-JP" sz="1600" dirty="0" smtClean="0"/>
              <a:t>. </a:t>
            </a:r>
            <a:r>
              <a:rPr lang="ja-JP" altLang="en-US" sz="1600" dirty="0" smtClean="0"/>
              <a:t>各フラックスは</a:t>
            </a:r>
            <a:r>
              <a:rPr lang="en-US" altLang="ja-JP" sz="1600" dirty="0" smtClean="0"/>
              <a:t>, </a:t>
            </a:r>
            <a:r>
              <a:rPr kumimoji="1" lang="ja-JP" altLang="en-US" sz="1600" dirty="0" smtClean="0"/>
              <a:t>上向きを正に定義</a:t>
            </a:r>
            <a:r>
              <a:rPr kumimoji="1" lang="en-US" altLang="ja-JP" sz="1600" dirty="0" smtClean="0"/>
              <a:t>)</a:t>
            </a:r>
            <a:endParaRPr kumimoji="1" lang="ja-JP" altLang="en-US" sz="1600" dirty="0"/>
          </a:p>
        </p:txBody>
      </p:sp>
      <p:grpSp>
        <p:nvGrpSpPr>
          <p:cNvPr id="27" name="図形グループ 26"/>
          <p:cNvGrpSpPr/>
          <p:nvPr/>
        </p:nvGrpSpPr>
        <p:grpSpPr>
          <a:xfrm>
            <a:off x="466485" y="3279913"/>
            <a:ext cx="1600854" cy="1093304"/>
            <a:chOff x="466485" y="3279913"/>
            <a:chExt cx="1600854" cy="1093304"/>
          </a:xfrm>
        </p:grpSpPr>
        <p:sp>
          <p:nvSpPr>
            <p:cNvPr id="21" name="円/楕円 20"/>
            <p:cNvSpPr/>
            <p:nvPr/>
          </p:nvSpPr>
          <p:spPr>
            <a:xfrm>
              <a:off x="1683026" y="3763617"/>
              <a:ext cx="384313"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5"/>
                </a:solidFill>
              </a:endParaRPr>
            </a:p>
          </p:txBody>
        </p:sp>
        <p:sp>
          <p:nvSpPr>
            <p:cNvPr id="22" name="円/楕円 21"/>
            <p:cNvSpPr/>
            <p:nvPr/>
          </p:nvSpPr>
          <p:spPr>
            <a:xfrm>
              <a:off x="466485" y="3279913"/>
              <a:ext cx="753736"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5"/>
                </a:solidFill>
              </a:endParaRPr>
            </a:p>
          </p:txBody>
        </p:sp>
      </p:grpSp>
      <p:grpSp>
        <p:nvGrpSpPr>
          <p:cNvPr id="26" name="図形グループ 25"/>
          <p:cNvGrpSpPr/>
          <p:nvPr/>
        </p:nvGrpSpPr>
        <p:grpSpPr>
          <a:xfrm>
            <a:off x="4340284" y="3763617"/>
            <a:ext cx="3771903" cy="538206"/>
            <a:chOff x="4340284" y="3763617"/>
            <a:chExt cx="3771903" cy="538206"/>
          </a:xfrm>
        </p:grpSpPr>
        <p:sp>
          <p:nvSpPr>
            <p:cNvPr id="23" name="円/楕円 22"/>
            <p:cNvSpPr/>
            <p:nvPr/>
          </p:nvSpPr>
          <p:spPr>
            <a:xfrm>
              <a:off x="4340284" y="3782002"/>
              <a:ext cx="881073" cy="51982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円/楕円 23"/>
            <p:cNvSpPr/>
            <p:nvPr/>
          </p:nvSpPr>
          <p:spPr>
            <a:xfrm>
              <a:off x="6401651" y="3763617"/>
              <a:ext cx="1710536" cy="51982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5" name="円/楕円 24"/>
          <p:cNvSpPr/>
          <p:nvPr/>
        </p:nvSpPr>
        <p:spPr>
          <a:xfrm>
            <a:off x="3534651" y="3279912"/>
            <a:ext cx="1236132" cy="49482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880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714" y="201511"/>
            <a:ext cx="8297636" cy="1057273"/>
          </a:xfrm>
        </p:spPr>
        <p:txBody>
          <a:bodyPr>
            <a:noAutofit/>
          </a:bodyPr>
          <a:lstStyle/>
          <a:p>
            <a:r>
              <a:rPr kumimoji="1" lang="en-US" altLang="ja-JP" sz="3600" dirty="0" smtClean="0"/>
              <a:t>INTH07 </a:t>
            </a:r>
            <a:r>
              <a:rPr kumimoji="1" lang="ja-JP" altLang="en-US" sz="3600" dirty="0" smtClean="0"/>
              <a:t>大気設定における</a:t>
            </a:r>
            <a:r>
              <a:rPr kumimoji="1" lang="en-US" altLang="ja-JP" sz="3600" dirty="0" smtClean="0"/>
              <a:t/>
            </a:r>
            <a:br>
              <a:rPr kumimoji="1" lang="en-US" altLang="ja-JP" sz="3600" dirty="0" smtClean="0"/>
            </a:br>
            <a:r>
              <a:rPr kumimoji="1" lang="ja-JP" altLang="en-US" sz="3600" dirty="0" smtClean="0"/>
              <a:t>海洋大循環の効果</a:t>
            </a:r>
            <a:r>
              <a:rPr kumimoji="1" lang="en-US" altLang="ja-JP" sz="3600" dirty="0" smtClean="0"/>
              <a:t> 1</a:t>
            </a:r>
            <a:endParaRPr kumimoji="1" lang="ja-JP" altLang="en-US" sz="3600" dirty="0"/>
          </a:p>
        </p:txBody>
      </p:sp>
      <p:sp>
        <p:nvSpPr>
          <p:cNvPr id="3" name="コンテンツ プレースホルダー 2"/>
          <p:cNvSpPr>
            <a:spLocks noGrp="1"/>
          </p:cNvSpPr>
          <p:nvPr>
            <p:ph idx="1"/>
          </p:nvPr>
        </p:nvSpPr>
        <p:spPr>
          <a:xfrm>
            <a:off x="365124" y="1443947"/>
            <a:ext cx="8459561" cy="5239882"/>
          </a:xfrm>
        </p:spPr>
        <p:txBody>
          <a:bodyPr>
            <a:normAutofit fontScale="92500"/>
          </a:bodyPr>
          <a:lstStyle/>
          <a:p>
            <a:pPr>
              <a:lnSpc>
                <a:spcPct val="120000"/>
              </a:lnSpc>
            </a:pPr>
            <a:r>
              <a:rPr kumimoji="1" lang="ja-JP" altLang="en-US" u="sng" dirty="0" smtClean="0"/>
              <a:t>氷線が</a:t>
            </a:r>
            <a:r>
              <a:rPr kumimoji="1" lang="en-US" altLang="ja-JP" u="sng" dirty="0" smtClean="0"/>
              <a:t>(</a:t>
            </a:r>
            <a:r>
              <a:rPr kumimoji="1" lang="ja-JP" altLang="en-US" u="sng" dirty="0" smtClean="0"/>
              <a:t>中</a:t>
            </a:r>
            <a:r>
              <a:rPr kumimoji="1" lang="en-US" altLang="ja-JP" u="sng" dirty="0" smtClean="0"/>
              <a:t>)</a:t>
            </a:r>
            <a:r>
              <a:rPr kumimoji="1" lang="ja-JP" altLang="en-US" u="sng" dirty="0" smtClean="0"/>
              <a:t>高緯度</a:t>
            </a:r>
            <a:r>
              <a:rPr lang="ja-JP" altLang="en-US" u="sng" dirty="0" smtClean="0"/>
              <a:t>にある場合</a:t>
            </a:r>
            <a:endParaRPr lang="en-US" altLang="ja-JP" u="sng" dirty="0" smtClean="0"/>
          </a:p>
          <a:p>
            <a:pPr marL="457200" lvl="1" indent="0">
              <a:lnSpc>
                <a:spcPct val="120000"/>
              </a:lnSpc>
              <a:buNone/>
            </a:pPr>
            <a:r>
              <a:rPr kumimoji="1" lang="en-US" altLang="ja-JP" dirty="0" smtClean="0"/>
              <a:t>(= </a:t>
            </a:r>
            <a:r>
              <a:rPr kumimoji="1" lang="ja-JP" altLang="en-US" dirty="0" smtClean="0"/>
              <a:t>水蒸気フィードバックが相対的に優勢な状況</a:t>
            </a:r>
            <a:r>
              <a:rPr kumimoji="1" lang="en-US" altLang="ja-JP" dirty="0" smtClean="0"/>
              <a:t>)</a:t>
            </a:r>
          </a:p>
          <a:p>
            <a:pPr lvl="1">
              <a:lnSpc>
                <a:spcPct val="120000"/>
              </a:lnSpc>
            </a:pPr>
            <a:r>
              <a:rPr lang="ja-JP" altLang="en-US" dirty="0" smtClean="0"/>
              <a:t>海洋熱輸送により生じる低緯度域の</a:t>
            </a:r>
            <a:r>
              <a:rPr lang="en-US" altLang="ja-JP" dirty="0" smtClean="0"/>
              <a:t> SST </a:t>
            </a:r>
            <a:r>
              <a:rPr lang="ja-JP" altLang="en-US" dirty="0" smtClean="0"/>
              <a:t>の低下が</a:t>
            </a:r>
            <a:r>
              <a:rPr lang="en-US" altLang="ja-JP" dirty="0" smtClean="0"/>
              <a:t>, </a:t>
            </a:r>
            <a:r>
              <a:rPr lang="ja-JP" altLang="en-US" dirty="0" smtClean="0"/>
              <a:t>中高緯度域の</a:t>
            </a:r>
            <a:r>
              <a:rPr lang="en-US" altLang="ja-JP" dirty="0"/>
              <a:t> </a:t>
            </a:r>
            <a:r>
              <a:rPr lang="en-US" altLang="ja-JP" dirty="0" smtClean="0"/>
              <a:t>SST </a:t>
            </a:r>
            <a:r>
              <a:rPr lang="ja-JP" altLang="en-US" dirty="0" smtClean="0"/>
              <a:t>の上昇よりも</a:t>
            </a:r>
            <a:r>
              <a:rPr lang="en-US" altLang="ja-JP" dirty="0" smtClean="0"/>
              <a:t>, </a:t>
            </a:r>
            <a:r>
              <a:rPr lang="ja-JP" altLang="en-US" dirty="0" smtClean="0"/>
              <a:t>全球気候に当たる影響が大きい</a:t>
            </a:r>
            <a:r>
              <a:rPr lang="en-US" altLang="ja-JP" dirty="0" smtClean="0"/>
              <a:t>. </a:t>
            </a:r>
          </a:p>
          <a:p>
            <a:pPr lvl="2">
              <a:lnSpc>
                <a:spcPct val="120000"/>
              </a:lnSpc>
            </a:pPr>
            <a:r>
              <a:rPr lang="ja-JP" altLang="en-US" dirty="0" smtClean="0"/>
              <a:t>低緯度域で弱まった大気の温室効果を補うほど</a:t>
            </a:r>
            <a:r>
              <a:rPr lang="en-US" altLang="ja-JP" dirty="0" smtClean="0"/>
              <a:t>, </a:t>
            </a:r>
            <a:r>
              <a:rPr lang="ja-JP" altLang="en-US" dirty="0" smtClean="0"/>
              <a:t>中高緯度域で温暖化が生じていない</a:t>
            </a:r>
            <a:r>
              <a:rPr lang="en-US" altLang="ja-JP" dirty="0" smtClean="0"/>
              <a:t>. </a:t>
            </a:r>
          </a:p>
          <a:p>
            <a:pPr lvl="1">
              <a:lnSpc>
                <a:spcPct val="120000"/>
              </a:lnSpc>
            </a:pPr>
            <a:r>
              <a:rPr lang="ja-JP" altLang="en-US" dirty="0" smtClean="0"/>
              <a:t>結果</a:t>
            </a:r>
            <a:r>
              <a:rPr lang="en-US" altLang="ja-JP" dirty="0" smtClean="0"/>
              <a:t>, INTH07 </a:t>
            </a:r>
            <a:r>
              <a:rPr lang="ja-JP" altLang="en-US" dirty="0" smtClean="0"/>
              <a:t>の大気設定では</a:t>
            </a:r>
            <a:r>
              <a:rPr lang="en-US" altLang="ja-JP" dirty="0" smtClean="0"/>
              <a:t>, </a:t>
            </a:r>
            <a:r>
              <a:rPr lang="ja-JP" altLang="en-US" dirty="0" smtClean="0"/>
              <a:t>海洋大循環の考慮は</a:t>
            </a:r>
            <a:r>
              <a:rPr lang="en-US" altLang="ja-JP" dirty="0" smtClean="0"/>
              <a:t>, </a:t>
            </a:r>
            <a:r>
              <a:rPr lang="ja-JP" altLang="en-US" dirty="0" smtClean="0"/>
              <a:t>気候を寒冷化させるセンスに働きやすい</a:t>
            </a:r>
            <a:r>
              <a:rPr lang="en-US" altLang="ja-JP" dirty="0" smtClean="0"/>
              <a:t>. </a:t>
            </a:r>
          </a:p>
          <a:p>
            <a:pPr marL="742950" lvl="1" indent="-285750">
              <a:lnSpc>
                <a:spcPct val="120000"/>
              </a:lnSpc>
              <a:buFont typeface="Arial" charset="0"/>
              <a:buChar char="•"/>
            </a:pPr>
            <a:r>
              <a:rPr lang="ja-JP" altLang="en-US" dirty="0"/>
              <a:t>ただし</a:t>
            </a:r>
            <a:r>
              <a:rPr lang="en-US" altLang="ja-JP" dirty="0"/>
              <a:t>,  </a:t>
            </a:r>
            <a:r>
              <a:rPr lang="ja-JP" altLang="en-US" dirty="0"/>
              <a:t>雲が考慮される系</a:t>
            </a:r>
            <a:r>
              <a:rPr lang="ja-JP" altLang="en-US" dirty="0" smtClean="0"/>
              <a:t>では状況は異なるだろう</a:t>
            </a:r>
            <a:r>
              <a:rPr lang="en-US" altLang="ja-JP" dirty="0" smtClean="0"/>
              <a:t>. </a:t>
            </a:r>
          </a:p>
          <a:p>
            <a:pPr marL="1200150" lvl="2" indent="-285750">
              <a:lnSpc>
                <a:spcPct val="120000"/>
              </a:lnSpc>
              <a:buFont typeface="Arial" charset="0"/>
              <a:buChar char="•"/>
            </a:pPr>
            <a:r>
              <a:rPr lang="ja-JP" altLang="en-US" dirty="0" smtClean="0"/>
              <a:t>赤道域の深い対流が起こりにくくなると</a:t>
            </a:r>
            <a:r>
              <a:rPr lang="en-US" altLang="ja-JP" dirty="0" smtClean="0"/>
              <a:t>, </a:t>
            </a:r>
            <a:r>
              <a:rPr lang="ja-JP" altLang="en-US" dirty="0" smtClean="0"/>
              <a:t>赤道域の雲量が減るため</a:t>
            </a:r>
            <a:r>
              <a:rPr lang="en-US" altLang="ja-JP" dirty="0" smtClean="0"/>
              <a:t>, </a:t>
            </a:r>
            <a:r>
              <a:rPr lang="ja-JP" altLang="en-US" dirty="0" smtClean="0"/>
              <a:t>ここで述べた海洋熱輸送による気候の寒冷化の効果を弱める可能性がある</a:t>
            </a:r>
            <a:r>
              <a:rPr lang="en-US" altLang="ja-JP" dirty="0" smtClean="0"/>
              <a:t> (</a:t>
            </a:r>
            <a:r>
              <a:rPr lang="ja-JP" altLang="en-US" dirty="0" smtClean="0"/>
              <a:t>例</a:t>
            </a:r>
            <a:r>
              <a:rPr lang="en-US" altLang="ja-JP" dirty="0" smtClean="0"/>
              <a:t>: </a:t>
            </a:r>
            <a:r>
              <a:rPr lang="en-US" altLang="ja-JP" dirty="0" err="1" smtClean="0"/>
              <a:t>Herweijer</a:t>
            </a:r>
            <a:r>
              <a:rPr lang="en-US" altLang="ja-JP" dirty="0"/>
              <a:t> </a:t>
            </a:r>
            <a:r>
              <a:rPr lang="en-US" altLang="ja-JP" dirty="0" smtClean="0"/>
              <a:t>et al. (2005) ) </a:t>
            </a:r>
            <a:endParaRPr lang="en-US" altLang="ja-JP" dirty="0"/>
          </a:p>
          <a:p>
            <a:pPr lvl="1"/>
            <a:endParaRPr lang="en-US" altLang="ja-JP" dirty="0"/>
          </a:p>
          <a:p>
            <a:endParaRPr kumimoji="1" lang="en-US" altLang="ja-JP" dirty="0" smtClean="0"/>
          </a:p>
          <a:p>
            <a:pPr lvl="1"/>
            <a:endParaRPr kumimoji="1" lang="en-US" altLang="ja-JP" dirty="0" smtClean="0"/>
          </a:p>
        </p:txBody>
      </p:sp>
    </p:spTree>
    <p:extLst>
      <p:ext uri="{BB962C8B-B14F-4D97-AF65-F5344CB8AC3E}">
        <p14:creationId xmlns:p14="http://schemas.microsoft.com/office/powerpoint/2010/main" val="120568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714" y="118385"/>
            <a:ext cx="8297636" cy="1140400"/>
          </a:xfrm>
        </p:spPr>
        <p:txBody>
          <a:bodyPr>
            <a:normAutofit/>
          </a:bodyPr>
          <a:lstStyle/>
          <a:p>
            <a:r>
              <a:rPr kumimoji="1" lang="en-US" altLang="ja-JP" sz="3600" dirty="0" smtClean="0"/>
              <a:t>INTH07 </a:t>
            </a:r>
            <a:r>
              <a:rPr kumimoji="1" lang="ja-JP" altLang="en-US" sz="3600" dirty="0" smtClean="0"/>
              <a:t>大気設定における</a:t>
            </a:r>
            <a:r>
              <a:rPr kumimoji="1" lang="en-US" altLang="ja-JP" sz="3600" dirty="0" smtClean="0"/>
              <a:t/>
            </a:r>
            <a:br>
              <a:rPr kumimoji="1" lang="en-US" altLang="ja-JP" sz="3600" dirty="0" smtClean="0"/>
            </a:br>
            <a:r>
              <a:rPr kumimoji="1" lang="ja-JP" altLang="en-US" sz="3600" dirty="0" smtClean="0"/>
              <a:t>海洋大循環の効果</a:t>
            </a:r>
            <a:r>
              <a:rPr kumimoji="1" lang="en-US" altLang="ja-JP" sz="3600" dirty="0" smtClean="0"/>
              <a:t> 2</a:t>
            </a:r>
            <a:endParaRPr kumimoji="1" lang="ja-JP" altLang="en-US" sz="3600" dirty="0"/>
          </a:p>
        </p:txBody>
      </p:sp>
      <p:sp>
        <p:nvSpPr>
          <p:cNvPr id="3" name="コンテンツ プレースホルダー 2"/>
          <p:cNvSpPr>
            <a:spLocks noGrp="1"/>
          </p:cNvSpPr>
          <p:nvPr>
            <p:ph idx="1"/>
          </p:nvPr>
        </p:nvSpPr>
        <p:spPr>
          <a:xfrm>
            <a:off x="338620" y="1325194"/>
            <a:ext cx="8459561" cy="5239882"/>
          </a:xfrm>
        </p:spPr>
        <p:txBody>
          <a:bodyPr>
            <a:normAutofit/>
          </a:bodyPr>
          <a:lstStyle/>
          <a:p>
            <a:pPr>
              <a:lnSpc>
                <a:spcPct val="120000"/>
              </a:lnSpc>
            </a:pPr>
            <a:r>
              <a:rPr kumimoji="1" lang="ja-JP" altLang="en-US" u="sng" dirty="0" smtClean="0"/>
              <a:t>氷線が</a:t>
            </a:r>
            <a:r>
              <a:rPr kumimoji="1" lang="en-US" altLang="ja-JP" u="sng" dirty="0" smtClean="0"/>
              <a:t>(</a:t>
            </a:r>
            <a:r>
              <a:rPr kumimoji="1" lang="ja-JP" altLang="en-US" u="sng" dirty="0" smtClean="0"/>
              <a:t>中</a:t>
            </a:r>
            <a:r>
              <a:rPr kumimoji="1" lang="en-US" altLang="ja-JP" u="sng" dirty="0" smtClean="0"/>
              <a:t>)</a:t>
            </a:r>
            <a:r>
              <a:rPr kumimoji="1" lang="ja-JP" altLang="en-US" u="sng" dirty="0" smtClean="0"/>
              <a:t>低緯度</a:t>
            </a:r>
            <a:r>
              <a:rPr lang="ja-JP" altLang="en-US" u="sng" dirty="0" smtClean="0"/>
              <a:t>にある場合</a:t>
            </a:r>
            <a:endParaRPr lang="en-US" altLang="ja-JP" u="sng" dirty="0" smtClean="0"/>
          </a:p>
          <a:p>
            <a:pPr marL="457200" lvl="1" indent="0">
              <a:lnSpc>
                <a:spcPct val="120000"/>
              </a:lnSpc>
              <a:buNone/>
            </a:pPr>
            <a:r>
              <a:rPr kumimoji="1" lang="en-US" altLang="ja-JP" dirty="0" smtClean="0"/>
              <a:t>(= </a:t>
            </a:r>
            <a:r>
              <a:rPr lang="ja-JP" altLang="en-US" dirty="0" smtClean="0"/>
              <a:t>氷・アルベド</a:t>
            </a:r>
            <a:r>
              <a:rPr kumimoji="1" lang="ja-JP" altLang="en-US" dirty="0" smtClean="0"/>
              <a:t>フィードバックが相対的に優勢な状況</a:t>
            </a:r>
            <a:r>
              <a:rPr kumimoji="1" lang="en-US" altLang="ja-JP" dirty="0" smtClean="0"/>
              <a:t>)</a:t>
            </a:r>
          </a:p>
          <a:p>
            <a:pPr lvl="1">
              <a:lnSpc>
                <a:spcPct val="120000"/>
              </a:lnSpc>
            </a:pPr>
            <a:r>
              <a:rPr lang="ja-JP" altLang="en-US" dirty="0" smtClean="0"/>
              <a:t>海洋熱輸送による海氷拡大の抑制が</a:t>
            </a:r>
            <a:r>
              <a:rPr lang="en-US" altLang="ja-JP" dirty="0" smtClean="0"/>
              <a:t>, </a:t>
            </a:r>
            <a:r>
              <a:rPr lang="ja-JP" altLang="en-US" dirty="0" smtClean="0"/>
              <a:t>低緯度域の</a:t>
            </a:r>
            <a:r>
              <a:rPr lang="en-US" altLang="ja-JP" dirty="0"/>
              <a:t> </a:t>
            </a:r>
            <a:r>
              <a:rPr lang="en-US" altLang="ja-JP" dirty="0" smtClean="0"/>
              <a:t>SST </a:t>
            </a:r>
            <a:r>
              <a:rPr lang="ja-JP" altLang="en-US" dirty="0" smtClean="0"/>
              <a:t>の低下よりも</a:t>
            </a:r>
            <a:r>
              <a:rPr lang="en-US" altLang="ja-JP" dirty="0" smtClean="0"/>
              <a:t>, </a:t>
            </a:r>
            <a:r>
              <a:rPr lang="ja-JP" altLang="en-US" dirty="0" smtClean="0"/>
              <a:t>全球気候に当たる影響が大きい</a:t>
            </a:r>
            <a:r>
              <a:rPr lang="en-US" altLang="ja-JP" dirty="0" smtClean="0"/>
              <a:t>. </a:t>
            </a:r>
          </a:p>
          <a:p>
            <a:pPr lvl="2">
              <a:lnSpc>
                <a:spcPct val="120000"/>
              </a:lnSpc>
            </a:pPr>
            <a:r>
              <a:rPr lang="ja-JP" altLang="en-US" dirty="0" smtClean="0"/>
              <a:t>大気の水蒸気量が少なく</a:t>
            </a:r>
            <a:r>
              <a:rPr lang="en-US" altLang="ja-JP" dirty="0" smtClean="0"/>
              <a:t>, </a:t>
            </a:r>
            <a:r>
              <a:rPr lang="ja-JP" altLang="en-US" dirty="0" smtClean="0"/>
              <a:t>海洋熱輸送により低緯度域で大気の温室効果が弱まる効果は小さいので</a:t>
            </a:r>
            <a:r>
              <a:rPr lang="en-US" altLang="ja-JP" dirty="0" smtClean="0"/>
              <a:t>, </a:t>
            </a:r>
            <a:r>
              <a:rPr lang="ja-JP" altLang="en-US" dirty="0" smtClean="0"/>
              <a:t>海洋熱輸送により海氷が拡大できない効果の方が卓越する</a:t>
            </a:r>
            <a:r>
              <a:rPr lang="en-US" altLang="ja-JP" dirty="0" smtClean="0"/>
              <a:t>. </a:t>
            </a:r>
          </a:p>
          <a:p>
            <a:pPr lvl="1">
              <a:lnSpc>
                <a:spcPct val="120000"/>
              </a:lnSpc>
            </a:pPr>
            <a:r>
              <a:rPr lang="ja-JP" altLang="en-US" dirty="0" smtClean="0"/>
              <a:t>この場合</a:t>
            </a:r>
            <a:r>
              <a:rPr lang="en-US" altLang="ja-JP" dirty="0" smtClean="0"/>
              <a:t>, </a:t>
            </a:r>
            <a:r>
              <a:rPr lang="ja-JP" altLang="en-US" dirty="0" smtClean="0"/>
              <a:t>海洋大循環の考慮は</a:t>
            </a:r>
            <a:r>
              <a:rPr lang="en-US" altLang="ja-JP" dirty="0" smtClean="0"/>
              <a:t>, </a:t>
            </a:r>
            <a:r>
              <a:rPr lang="ja-JP" altLang="en-US" dirty="0" smtClean="0"/>
              <a:t>気候を温暖化させるセンスに働きやすい</a:t>
            </a:r>
            <a:r>
              <a:rPr lang="en-US" altLang="ja-JP" dirty="0" smtClean="0"/>
              <a:t>. </a:t>
            </a:r>
          </a:p>
          <a:p>
            <a:pPr lvl="1"/>
            <a:endParaRPr lang="en-US" altLang="ja-JP" dirty="0"/>
          </a:p>
          <a:p>
            <a:endParaRPr kumimoji="1" lang="en-US" altLang="ja-JP" dirty="0" smtClean="0"/>
          </a:p>
          <a:p>
            <a:pPr lvl="1"/>
            <a:endParaRPr kumimoji="1" lang="en-US" altLang="ja-JP" dirty="0" smtClean="0"/>
          </a:p>
        </p:txBody>
      </p:sp>
      <p:sp>
        <p:nvSpPr>
          <p:cNvPr id="4" name="テキスト ボックス 3"/>
          <p:cNvSpPr txBox="1"/>
          <p:nvPr/>
        </p:nvSpPr>
        <p:spPr>
          <a:xfrm>
            <a:off x="1015753" y="5523922"/>
            <a:ext cx="761886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しかし</a:t>
            </a:r>
            <a:r>
              <a:rPr lang="en-US" altLang="ja-JP" dirty="0" smtClean="0"/>
              <a:t>, </a:t>
            </a:r>
            <a:r>
              <a:rPr lang="ja-JP" altLang="en-US" dirty="0" smtClean="0"/>
              <a:t>今回行った太陽定数増減実験の結果では</a:t>
            </a:r>
            <a:r>
              <a:rPr lang="en-US" altLang="ja-JP" dirty="0" smtClean="0"/>
              <a:t>, dynamic ocean </a:t>
            </a:r>
            <a:r>
              <a:rPr lang="ja-JP" altLang="en-US" dirty="0" smtClean="0"/>
              <a:t>よりも</a:t>
            </a:r>
            <a:r>
              <a:rPr lang="en-US" altLang="ja-JP" dirty="0" smtClean="0"/>
              <a:t> 60 m slab ocean </a:t>
            </a:r>
            <a:r>
              <a:rPr lang="ja-JP" altLang="en-US" dirty="0" smtClean="0"/>
              <a:t>の方が暖かい気候となる</a:t>
            </a:r>
            <a:r>
              <a:rPr lang="en-US" altLang="ja-JP" dirty="0" smtClean="0"/>
              <a:t>. </a:t>
            </a:r>
          </a:p>
          <a:p>
            <a:pPr marL="742950" lvl="1" indent="-285750">
              <a:buFont typeface="Arial" charset="0"/>
              <a:buChar char="•"/>
            </a:pPr>
            <a:r>
              <a:rPr lang="ja-JP" altLang="en-US" dirty="0" smtClean="0"/>
              <a:t>実は</a:t>
            </a:r>
            <a:r>
              <a:rPr lang="en-US" altLang="ja-JP" dirty="0" smtClean="0"/>
              <a:t>, </a:t>
            </a:r>
            <a:r>
              <a:rPr lang="ja-JP" altLang="en-US" dirty="0" smtClean="0"/>
              <a:t>離散系での氷アルベドフィードバックの振る舞いも考慮する必要がある</a:t>
            </a:r>
            <a:r>
              <a:rPr lang="en-US" altLang="ja-JP" dirty="0" smtClean="0"/>
              <a:t>. </a:t>
            </a:r>
            <a:endParaRPr kumimoji="1" lang="ja-JP" altLang="en-US" dirty="0"/>
          </a:p>
        </p:txBody>
      </p:sp>
    </p:spTree>
    <p:extLst>
      <p:ext uri="{BB962C8B-B14F-4D97-AF65-F5344CB8AC3E}">
        <p14:creationId xmlns:p14="http://schemas.microsoft.com/office/powerpoint/2010/main" val="305698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1490451"/>
            <a:ext cx="7886700" cy="1325563"/>
          </a:xfrm>
        </p:spPr>
        <p:txBody>
          <a:bodyPr>
            <a:normAutofit/>
          </a:bodyPr>
          <a:lstStyle/>
          <a:p>
            <a:r>
              <a:rPr lang="ja-JP" altLang="en-US" sz="4800" dirty="0" smtClean="0"/>
              <a:t>計算結果</a:t>
            </a:r>
            <a:r>
              <a:rPr lang="en-US" altLang="ja-JP" sz="4800" dirty="0" smtClean="0"/>
              <a:t> 2</a:t>
            </a:r>
            <a:endParaRPr kumimoji="1" lang="ja-JP" altLang="en-US" sz="4800" dirty="0"/>
          </a:p>
        </p:txBody>
      </p:sp>
      <p:sp>
        <p:nvSpPr>
          <p:cNvPr id="3" name="タイトル 1"/>
          <p:cNvSpPr txBox="1">
            <a:spLocks/>
          </p:cNvSpPr>
          <p:nvPr/>
        </p:nvSpPr>
        <p:spPr>
          <a:xfrm>
            <a:off x="542925" y="2816014"/>
            <a:ext cx="8220075" cy="22792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20000"/>
              </a:lnSpc>
              <a:buFont typeface="Arial" charset="0"/>
              <a:buChar char="•"/>
            </a:pPr>
            <a:r>
              <a:rPr lang="ja-JP" altLang="en-US" sz="2800" dirty="0"/>
              <a:t>海洋混合層の</a:t>
            </a:r>
            <a:r>
              <a:rPr lang="ja-JP" altLang="en-US" sz="2800" dirty="0" smtClean="0"/>
              <a:t>深さ</a:t>
            </a:r>
            <a:r>
              <a:rPr lang="ja-JP" altLang="en-US" sz="2800" dirty="0"/>
              <a:t>と部分凍結解の初期値依存性の大きさの</a:t>
            </a:r>
            <a:r>
              <a:rPr lang="ja-JP" altLang="en-US" sz="2800" dirty="0" smtClean="0"/>
              <a:t>関係</a:t>
            </a:r>
            <a:endParaRPr lang="ja-JP" altLang="en-US" sz="2800" dirty="0"/>
          </a:p>
        </p:txBody>
      </p:sp>
    </p:spTree>
    <p:extLst>
      <p:ext uri="{BB962C8B-B14F-4D97-AF65-F5344CB8AC3E}">
        <p14:creationId xmlns:p14="http://schemas.microsoft.com/office/powerpoint/2010/main" val="160153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791" y="179596"/>
            <a:ext cx="7886700" cy="723899"/>
          </a:xfrm>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251791" y="892590"/>
            <a:ext cx="8719930" cy="5921375"/>
          </a:xfrm>
        </p:spPr>
        <p:txBody>
          <a:bodyPr>
            <a:noAutofit/>
          </a:bodyPr>
          <a:lstStyle/>
          <a:p>
            <a:pPr>
              <a:lnSpc>
                <a:spcPct val="100000"/>
              </a:lnSpc>
            </a:pPr>
            <a:r>
              <a:rPr lang="ja-JP" altLang="en-US" dirty="0" smtClean="0"/>
              <a:t>はじめに</a:t>
            </a:r>
            <a:endParaRPr lang="en-US" altLang="ja-JP" dirty="0" smtClean="0"/>
          </a:p>
          <a:p>
            <a:pPr lvl="1">
              <a:lnSpc>
                <a:spcPct val="100000"/>
              </a:lnSpc>
            </a:pPr>
            <a:r>
              <a:rPr lang="ja-JP" altLang="en-US" dirty="0" smtClean="0"/>
              <a:t>研究の背景</a:t>
            </a:r>
            <a:endParaRPr lang="en-US" altLang="ja-JP" dirty="0" smtClean="0"/>
          </a:p>
          <a:p>
            <a:pPr lvl="1">
              <a:lnSpc>
                <a:spcPct val="100000"/>
              </a:lnSpc>
            </a:pPr>
            <a:r>
              <a:rPr kumimoji="1" lang="en-US" altLang="ja-JP" dirty="0" smtClean="0"/>
              <a:t>INTH07 </a:t>
            </a:r>
            <a:r>
              <a:rPr kumimoji="1" lang="ja-JP" altLang="en-US" dirty="0" smtClean="0"/>
              <a:t>の大気設定による海惑星気候の数値実験</a:t>
            </a:r>
            <a:endParaRPr kumimoji="1" lang="en-US" altLang="ja-JP" dirty="0" smtClean="0"/>
          </a:p>
          <a:p>
            <a:pPr>
              <a:lnSpc>
                <a:spcPct val="100000"/>
              </a:lnSpc>
            </a:pPr>
            <a:r>
              <a:rPr lang="ja-JP" altLang="en-US" dirty="0" smtClean="0"/>
              <a:t>目的</a:t>
            </a:r>
            <a:endParaRPr kumimoji="1" lang="en-US" altLang="ja-JP" dirty="0" smtClean="0"/>
          </a:p>
          <a:p>
            <a:pPr>
              <a:lnSpc>
                <a:spcPct val="100000"/>
              </a:lnSpc>
            </a:pPr>
            <a:r>
              <a:rPr lang="ja-JP" altLang="en-US" dirty="0" smtClean="0"/>
              <a:t>モデル設定・対象とする計算結果</a:t>
            </a:r>
            <a:endParaRPr lang="en-US" altLang="ja-JP" dirty="0" smtClean="0"/>
          </a:p>
          <a:p>
            <a:pPr>
              <a:lnSpc>
                <a:spcPct val="100000"/>
              </a:lnSpc>
            </a:pPr>
            <a:r>
              <a:rPr kumimoji="1" lang="ja-JP" altLang="en-US" dirty="0" smtClean="0"/>
              <a:t>計算結果</a:t>
            </a:r>
            <a:r>
              <a:rPr kumimoji="1" lang="en-US" altLang="ja-JP" dirty="0" smtClean="0"/>
              <a:t> 1</a:t>
            </a:r>
          </a:p>
          <a:p>
            <a:pPr lvl="1">
              <a:lnSpc>
                <a:spcPct val="100000"/>
              </a:lnSpc>
            </a:pPr>
            <a:r>
              <a:rPr lang="ja-JP" altLang="en-US" dirty="0"/>
              <a:t>代表的な太陽定数に対する部分凍結解の</a:t>
            </a:r>
            <a:r>
              <a:rPr lang="ja-JP" altLang="en-US" dirty="0" smtClean="0"/>
              <a:t>構造</a:t>
            </a:r>
            <a:endParaRPr kumimoji="1" lang="en-US" altLang="ja-JP" dirty="0" smtClean="0"/>
          </a:p>
          <a:p>
            <a:pPr lvl="1">
              <a:lnSpc>
                <a:spcPct val="100000"/>
              </a:lnSpc>
            </a:pPr>
            <a:r>
              <a:rPr lang="ja-JP" altLang="en-US" dirty="0" smtClean="0"/>
              <a:t>赤道域</a:t>
            </a:r>
            <a:r>
              <a:rPr lang="ja-JP" altLang="en-US" dirty="0"/>
              <a:t>の海面温度と水蒸気による温室効果の関係</a:t>
            </a:r>
            <a:endParaRPr kumimoji="1" lang="en-US" altLang="ja-JP" dirty="0" smtClean="0"/>
          </a:p>
          <a:p>
            <a:pPr>
              <a:lnSpc>
                <a:spcPct val="100000"/>
              </a:lnSpc>
            </a:pPr>
            <a:r>
              <a:rPr lang="ja-JP" altLang="en-US" dirty="0" smtClean="0"/>
              <a:t>計算結果</a:t>
            </a:r>
            <a:r>
              <a:rPr lang="en-US" altLang="ja-JP" dirty="0" smtClean="0"/>
              <a:t> 2</a:t>
            </a:r>
          </a:p>
          <a:p>
            <a:pPr lvl="1">
              <a:lnSpc>
                <a:spcPct val="100000"/>
              </a:lnSpc>
            </a:pPr>
            <a:r>
              <a:rPr lang="ja-JP" altLang="en-US" dirty="0"/>
              <a:t>海洋混合層の深さ</a:t>
            </a:r>
            <a:r>
              <a:rPr lang="ja-JP" altLang="en-US" dirty="0" smtClean="0"/>
              <a:t>と部分凍結解の初期値依存性の大きさの関係</a:t>
            </a:r>
            <a:endParaRPr kumimoji="1" lang="en-US" altLang="ja-JP" dirty="0" smtClean="0"/>
          </a:p>
          <a:p>
            <a:pPr>
              <a:lnSpc>
                <a:spcPct val="100000"/>
              </a:lnSpc>
            </a:pPr>
            <a:r>
              <a:rPr lang="ja-JP" altLang="en-US" dirty="0" smtClean="0"/>
              <a:t>まとめ</a:t>
            </a:r>
            <a:endParaRPr kumimoji="1" lang="ja-JP" altLang="en-US" dirty="0"/>
          </a:p>
        </p:txBody>
      </p:sp>
    </p:spTree>
    <p:extLst>
      <p:ext uri="{BB962C8B-B14F-4D97-AF65-F5344CB8AC3E}">
        <p14:creationId xmlns:p14="http://schemas.microsoft.com/office/powerpoint/2010/main" val="533779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139" y="80329"/>
            <a:ext cx="9181678" cy="839831"/>
          </a:xfrm>
        </p:spPr>
        <p:txBody>
          <a:bodyPr>
            <a:noAutofit/>
          </a:bodyPr>
          <a:lstStyle/>
          <a:p>
            <a:pPr>
              <a:lnSpc>
                <a:spcPct val="100000"/>
              </a:lnSpc>
            </a:pPr>
            <a:r>
              <a:rPr lang="ja-JP" altLang="en-US" sz="3200" dirty="0" smtClean="0"/>
              <a:t>海洋混合層の深さ依存性</a:t>
            </a:r>
            <a:r>
              <a:rPr lang="en-US" altLang="ja-JP" sz="3200" dirty="0" smtClean="0"/>
              <a:t>: </a:t>
            </a:r>
            <a:r>
              <a:rPr lang="ja-JP" altLang="en-US" sz="3200" dirty="0" smtClean="0"/>
              <a:t>氷線緯度</a:t>
            </a:r>
            <a:endParaRPr kumimoji="1" lang="ja-JP" altLang="en-US" sz="3200" dirty="0"/>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t="8869" r="13028"/>
          <a:stretch/>
        </p:blipFill>
        <p:spPr>
          <a:xfrm>
            <a:off x="2907408" y="1318161"/>
            <a:ext cx="2933204" cy="5539839"/>
          </a:xfrm>
          <a:prstGeom prst="rect">
            <a:avLst/>
          </a:prstGeom>
        </p:spPr>
      </p:pic>
      <p:pic>
        <p:nvPicPr>
          <p:cNvPr id="15" name="コンテンツ プレースホルダー 14"/>
          <p:cNvPicPr>
            <a:picLocks noGrp="1" noChangeAspect="1"/>
          </p:cNvPicPr>
          <p:nvPr>
            <p:ph idx="1"/>
          </p:nvPr>
        </p:nvPicPr>
        <p:blipFill rotWithShape="1">
          <a:blip r:embed="rId4">
            <a:extLst>
              <a:ext uri="{28A0092B-C50C-407E-A947-70E740481C1C}">
                <a14:useLocalDpi xmlns:a14="http://schemas.microsoft.com/office/drawing/2010/main" val="0"/>
              </a:ext>
            </a:extLst>
          </a:blip>
          <a:srcRect l="3271" t="9110" r="11992"/>
          <a:stretch/>
        </p:blipFill>
        <p:spPr>
          <a:xfrm>
            <a:off x="21702" y="1318161"/>
            <a:ext cx="2768999" cy="5539839"/>
          </a:xfrm>
        </p:spPr>
      </p:pic>
      <p:pic>
        <p:nvPicPr>
          <p:cNvPr id="16" name="コンテンツ プレースホルダー 14"/>
          <p:cNvPicPr>
            <a:picLocks noChangeAspect="1"/>
          </p:cNvPicPr>
          <p:nvPr/>
        </p:nvPicPr>
        <p:blipFill rotWithShape="1">
          <a:blip r:embed="rId4">
            <a:extLst>
              <a:ext uri="{28A0092B-C50C-407E-A947-70E740481C1C}">
                <a14:useLocalDpi xmlns:a14="http://schemas.microsoft.com/office/drawing/2010/main" val="0"/>
              </a:ext>
            </a:extLst>
          </a:blip>
          <a:srcRect l="88641" t="17841" r="729" b="63571"/>
          <a:stretch/>
        </p:blipFill>
        <p:spPr>
          <a:xfrm>
            <a:off x="2034133" y="1845032"/>
            <a:ext cx="510639" cy="876025"/>
          </a:xfrm>
          <a:prstGeom prst="rect">
            <a:avLst/>
          </a:prstGeom>
        </p:spPr>
      </p:pic>
      <p:pic>
        <p:nvPicPr>
          <p:cNvPr id="17" name="コンテンツ プレースホルダー 14"/>
          <p:cNvPicPr>
            <a:picLocks noChangeAspect="1"/>
          </p:cNvPicPr>
          <p:nvPr/>
        </p:nvPicPr>
        <p:blipFill rotWithShape="1">
          <a:blip r:embed="rId4">
            <a:extLst>
              <a:ext uri="{28A0092B-C50C-407E-A947-70E740481C1C}">
                <a14:useLocalDpi xmlns:a14="http://schemas.microsoft.com/office/drawing/2010/main" val="0"/>
              </a:ext>
            </a:extLst>
          </a:blip>
          <a:srcRect l="88641" t="17841" r="729" b="63571"/>
          <a:stretch/>
        </p:blipFill>
        <p:spPr>
          <a:xfrm>
            <a:off x="5001732" y="1852901"/>
            <a:ext cx="638715" cy="871993"/>
          </a:xfrm>
          <a:prstGeom prst="rect">
            <a:avLst/>
          </a:prstGeom>
        </p:spPr>
      </p:pic>
      <p:sp>
        <p:nvSpPr>
          <p:cNvPr id="10" name="テキスト ボックス 9"/>
          <p:cNvSpPr txBox="1"/>
          <p:nvPr/>
        </p:nvSpPr>
        <p:spPr>
          <a:xfrm>
            <a:off x="4059737" y="1187530"/>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smtClean="0"/>
              <a:t>S1380</a:t>
            </a:r>
            <a:endParaRPr kumimoji="1" lang="ja-JP" altLang="en-US" sz="2000" dirty="0"/>
          </a:p>
        </p:txBody>
      </p:sp>
      <p:sp>
        <p:nvSpPr>
          <p:cNvPr id="11" name="テキスト ボックス 10"/>
          <p:cNvSpPr txBox="1"/>
          <p:nvPr/>
        </p:nvSpPr>
        <p:spPr>
          <a:xfrm>
            <a:off x="972923" y="1151907"/>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dirty="0" smtClean="0"/>
              <a:t>S1200</a:t>
            </a:r>
            <a:endParaRPr kumimoji="1" lang="ja-JP" altLang="en-US" sz="2000" dirty="0"/>
          </a:p>
        </p:txBody>
      </p:sp>
      <p:sp>
        <p:nvSpPr>
          <p:cNvPr id="18" name="テキスト ボックス 17"/>
          <p:cNvSpPr txBox="1"/>
          <p:nvPr/>
        </p:nvSpPr>
        <p:spPr>
          <a:xfrm rot="16200000">
            <a:off x="2510183" y="3574470"/>
            <a:ext cx="1116281" cy="369332"/>
          </a:xfrm>
          <a:prstGeom prst="rect">
            <a:avLst/>
          </a:prstGeom>
          <a:noFill/>
        </p:spPr>
        <p:txBody>
          <a:bodyPr wrap="square" rtlCol="0">
            <a:spAutoFit/>
          </a:bodyPr>
          <a:lstStyle/>
          <a:p>
            <a:r>
              <a:rPr kumimoji="1" lang="ja-JP" altLang="en-US" smtClean="0"/>
              <a:t>氷線緯度</a:t>
            </a:r>
            <a:endParaRPr kumimoji="1" lang="ja-JP" altLang="en-US" dirty="0"/>
          </a:p>
        </p:txBody>
      </p:sp>
      <p:sp>
        <p:nvSpPr>
          <p:cNvPr id="19" name="テキスト ボックス 18"/>
          <p:cNvSpPr txBox="1"/>
          <p:nvPr/>
        </p:nvSpPr>
        <p:spPr>
          <a:xfrm rot="16200000">
            <a:off x="-411152" y="3513116"/>
            <a:ext cx="1116281" cy="369332"/>
          </a:xfrm>
          <a:prstGeom prst="rect">
            <a:avLst/>
          </a:prstGeom>
          <a:noFill/>
        </p:spPr>
        <p:txBody>
          <a:bodyPr wrap="square" rtlCol="0">
            <a:spAutoFit/>
          </a:bodyPr>
          <a:lstStyle/>
          <a:p>
            <a:r>
              <a:rPr kumimoji="1" lang="ja-JP" altLang="en-US" dirty="0" smtClean="0"/>
              <a:t>氷線緯度</a:t>
            </a:r>
            <a:endParaRPr kumimoji="1" lang="ja-JP" altLang="en-US" dirty="0"/>
          </a:p>
        </p:txBody>
      </p:sp>
      <p:sp>
        <p:nvSpPr>
          <p:cNvPr id="20" name="テキスト ボックス 19"/>
          <p:cNvSpPr txBox="1"/>
          <p:nvPr/>
        </p:nvSpPr>
        <p:spPr>
          <a:xfrm>
            <a:off x="1052648" y="6427818"/>
            <a:ext cx="1116281" cy="369332"/>
          </a:xfrm>
          <a:prstGeom prst="rect">
            <a:avLst/>
          </a:prstGeom>
          <a:solidFill>
            <a:schemeClr val="bg1"/>
          </a:solidFill>
        </p:spPr>
        <p:txBody>
          <a:bodyPr wrap="square" rtlCol="0">
            <a:spAutoFit/>
          </a:bodyPr>
          <a:lstStyle/>
          <a:p>
            <a:pPr algn="ctr"/>
            <a:r>
              <a:rPr kumimoji="1" lang="ja-JP" altLang="en-US" smtClean="0"/>
              <a:t>時間</a:t>
            </a:r>
            <a:r>
              <a:rPr kumimoji="1" lang="en-US" altLang="ja-JP" dirty="0" smtClean="0"/>
              <a:t> </a:t>
            </a:r>
            <a:endParaRPr kumimoji="1" lang="ja-JP" altLang="en-US" dirty="0"/>
          </a:p>
        </p:txBody>
      </p:sp>
      <p:sp>
        <p:nvSpPr>
          <p:cNvPr id="21" name="テキスト ボックス 20"/>
          <p:cNvSpPr txBox="1"/>
          <p:nvPr/>
        </p:nvSpPr>
        <p:spPr>
          <a:xfrm>
            <a:off x="5840612" y="1838546"/>
            <a:ext cx="3279637" cy="3477875"/>
          </a:xfrm>
          <a:prstGeom prst="rect">
            <a:avLst/>
          </a:prstGeom>
          <a:noFill/>
        </p:spPr>
        <p:txBody>
          <a:bodyPr wrap="square" rtlCol="0">
            <a:spAutoFit/>
          </a:bodyPr>
          <a:lstStyle/>
          <a:p>
            <a:pPr marL="285750" indent="-285750">
              <a:buFont typeface="Arial" charset="0"/>
              <a:buChar char="•"/>
            </a:pPr>
            <a:r>
              <a:rPr lang="ja-JP" altLang="en-US" sz="2000" dirty="0" smtClean="0"/>
              <a:t>氷なし解から始めると</a:t>
            </a:r>
            <a:r>
              <a:rPr lang="en-US" altLang="ja-JP" sz="2000" dirty="0" smtClean="0"/>
              <a:t>, </a:t>
            </a:r>
            <a:r>
              <a:rPr lang="ja-JP" altLang="en-US" sz="2000" dirty="0" smtClean="0"/>
              <a:t>海洋混合層が深いほど</a:t>
            </a:r>
            <a:r>
              <a:rPr lang="en-US" altLang="ja-JP" sz="2000" dirty="0" smtClean="0"/>
              <a:t>, </a:t>
            </a:r>
            <a:r>
              <a:rPr lang="ja-JP" altLang="en-US" sz="2000" dirty="0" smtClean="0"/>
              <a:t>高緯度で氷線が落ち着く</a:t>
            </a:r>
            <a:r>
              <a:rPr lang="en-US" altLang="ja-JP" sz="2000" dirty="0" smtClean="0"/>
              <a:t>.   </a:t>
            </a:r>
          </a:p>
          <a:p>
            <a:r>
              <a:rPr lang="en-US" altLang="ja-JP" sz="2000" dirty="0" smtClean="0"/>
              <a:t> </a:t>
            </a:r>
          </a:p>
          <a:p>
            <a:pPr marL="285750" indent="-285750">
              <a:buFont typeface="Arial" charset="0"/>
              <a:buChar char="•"/>
            </a:pPr>
            <a:r>
              <a:rPr lang="en-US" altLang="ja-JP" sz="2000" dirty="0" smtClean="0"/>
              <a:t>dynamic ocean </a:t>
            </a:r>
            <a:r>
              <a:rPr lang="ja-JP" altLang="en-US" sz="2000" dirty="0" smtClean="0"/>
              <a:t>の氷線緯度と対応する</a:t>
            </a:r>
            <a:r>
              <a:rPr lang="en-US" altLang="ja-JP" sz="2000" dirty="0" smtClean="0"/>
              <a:t> slab ocean </a:t>
            </a:r>
            <a:r>
              <a:rPr lang="ja-JP" altLang="en-US" sz="2000" dirty="0" smtClean="0"/>
              <a:t>の深さは</a:t>
            </a:r>
            <a:r>
              <a:rPr lang="en-US" altLang="ja-JP" sz="2000" dirty="0" smtClean="0"/>
              <a:t>, </a:t>
            </a:r>
            <a:r>
              <a:rPr lang="ja-JP" altLang="en-US" sz="2000" dirty="0" smtClean="0"/>
              <a:t>数</a:t>
            </a:r>
            <a:r>
              <a:rPr lang="en-US" altLang="ja-JP" sz="2000" dirty="0" smtClean="0"/>
              <a:t> m </a:t>
            </a:r>
            <a:r>
              <a:rPr lang="ja-JP" altLang="en-US" sz="2000" dirty="0" smtClean="0"/>
              <a:t>程度と予期される</a:t>
            </a:r>
            <a:r>
              <a:rPr lang="en-US" altLang="ja-JP" sz="2000" dirty="0" smtClean="0"/>
              <a:t>. </a:t>
            </a:r>
          </a:p>
          <a:p>
            <a:pPr marL="742950" lvl="1" indent="-285750">
              <a:buFont typeface="Arial" charset="0"/>
              <a:buChar char="•"/>
            </a:pPr>
            <a:r>
              <a:rPr lang="ja-JP" altLang="en-US" sz="2000" dirty="0" smtClean="0"/>
              <a:t>海洋大循環モデルの鉛直</a:t>
            </a:r>
            <a:r>
              <a:rPr lang="en-US" altLang="ja-JP" sz="2000" dirty="0" smtClean="0"/>
              <a:t> 1 </a:t>
            </a:r>
            <a:r>
              <a:rPr lang="ja-JP" altLang="en-US" sz="2000" dirty="0" smtClean="0"/>
              <a:t>層目の深さと同程度</a:t>
            </a:r>
            <a:r>
              <a:rPr lang="en-US" altLang="ja-JP" sz="2000" dirty="0" smtClean="0"/>
              <a:t>. </a:t>
            </a:r>
            <a:endParaRPr kumimoji="1" lang="en-US" altLang="ja-JP" sz="2000" dirty="0" smtClean="0"/>
          </a:p>
        </p:txBody>
      </p:sp>
      <p:sp>
        <p:nvSpPr>
          <p:cNvPr id="22" name="テキスト ボックス 21"/>
          <p:cNvSpPr txBox="1"/>
          <p:nvPr/>
        </p:nvSpPr>
        <p:spPr>
          <a:xfrm>
            <a:off x="4013859" y="6488668"/>
            <a:ext cx="1116281" cy="369332"/>
          </a:xfrm>
          <a:prstGeom prst="rect">
            <a:avLst/>
          </a:prstGeom>
          <a:solidFill>
            <a:schemeClr val="bg1"/>
          </a:solidFill>
        </p:spPr>
        <p:txBody>
          <a:bodyPr wrap="square" rtlCol="0">
            <a:spAutoFit/>
          </a:bodyPr>
          <a:lstStyle/>
          <a:p>
            <a:pPr algn="ctr"/>
            <a:r>
              <a:rPr kumimoji="1" lang="en-US" altLang="ja-JP" dirty="0" smtClean="0"/>
              <a:t> </a:t>
            </a:r>
            <a:r>
              <a:rPr kumimoji="1" lang="ja-JP" altLang="en-US" dirty="0" smtClean="0"/>
              <a:t>時間</a:t>
            </a:r>
            <a:endParaRPr kumimoji="1" lang="ja-JP" altLang="en-US" dirty="0"/>
          </a:p>
        </p:txBody>
      </p:sp>
      <p:sp>
        <p:nvSpPr>
          <p:cNvPr id="23" name="テキスト ボックス 22"/>
          <p:cNvSpPr txBox="1"/>
          <p:nvPr/>
        </p:nvSpPr>
        <p:spPr>
          <a:xfrm>
            <a:off x="5150485" y="6234807"/>
            <a:ext cx="1116281" cy="276999"/>
          </a:xfrm>
          <a:prstGeom prst="rect">
            <a:avLst/>
          </a:prstGeom>
          <a:solidFill>
            <a:schemeClr val="bg1"/>
          </a:solidFill>
        </p:spPr>
        <p:txBody>
          <a:bodyPr wrap="square" rtlCol="0">
            <a:spAutoFit/>
          </a:bodyPr>
          <a:lstStyle/>
          <a:p>
            <a:pPr algn="ctr"/>
            <a:r>
              <a:rPr kumimoji="1" lang="en-US" altLang="ja-JP" sz="1200" dirty="0" smtClean="0"/>
              <a:t>(year)</a:t>
            </a:r>
            <a:endParaRPr kumimoji="1" lang="ja-JP" altLang="en-US" sz="1200" dirty="0"/>
          </a:p>
        </p:txBody>
      </p:sp>
      <p:sp>
        <p:nvSpPr>
          <p:cNvPr id="24" name="テキスト ボックス 23"/>
          <p:cNvSpPr txBox="1"/>
          <p:nvPr/>
        </p:nvSpPr>
        <p:spPr>
          <a:xfrm>
            <a:off x="2131246" y="6278047"/>
            <a:ext cx="1116281" cy="276999"/>
          </a:xfrm>
          <a:prstGeom prst="rect">
            <a:avLst/>
          </a:prstGeom>
          <a:solidFill>
            <a:schemeClr val="bg1"/>
          </a:solidFill>
        </p:spPr>
        <p:txBody>
          <a:bodyPr wrap="square" rtlCol="0">
            <a:spAutoFit/>
          </a:bodyPr>
          <a:lstStyle/>
          <a:p>
            <a:pPr algn="ctr"/>
            <a:r>
              <a:rPr kumimoji="1" lang="en-US" altLang="ja-JP" sz="1200" dirty="0" smtClean="0"/>
              <a:t>(year)</a:t>
            </a:r>
            <a:endParaRPr kumimoji="1" lang="ja-JP" altLang="en-US" sz="1200" dirty="0"/>
          </a:p>
        </p:txBody>
      </p:sp>
    </p:spTree>
    <p:extLst>
      <p:ext uri="{BB962C8B-B14F-4D97-AF65-F5344CB8AC3E}">
        <p14:creationId xmlns:p14="http://schemas.microsoft.com/office/powerpoint/2010/main" val="23090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t="9241" r="13729"/>
          <a:stretch/>
        </p:blipFill>
        <p:spPr>
          <a:xfrm>
            <a:off x="260682" y="1413164"/>
            <a:ext cx="3041402" cy="4807680"/>
          </a:xfr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t="9068" r="12854"/>
          <a:stretch/>
        </p:blipFill>
        <p:spPr>
          <a:xfrm>
            <a:off x="3551459" y="1425040"/>
            <a:ext cx="3336224" cy="4892633"/>
          </a:xfrm>
          <a:prstGeom prst="rect">
            <a:avLst/>
          </a:prstGeom>
        </p:spPr>
      </p:pic>
      <p:pic>
        <p:nvPicPr>
          <p:cNvPr id="6" name="コンテンツ プレースホルダー 14"/>
          <p:cNvPicPr>
            <a:picLocks noChangeAspect="1"/>
          </p:cNvPicPr>
          <p:nvPr/>
        </p:nvPicPr>
        <p:blipFill rotWithShape="1">
          <a:blip r:embed="rId5">
            <a:extLst>
              <a:ext uri="{28A0092B-C50C-407E-A947-70E740481C1C}">
                <a14:useLocalDpi xmlns:a14="http://schemas.microsoft.com/office/drawing/2010/main" val="0"/>
              </a:ext>
            </a:extLst>
          </a:blip>
          <a:srcRect l="88641" t="17841" r="729" b="63571"/>
          <a:stretch/>
        </p:blipFill>
        <p:spPr>
          <a:xfrm>
            <a:off x="6084777" y="1881188"/>
            <a:ext cx="638715" cy="871993"/>
          </a:xfrm>
          <a:prstGeom prst="rect">
            <a:avLst/>
          </a:prstGeom>
        </p:spPr>
      </p:pic>
      <p:sp>
        <p:nvSpPr>
          <p:cNvPr id="7" name="テキスト ボックス 6"/>
          <p:cNvSpPr txBox="1"/>
          <p:nvPr/>
        </p:nvSpPr>
        <p:spPr>
          <a:xfrm>
            <a:off x="4939026" y="1248735"/>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dirty="0" smtClean="0"/>
              <a:t>S1380</a:t>
            </a:r>
            <a:endParaRPr kumimoji="1" lang="ja-JP" altLang="en-US" sz="2000" dirty="0"/>
          </a:p>
        </p:txBody>
      </p:sp>
      <p:sp>
        <p:nvSpPr>
          <p:cNvPr id="8" name="テキスト ボックス 7"/>
          <p:cNvSpPr txBox="1"/>
          <p:nvPr/>
        </p:nvSpPr>
        <p:spPr>
          <a:xfrm>
            <a:off x="1323111" y="1248735"/>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dirty="0" smtClean="0"/>
              <a:t>S1200</a:t>
            </a:r>
            <a:endParaRPr kumimoji="1" lang="ja-JP" altLang="en-US" sz="2000" dirty="0"/>
          </a:p>
        </p:txBody>
      </p:sp>
      <p:pic>
        <p:nvPicPr>
          <p:cNvPr id="9" name="コンテンツ プレースホルダー 14"/>
          <p:cNvPicPr>
            <a:picLocks noChangeAspect="1"/>
          </p:cNvPicPr>
          <p:nvPr/>
        </p:nvPicPr>
        <p:blipFill rotWithShape="1">
          <a:blip r:embed="rId5">
            <a:extLst>
              <a:ext uri="{28A0092B-C50C-407E-A947-70E740481C1C}">
                <a14:useLocalDpi xmlns:a14="http://schemas.microsoft.com/office/drawing/2010/main" val="0"/>
              </a:ext>
            </a:extLst>
          </a:blip>
          <a:srcRect l="88641" t="17841" r="729" b="63571"/>
          <a:stretch/>
        </p:blipFill>
        <p:spPr>
          <a:xfrm>
            <a:off x="2523552" y="1881187"/>
            <a:ext cx="638715" cy="871993"/>
          </a:xfrm>
          <a:prstGeom prst="rect">
            <a:avLst/>
          </a:prstGeom>
        </p:spPr>
      </p:pic>
      <p:sp>
        <p:nvSpPr>
          <p:cNvPr id="10" name="テキスト ボックス 9"/>
          <p:cNvSpPr txBox="1"/>
          <p:nvPr/>
        </p:nvSpPr>
        <p:spPr>
          <a:xfrm rot="16200000">
            <a:off x="-333251" y="3251860"/>
            <a:ext cx="1116281" cy="369332"/>
          </a:xfrm>
          <a:prstGeom prst="rect">
            <a:avLst/>
          </a:prstGeom>
          <a:noFill/>
        </p:spPr>
        <p:txBody>
          <a:bodyPr wrap="square" rtlCol="0">
            <a:spAutoFit/>
          </a:bodyPr>
          <a:lstStyle/>
          <a:p>
            <a:r>
              <a:rPr lang="ja-JP" altLang="en-US" dirty="0" smtClean="0"/>
              <a:t>表面温度</a:t>
            </a:r>
            <a:endParaRPr kumimoji="1" lang="ja-JP" altLang="en-US" dirty="0"/>
          </a:p>
        </p:txBody>
      </p:sp>
      <p:sp>
        <p:nvSpPr>
          <p:cNvPr id="11" name="テキスト ボックス 10"/>
          <p:cNvSpPr txBox="1"/>
          <p:nvPr/>
        </p:nvSpPr>
        <p:spPr>
          <a:xfrm rot="16200000">
            <a:off x="3028944" y="3251860"/>
            <a:ext cx="1116281" cy="369332"/>
          </a:xfrm>
          <a:prstGeom prst="rect">
            <a:avLst/>
          </a:prstGeom>
          <a:noFill/>
        </p:spPr>
        <p:txBody>
          <a:bodyPr wrap="square" rtlCol="0">
            <a:spAutoFit/>
          </a:bodyPr>
          <a:lstStyle/>
          <a:p>
            <a:r>
              <a:rPr lang="ja-JP" altLang="en-US" dirty="0" smtClean="0"/>
              <a:t>表面温度</a:t>
            </a:r>
            <a:endParaRPr kumimoji="1" lang="ja-JP" altLang="en-US" dirty="0"/>
          </a:p>
        </p:txBody>
      </p:sp>
      <p:cxnSp>
        <p:nvCxnSpPr>
          <p:cNvPr id="17" name="直線コネクタ 16"/>
          <p:cNvCxnSpPr/>
          <p:nvPr/>
        </p:nvCxnSpPr>
        <p:spPr>
          <a:xfrm>
            <a:off x="605642" y="3153351"/>
            <a:ext cx="2650024" cy="852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987452" y="3144825"/>
            <a:ext cx="2856171" cy="852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タイトル 1"/>
          <p:cNvSpPr>
            <a:spLocks noGrp="1"/>
          </p:cNvSpPr>
          <p:nvPr>
            <p:ph type="title"/>
          </p:nvPr>
        </p:nvSpPr>
        <p:spPr>
          <a:xfrm>
            <a:off x="146988" y="63784"/>
            <a:ext cx="9181678" cy="839831"/>
          </a:xfrm>
        </p:spPr>
        <p:txBody>
          <a:bodyPr>
            <a:noAutofit/>
          </a:bodyPr>
          <a:lstStyle/>
          <a:p>
            <a:pPr>
              <a:lnSpc>
                <a:spcPct val="100000"/>
              </a:lnSpc>
            </a:pPr>
            <a:r>
              <a:rPr lang="ja-JP" altLang="en-US" sz="3200" dirty="0" smtClean="0"/>
              <a:t>海洋混合層の深さ依存性</a:t>
            </a:r>
            <a:r>
              <a:rPr lang="en-US" altLang="ja-JP" sz="3200" dirty="0" smtClean="0"/>
              <a:t>: </a:t>
            </a:r>
            <a:r>
              <a:rPr lang="ja-JP" altLang="en-US" sz="3200" dirty="0" smtClean="0"/>
              <a:t>氷線周辺の表面温度</a:t>
            </a:r>
            <a:endParaRPr kumimoji="1" lang="ja-JP" altLang="en-US" sz="3200" dirty="0"/>
          </a:p>
        </p:txBody>
      </p:sp>
      <p:sp>
        <p:nvSpPr>
          <p:cNvPr id="2" name="テキスト ボックス 1"/>
          <p:cNvSpPr txBox="1"/>
          <p:nvPr/>
        </p:nvSpPr>
        <p:spPr>
          <a:xfrm>
            <a:off x="4253962" y="6305131"/>
            <a:ext cx="2665139" cy="338554"/>
          </a:xfrm>
          <a:prstGeom prst="rect">
            <a:avLst/>
          </a:prstGeom>
          <a:noFill/>
        </p:spPr>
        <p:txBody>
          <a:bodyPr wrap="square" rtlCol="0">
            <a:spAutoFit/>
          </a:bodyPr>
          <a:lstStyle/>
          <a:p>
            <a:r>
              <a:rPr kumimoji="1" lang="en-US" altLang="ja-JP" sz="1600" dirty="0" smtClean="0"/>
              <a:t>(</a:t>
            </a:r>
            <a:r>
              <a:rPr kumimoji="1" lang="ja-JP" altLang="en-US" sz="1600" dirty="0" smtClean="0"/>
              <a:t>印は格子点の位置を示す</a:t>
            </a:r>
            <a:r>
              <a:rPr kumimoji="1" lang="en-US" altLang="ja-JP" sz="1600" dirty="0" smtClean="0"/>
              <a:t>)</a:t>
            </a:r>
            <a:endParaRPr kumimoji="1" lang="ja-JP" altLang="en-US" sz="1600" dirty="0"/>
          </a:p>
        </p:txBody>
      </p:sp>
      <p:sp>
        <p:nvSpPr>
          <p:cNvPr id="3" name="正方形/長方形 2"/>
          <p:cNvSpPr/>
          <p:nvPr/>
        </p:nvSpPr>
        <p:spPr>
          <a:xfrm>
            <a:off x="6887683" y="1554846"/>
            <a:ext cx="2300377" cy="4524315"/>
          </a:xfrm>
          <a:prstGeom prst="rect">
            <a:avLst/>
          </a:prstGeom>
        </p:spPr>
        <p:txBody>
          <a:bodyPr wrap="square">
            <a:spAutoFit/>
          </a:bodyPr>
          <a:lstStyle/>
          <a:p>
            <a:pPr marL="285750" indent="-285750">
              <a:buFont typeface="Arial" charset="0"/>
              <a:buChar char="•"/>
            </a:pPr>
            <a:r>
              <a:rPr lang="en-US" altLang="ja-JP" dirty="0" smtClean="0"/>
              <a:t>60 m, 30 </a:t>
            </a:r>
            <a:r>
              <a:rPr lang="en-US" altLang="ja-JP" dirty="0"/>
              <a:t>m slab ocean </a:t>
            </a:r>
            <a:r>
              <a:rPr lang="ja-JP" altLang="en-US" dirty="0" smtClean="0"/>
              <a:t>の氷</a:t>
            </a:r>
            <a:r>
              <a:rPr lang="ja-JP" altLang="en-US" dirty="0"/>
              <a:t>線</a:t>
            </a:r>
            <a:r>
              <a:rPr lang="ja-JP" altLang="en-US" dirty="0" smtClean="0"/>
              <a:t>近くの格子点</a:t>
            </a:r>
            <a:r>
              <a:rPr lang="ja-JP" altLang="en-US" dirty="0"/>
              <a:t>は</a:t>
            </a:r>
            <a:r>
              <a:rPr lang="en-US" altLang="ja-JP" dirty="0"/>
              <a:t>, </a:t>
            </a:r>
            <a:r>
              <a:rPr lang="ja-JP" altLang="en-US" dirty="0"/>
              <a:t>あと数度</a:t>
            </a:r>
            <a:r>
              <a:rPr lang="ja-JP" altLang="en-US" dirty="0" smtClean="0"/>
              <a:t>低ければ</a:t>
            </a:r>
            <a:r>
              <a:rPr lang="en-US" altLang="ja-JP" dirty="0" smtClean="0"/>
              <a:t>, </a:t>
            </a:r>
            <a:r>
              <a:rPr lang="ja-JP" altLang="en-US" dirty="0" smtClean="0"/>
              <a:t>氷</a:t>
            </a:r>
            <a:r>
              <a:rPr lang="ja-JP" altLang="en-US" dirty="0"/>
              <a:t>の格子点に</a:t>
            </a:r>
            <a:r>
              <a:rPr lang="ja-JP" altLang="en-US" dirty="0" smtClean="0"/>
              <a:t>切り替わる温度で</a:t>
            </a:r>
            <a:r>
              <a:rPr lang="en-US" altLang="ja-JP" dirty="0" smtClean="0"/>
              <a:t>,</a:t>
            </a:r>
            <a:r>
              <a:rPr lang="ja-JP" altLang="en-US" dirty="0" smtClean="0"/>
              <a:t>氷の拡大が止まる</a:t>
            </a:r>
            <a:r>
              <a:rPr lang="en-US" altLang="ja-JP" dirty="0" smtClean="0"/>
              <a:t>. </a:t>
            </a:r>
          </a:p>
          <a:p>
            <a:pPr marL="285750" indent="-285750">
              <a:buFont typeface="Arial" charset="0"/>
              <a:buChar char="•"/>
            </a:pPr>
            <a:endParaRPr lang="en-US" altLang="ja-JP" dirty="0"/>
          </a:p>
          <a:p>
            <a:pPr marL="285750" indent="-285750">
              <a:buFont typeface="Arial" charset="0"/>
              <a:buChar char="•"/>
            </a:pPr>
            <a:r>
              <a:rPr lang="ja-JP" altLang="en-US" dirty="0" smtClean="0"/>
              <a:t>それに比べて</a:t>
            </a:r>
            <a:r>
              <a:rPr lang="en-US" altLang="ja-JP" dirty="0" smtClean="0"/>
              <a:t>, 30 m slab, swamp, dynamic ocean </a:t>
            </a:r>
            <a:r>
              <a:rPr lang="ja-JP" altLang="en-US" dirty="0" smtClean="0"/>
              <a:t>は</a:t>
            </a:r>
            <a:r>
              <a:rPr lang="en-US" altLang="ja-JP" dirty="0" smtClean="0"/>
              <a:t>, </a:t>
            </a:r>
            <a:r>
              <a:rPr lang="ja-JP" altLang="en-US" dirty="0" smtClean="0"/>
              <a:t>格子点一点分以上</a:t>
            </a:r>
            <a:r>
              <a:rPr lang="en-US" altLang="ja-JP" dirty="0" smtClean="0"/>
              <a:t>, </a:t>
            </a:r>
            <a:r>
              <a:rPr lang="ja-JP" altLang="en-US" dirty="0" smtClean="0"/>
              <a:t>氷が拡大している</a:t>
            </a:r>
            <a:r>
              <a:rPr lang="en-US" altLang="ja-JP" dirty="0" smtClean="0"/>
              <a:t>. </a:t>
            </a:r>
          </a:p>
          <a:p>
            <a:pPr marL="285750" indent="-285750">
              <a:buFont typeface="Arial" charset="0"/>
              <a:buChar char="•"/>
            </a:pPr>
            <a:endParaRPr lang="en-US" altLang="ja-JP" dirty="0"/>
          </a:p>
          <a:p>
            <a:pPr marL="285750" indent="-285750">
              <a:buFont typeface="Arial" charset="0"/>
              <a:buChar char="•"/>
            </a:pPr>
            <a:r>
              <a:rPr lang="ja-JP" altLang="en-US" dirty="0" smtClean="0"/>
              <a:t>違いは何か</a:t>
            </a:r>
            <a:r>
              <a:rPr lang="en-US" altLang="ja-JP" dirty="0" smtClean="0"/>
              <a:t>?</a:t>
            </a:r>
            <a:r>
              <a:rPr lang="ja-JP" altLang="en-US" dirty="0" smtClean="0"/>
              <a:t>　</a:t>
            </a:r>
            <a:endParaRPr lang="en-US" altLang="ja-JP" dirty="0" smtClean="0"/>
          </a:p>
          <a:p>
            <a:r>
              <a:rPr lang="en-US" altLang="ja-JP" dirty="0" smtClean="0"/>
              <a:t>     (</a:t>
            </a:r>
            <a:r>
              <a:rPr lang="ja-JP" altLang="en-US" dirty="0" smtClean="0"/>
              <a:t>次のスライド</a:t>
            </a:r>
            <a:r>
              <a:rPr lang="en-US" altLang="ja-JP" dirty="0" smtClean="0"/>
              <a:t>)</a:t>
            </a:r>
            <a:endParaRPr lang="en-US" altLang="ja-JP" dirty="0"/>
          </a:p>
        </p:txBody>
      </p:sp>
      <p:grpSp>
        <p:nvGrpSpPr>
          <p:cNvPr id="13" name="図形グループ 12"/>
          <p:cNvGrpSpPr/>
          <p:nvPr/>
        </p:nvGrpSpPr>
        <p:grpSpPr>
          <a:xfrm>
            <a:off x="2430244" y="2806199"/>
            <a:ext cx="3437078" cy="540676"/>
            <a:chOff x="2430244" y="2806199"/>
            <a:chExt cx="3437078" cy="540676"/>
          </a:xfrm>
        </p:grpSpPr>
        <p:sp>
          <p:nvSpPr>
            <p:cNvPr id="12" name="ドーナツ 11"/>
            <p:cNvSpPr/>
            <p:nvPr/>
          </p:nvSpPr>
          <p:spPr>
            <a:xfrm>
              <a:off x="2430244" y="2832703"/>
              <a:ext cx="325665" cy="514172"/>
            </a:xfrm>
            <a:prstGeom prst="donut">
              <a:avLst>
                <a:gd name="adj" fmla="val 4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ドーナツ 15"/>
            <p:cNvSpPr/>
            <p:nvPr/>
          </p:nvSpPr>
          <p:spPr>
            <a:xfrm>
              <a:off x="5541657" y="2806199"/>
              <a:ext cx="325665" cy="514172"/>
            </a:xfrm>
            <a:prstGeom prst="donut">
              <a:avLst>
                <a:gd name="adj" fmla="val 4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11020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939" y="125471"/>
            <a:ext cx="7886700" cy="821417"/>
          </a:xfrm>
        </p:spPr>
        <p:txBody>
          <a:bodyPr>
            <a:normAutofit/>
          </a:bodyPr>
          <a:lstStyle/>
          <a:p>
            <a:r>
              <a:rPr kumimoji="1" lang="ja-JP" altLang="en-US" sz="3600" dirty="0" smtClean="0"/>
              <a:t>氷線近傍の海水面温度の時間変動</a:t>
            </a:r>
            <a:endParaRPr kumimoji="1" lang="ja-JP" altLang="en-US" sz="3600" dirty="0"/>
          </a:p>
        </p:txBody>
      </p:sp>
      <p:sp>
        <p:nvSpPr>
          <p:cNvPr id="3" name="コンテンツ プレースホルダー 2"/>
          <p:cNvSpPr>
            <a:spLocks noGrp="1"/>
          </p:cNvSpPr>
          <p:nvPr>
            <p:ph idx="1"/>
          </p:nvPr>
        </p:nvSpPr>
        <p:spPr>
          <a:xfrm>
            <a:off x="-172277" y="4232180"/>
            <a:ext cx="9316277" cy="2059767"/>
          </a:xfrm>
        </p:spPr>
        <p:txBody>
          <a:bodyPr>
            <a:noAutofit/>
          </a:bodyPr>
          <a:lstStyle/>
          <a:p>
            <a:pPr lvl="1">
              <a:lnSpc>
                <a:spcPct val="100000"/>
              </a:lnSpc>
            </a:pPr>
            <a:r>
              <a:rPr kumimoji="1" lang="en-US" altLang="ja-JP" sz="2000" dirty="0" smtClean="0"/>
              <a:t>swamp ocean </a:t>
            </a:r>
            <a:r>
              <a:rPr kumimoji="1" lang="ja-JP" altLang="en-US" sz="2000" dirty="0" smtClean="0"/>
              <a:t>の場合</a:t>
            </a:r>
            <a:endParaRPr lang="en-US" altLang="ja-JP" sz="2000" dirty="0"/>
          </a:p>
          <a:p>
            <a:pPr lvl="2">
              <a:lnSpc>
                <a:spcPct val="100000"/>
              </a:lnSpc>
            </a:pPr>
            <a:r>
              <a:rPr kumimoji="1" lang="en-US" altLang="ja-JP" dirty="0" smtClean="0"/>
              <a:t>O (10 K) </a:t>
            </a:r>
            <a:r>
              <a:rPr lang="ja-JP" altLang="en-US" dirty="0" smtClean="0"/>
              <a:t>と非常に大きい</a:t>
            </a:r>
            <a:r>
              <a:rPr lang="en-US" altLang="ja-JP" dirty="0"/>
              <a:t>.</a:t>
            </a:r>
            <a:r>
              <a:rPr lang="en-US" altLang="ja-JP" dirty="0" smtClean="0"/>
              <a:t> </a:t>
            </a:r>
          </a:p>
          <a:p>
            <a:pPr lvl="1">
              <a:lnSpc>
                <a:spcPct val="100000"/>
              </a:lnSpc>
            </a:pPr>
            <a:r>
              <a:rPr lang="en-US" altLang="ja-JP" sz="2000" dirty="0" smtClean="0"/>
              <a:t>slab ocean </a:t>
            </a:r>
            <a:r>
              <a:rPr lang="ja-JP" altLang="en-US" sz="2000" dirty="0" smtClean="0"/>
              <a:t>の場合</a:t>
            </a:r>
            <a:endParaRPr lang="en-US" altLang="ja-JP" sz="2000" dirty="0"/>
          </a:p>
          <a:p>
            <a:pPr lvl="2">
              <a:lnSpc>
                <a:spcPct val="100000"/>
              </a:lnSpc>
            </a:pPr>
            <a:r>
              <a:rPr lang="ja-JP" altLang="en-US" dirty="0" smtClean="0"/>
              <a:t>数</a:t>
            </a:r>
            <a:r>
              <a:rPr lang="en-US" altLang="ja-JP" dirty="0" smtClean="0"/>
              <a:t> K </a:t>
            </a:r>
            <a:r>
              <a:rPr lang="ja-JP" altLang="en-US" dirty="0" smtClean="0"/>
              <a:t>程度</a:t>
            </a:r>
            <a:r>
              <a:rPr lang="en-US" altLang="ja-JP" dirty="0" smtClean="0"/>
              <a:t>. slab ocean </a:t>
            </a:r>
            <a:r>
              <a:rPr lang="ja-JP" altLang="en-US" dirty="0" smtClean="0"/>
              <a:t>が浅くなるにつれて</a:t>
            </a:r>
            <a:r>
              <a:rPr lang="en-US" altLang="ja-JP" dirty="0" smtClean="0"/>
              <a:t>, </a:t>
            </a:r>
            <a:r>
              <a:rPr lang="ja-JP" altLang="en-US" dirty="0" smtClean="0"/>
              <a:t>振幅が大きくなる</a:t>
            </a:r>
            <a:r>
              <a:rPr lang="en-US" altLang="ja-JP" dirty="0" smtClean="0"/>
              <a:t>. </a:t>
            </a:r>
          </a:p>
          <a:p>
            <a:pPr lvl="1">
              <a:lnSpc>
                <a:spcPct val="100000"/>
              </a:lnSpc>
            </a:pPr>
            <a:r>
              <a:rPr kumimoji="1" lang="en-US" altLang="ja-JP" sz="2000" dirty="0" smtClean="0"/>
              <a:t>dynamic ocean </a:t>
            </a:r>
            <a:r>
              <a:rPr kumimoji="1" lang="ja-JP" altLang="en-US" sz="2000" dirty="0" smtClean="0"/>
              <a:t>の場合</a:t>
            </a:r>
            <a:endParaRPr kumimoji="1" lang="en-US" altLang="ja-JP" sz="2000" dirty="0" smtClean="0"/>
          </a:p>
          <a:p>
            <a:pPr lvl="2">
              <a:lnSpc>
                <a:spcPct val="100000"/>
              </a:lnSpc>
            </a:pPr>
            <a:r>
              <a:rPr kumimoji="1" lang="en-US" altLang="ja-JP" dirty="0" smtClean="0"/>
              <a:t> </a:t>
            </a:r>
            <a:r>
              <a:rPr kumimoji="1" lang="ja-JP" altLang="en-US" dirty="0" smtClean="0"/>
              <a:t>高々数</a:t>
            </a:r>
            <a:r>
              <a:rPr kumimoji="1" lang="en-US" altLang="ja-JP" dirty="0" smtClean="0"/>
              <a:t> K </a:t>
            </a:r>
            <a:r>
              <a:rPr kumimoji="1" lang="ja-JP" altLang="en-US" dirty="0" smtClean="0"/>
              <a:t>程度</a:t>
            </a:r>
            <a:r>
              <a:rPr kumimoji="1" lang="en-US" altLang="ja-JP" dirty="0" smtClean="0"/>
              <a:t>. </a:t>
            </a:r>
          </a:p>
          <a:p>
            <a:pPr lvl="2">
              <a:lnSpc>
                <a:spcPct val="100000"/>
              </a:lnSpc>
            </a:pPr>
            <a:r>
              <a:rPr kumimoji="1" lang="ja-JP" altLang="en-US" dirty="0" smtClean="0"/>
              <a:t>ただし</a:t>
            </a:r>
            <a:r>
              <a:rPr kumimoji="1" lang="en-US" altLang="ja-JP" dirty="0" smtClean="0"/>
              <a:t>, </a:t>
            </a:r>
            <a:r>
              <a:rPr kumimoji="1" lang="ja-JP" altLang="en-US" dirty="0" smtClean="0"/>
              <a:t>氷線が中高緯度の場合には</a:t>
            </a:r>
            <a:r>
              <a:rPr kumimoji="1" lang="en-US" altLang="ja-JP" dirty="0" smtClean="0"/>
              <a:t>, </a:t>
            </a:r>
            <a:r>
              <a:rPr kumimoji="1" lang="ja-JP" altLang="en-US" dirty="0" smtClean="0"/>
              <a:t>海洋には特徴的な長周期振動あり</a:t>
            </a:r>
            <a:r>
              <a:rPr kumimoji="1" lang="en-US" altLang="ja-JP" dirty="0" smtClean="0"/>
              <a:t>. </a:t>
            </a:r>
            <a:endParaRPr lang="en-US" altLang="ja-JP" dirty="0" smtClean="0"/>
          </a:p>
        </p:txBody>
      </p:sp>
      <p:graphicFrame>
        <p:nvGraphicFramePr>
          <p:cNvPr id="4" name="コンテンツ プレースホルダー 4"/>
          <p:cNvGraphicFramePr>
            <a:graphicFrameLocks/>
          </p:cNvGraphicFramePr>
          <p:nvPr>
            <p:extLst>
              <p:ext uri="{D42A27DB-BD31-4B8C-83A1-F6EECF244321}">
                <p14:modId xmlns:p14="http://schemas.microsoft.com/office/powerpoint/2010/main" val="46687986"/>
              </p:ext>
            </p:extLst>
          </p:nvPr>
        </p:nvGraphicFramePr>
        <p:xfrm>
          <a:off x="721414" y="1258621"/>
          <a:ext cx="5878167" cy="2803962"/>
        </p:xfrm>
        <a:graphic>
          <a:graphicData uri="http://schemas.openxmlformats.org/drawingml/2006/table">
            <a:tbl>
              <a:tblPr firstRow="1" bandRow="1">
                <a:tableStyleId>{5C22544A-7EE6-4342-B048-85BDC9FD1C3A}</a:tableStyleId>
              </a:tblPr>
              <a:tblGrid>
                <a:gridCol w="1893756"/>
                <a:gridCol w="1956141"/>
                <a:gridCol w="2028270"/>
              </a:tblGrid>
              <a:tr h="470550">
                <a:tc>
                  <a:txBody>
                    <a:bodyPr/>
                    <a:lstStyle/>
                    <a:p>
                      <a:endParaRPr kumimoji="1" lang="ja-JP" altLang="en-US" dirty="0"/>
                    </a:p>
                  </a:txBody>
                  <a:tcPr/>
                </a:tc>
                <a:tc>
                  <a:txBody>
                    <a:bodyPr/>
                    <a:lstStyle/>
                    <a:p>
                      <a:pPr algn="ctr"/>
                      <a:r>
                        <a:rPr kumimoji="1" lang="en-US" altLang="ja-JP" baseline="0" dirty="0" smtClean="0"/>
                        <a:t>S1200</a:t>
                      </a:r>
                      <a:endParaRPr kumimoji="1" lang="ja-JP" altLang="en-US" baseline="0" dirty="0"/>
                    </a:p>
                  </a:txBody>
                  <a:tcPr/>
                </a:tc>
                <a:tc>
                  <a:txBody>
                    <a:bodyPr/>
                    <a:lstStyle/>
                    <a:p>
                      <a:pPr algn="ctr"/>
                      <a:r>
                        <a:rPr kumimoji="1" lang="en-US" altLang="ja-JP" baseline="0" dirty="0" smtClean="0"/>
                        <a:t>S1380</a:t>
                      </a:r>
                      <a:endParaRPr kumimoji="1" lang="ja-JP" altLang="en-US" baseline="0" dirty="0"/>
                    </a:p>
                  </a:txBody>
                  <a:tcPr/>
                </a:tc>
              </a:tr>
              <a:tr h="470550">
                <a:tc>
                  <a:txBody>
                    <a:bodyPr/>
                    <a:lstStyle/>
                    <a:p>
                      <a:r>
                        <a:rPr kumimoji="1" lang="en-US" altLang="ja-JP" dirty="0" smtClean="0"/>
                        <a:t>swamp ocean</a:t>
                      </a:r>
                      <a:endParaRPr kumimoji="1" lang="ja-JP" altLang="en-US" dirty="0"/>
                    </a:p>
                  </a:txBody>
                  <a:tcPr/>
                </a:tc>
                <a:tc>
                  <a:txBody>
                    <a:bodyPr/>
                    <a:lstStyle/>
                    <a:p>
                      <a:pPr algn="ctr"/>
                      <a:r>
                        <a:rPr kumimoji="1" lang="en-US" altLang="ja-JP" b="1" dirty="0" smtClean="0">
                          <a:solidFill>
                            <a:srgbClr val="FF0000"/>
                          </a:solidFill>
                        </a:rPr>
                        <a:t>13.7</a:t>
                      </a:r>
                    </a:p>
                  </a:txBody>
                  <a:tcPr/>
                </a:tc>
                <a:tc>
                  <a:txBody>
                    <a:bodyPr/>
                    <a:lstStyle/>
                    <a:p>
                      <a:pPr algn="ctr"/>
                      <a:r>
                        <a:rPr kumimoji="1" lang="en-US" altLang="ja-JP" b="1" dirty="0" smtClean="0">
                          <a:solidFill>
                            <a:srgbClr val="FF0000"/>
                          </a:solidFill>
                        </a:rPr>
                        <a:t>49.2</a:t>
                      </a:r>
                    </a:p>
                  </a:txBody>
                  <a:tcPr/>
                </a:tc>
              </a:tr>
              <a:tr h="470550">
                <a:tc>
                  <a:txBody>
                    <a:bodyPr/>
                    <a:lstStyle/>
                    <a:p>
                      <a:r>
                        <a:rPr kumimoji="1" lang="en-US" altLang="ja-JP" baseline="0" dirty="0" smtClean="0"/>
                        <a:t>dynamic ocean</a:t>
                      </a:r>
                      <a:endParaRPr kumimoji="1" lang="ja-JP" altLang="en-US" dirty="0"/>
                    </a:p>
                  </a:txBody>
                  <a:tcPr/>
                </a:tc>
                <a:tc>
                  <a:txBody>
                    <a:bodyPr/>
                    <a:lstStyle/>
                    <a:p>
                      <a:pPr algn="ctr"/>
                      <a:r>
                        <a:rPr kumimoji="1" lang="en-US" altLang="ja-JP" dirty="0" smtClean="0">
                          <a:solidFill>
                            <a:schemeClr val="accent1"/>
                          </a:solidFill>
                        </a:rPr>
                        <a:t>0.4</a:t>
                      </a:r>
                      <a:endParaRPr kumimoji="1" lang="ja-JP" altLang="en-US" dirty="0">
                        <a:solidFill>
                          <a:schemeClr val="accent1"/>
                        </a:solidFill>
                      </a:endParaRPr>
                    </a:p>
                  </a:txBody>
                  <a:tcPr/>
                </a:tc>
                <a:tc>
                  <a:txBody>
                    <a:bodyPr/>
                    <a:lstStyle/>
                    <a:p>
                      <a:pPr algn="ctr"/>
                      <a:r>
                        <a:rPr kumimoji="1" lang="en-US" altLang="ja-JP" b="1" dirty="0" smtClean="0">
                          <a:solidFill>
                            <a:schemeClr val="accent2"/>
                          </a:solidFill>
                        </a:rPr>
                        <a:t>5.1</a:t>
                      </a:r>
                      <a:endParaRPr kumimoji="1" lang="ja-JP" altLang="en-US" b="1" dirty="0">
                        <a:solidFill>
                          <a:schemeClr val="accent2"/>
                        </a:solidFill>
                      </a:endParaRPr>
                    </a:p>
                  </a:txBody>
                  <a:tcPr/>
                </a:tc>
              </a:tr>
              <a:tr h="464104">
                <a:tc>
                  <a:txBody>
                    <a:bodyPr/>
                    <a:lstStyle/>
                    <a:p>
                      <a:r>
                        <a:rPr kumimoji="1" lang="en-US" altLang="ja-JP" dirty="0" smtClean="0"/>
                        <a:t>60 m slab ocean</a:t>
                      </a:r>
                      <a:endParaRPr kumimoji="1" lang="ja-JP" altLang="en-US" dirty="0"/>
                    </a:p>
                  </a:txBody>
                  <a:tcPr/>
                </a:tc>
                <a:tc>
                  <a:txBody>
                    <a:bodyPr/>
                    <a:lstStyle/>
                    <a:p>
                      <a:pPr algn="ctr"/>
                      <a:r>
                        <a:rPr kumimoji="1" lang="en-US" altLang="ja-JP" dirty="0" smtClean="0">
                          <a:solidFill>
                            <a:schemeClr val="accent1"/>
                          </a:solidFill>
                        </a:rPr>
                        <a:t>2.6</a:t>
                      </a:r>
                      <a:endParaRPr kumimoji="1" lang="ja-JP" altLang="en-US" dirty="0">
                        <a:solidFill>
                          <a:schemeClr val="accent1"/>
                        </a:solidFill>
                      </a:endParaRPr>
                    </a:p>
                  </a:txBody>
                  <a:tcPr/>
                </a:tc>
                <a:tc>
                  <a:txBody>
                    <a:bodyPr/>
                    <a:lstStyle/>
                    <a:p>
                      <a:pPr algn="ctr"/>
                      <a:r>
                        <a:rPr kumimoji="1" lang="en-US" altLang="ja-JP" dirty="0" smtClean="0">
                          <a:solidFill>
                            <a:schemeClr val="accent1"/>
                          </a:solidFill>
                        </a:rPr>
                        <a:t>1.4</a:t>
                      </a:r>
                      <a:endParaRPr kumimoji="1" lang="ja-JP" altLang="en-US" dirty="0">
                        <a:solidFill>
                          <a:schemeClr val="accent1"/>
                        </a:solidFill>
                      </a:endParaRPr>
                    </a:p>
                  </a:txBody>
                  <a:tcPr/>
                </a:tc>
              </a:tr>
              <a:tr h="464104">
                <a:tc>
                  <a:txBody>
                    <a:bodyPr/>
                    <a:lstStyle/>
                    <a:p>
                      <a:r>
                        <a:rPr kumimoji="1" lang="en-US" altLang="ja-JP" dirty="0" smtClean="0"/>
                        <a:t>30 m slab ocean</a:t>
                      </a:r>
                      <a:endParaRPr kumimoji="1" lang="ja-JP" altLang="en-US" dirty="0"/>
                    </a:p>
                  </a:txBody>
                  <a:tcPr/>
                </a:tc>
                <a:tc>
                  <a:txBody>
                    <a:bodyPr/>
                    <a:lstStyle/>
                    <a:p>
                      <a:pPr algn="ctr"/>
                      <a:r>
                        <a:rPr kumimoji="1" lang="en-US" altLang="ja-JP" dirty="0" smtClean="0">
                          <a:solidFill>
                            <a:schemeClr val="accent1"/>
                          </a:solidFill>
                        </a:rPr>
                        <a:t>3.1</a:t>
                      </a:r>
                      <a:endParaRPr kumimoji="1" lang="ja-JP" altLang="en-US" dirty="0">
                        <a:solidFill>
                          <a:schemeClr val="accent1"/>
                        </a:solidFill>
                      </a:endParaRPr>
                    </a:p>
                  </a:txBody>
                  <a:tcPr/>
                </a:tc>
                <a:tc>
                  <a:txBody>
                    <a:bodyPr/>
                    <a:lstStyle/>
                    <a:p>
                      <a:pPr algn="ctr"/>
                      <a:r>
                        <a:rPr kumimoji="1" lang="en-US" altLang="ja-JP" dirty="0" smtClean="0">
                          <a:solidFill>
                            <a:schemeClr val="accent1"/>
                          </a:solidFill>
                        </a:rPr>
                        <a:t>1.7</a:t>
                      </a:r>
                      <a:endParaRPr kumimoji="1" lang="ja-JP" altLang="en-US" dirty="0">
                        <a:solidFill>
                          <a:schemeClr val="accent1"/>
                        </a:solidFill>
                      </a:endParaRPr>
                    </a:p>
                  </a:txBody>
                  <a:tcPr/>
                </a:tc>
              </a:tr>
              <a:tr h="464104">
                <a:tc>
                  <a:txBody>
                    <a:bodyPr/>
                    <a:lstStyle/>
                    <a:p>
                      <a:r>
                        <a:rPr kumimoji="1" lang="en-US" altLang="ja-JP" dirty="0" smtClean="0"/>
                        <a:t>10 m slab ocean</a:t>
                      </a:r>
                      <a:endParaRPr kumimoji="1" lang="ja-JP" altLang="en-US" dirty="0"/>
                    </a:p>
                  </a:txBody>
                  <a:tcPr/>
                </a:tc>
                <a:tc>
                  <a:txBody>
                    <a:bodyPr/>
                    <a:lstStyle/>
                    <a:p>
                      <a:pPr algn="ctr"/>
                      <a:r>
                        <a:rPr kumimoji="1" lang="en-US" altLang="ja-JP" dirty="0" smtClean="0">
                          <a:solidFill>
                            <a:schemeClr val="accent1"/>
                          </a:solidFill>
                        </a:rPr>
                        <a:t>3.8</a:t>
                      </a:r>
                      <a:endParaRPr kumimoji="1" lang="ja-JP" altLang="en-US" dirty="0">
                        <a:solidFill>
                          <a:schemeClr val="accent1"/>
                        </a:solidFill>
                      </a:endParaRPr>
                    </a:p>
                  </a:txBody>
                  <a:tcPr/>
                </a:tc>
                <a:tc>
                  <a:txBody>
                    <a:bodyPr/>
                    <a:lstStyle/>
                    <a:p>
                      <a:pPr algn="ctr"/>
                      <a:r>
                        <a:rPr kumimoji="1" lang="en-US" altLang="ja-JP" dirty="0" smtClean="0">
                          <a:solidFill>
                            <a:schemeClr val="accent1"/>
                          </a:solidFill>
                        </a:rPr>
                        <a:t>2.0</a:t>
                      </a:r>
                      <a:endParaRPr kumimoji="1" lang="ja-JP" altLang="en-US" dirty="0">
                        <a:solidFill>
                          <a:schemeClr val="accent1"/>
                        </a:solidFill>
                      </a:endParaRPr>
                    </a:p>
                  </a:txBody>
                  <a:tcPr/>
                </a:tc>
              </a:tr>
            </a:tbl>
          </a:graphicData>
        </a:graphic>
      </p:graphicFrame>
      <p:sp>
        <p:nvSpPr>
          <p:cNvPr id="5" name="テキスト ボックス 4"/>
          <p:cNvSpPr txBox="1"/>
          <p:nvPr/>
        </p:nvSpPr>
        <p:spPr>
          <a:xfrm>
            <a:off x="5512902" y="946888"/>
            <a:ext cx="1319916" cy="369332"/>
          </a:xfrm>
          <a:prstGeom prst="rect">
            <a:avLst/>
          </a:prstGeom>
          <a:noFill/>
        </p:spPr>
        <p:txBody>
          <a:bodyPr wrap="square" rtlCol="0">
            <a:spAutoFit/>
          </a:bodyPr>
          <a:lstStyle/>
          <a:p>
            <a:r>
              <a:rPr kumimoji="1" lang="en-US" altLang="ja-JP" dirty="0" smtClean="0"/>
              <a:t>(</a:t>
            </a:r>
            <a:r>
              <a:rPr kumimoji="1" lang="ja-JP" altLang="en-US" dirty="0" smtClean="0"/>
              <a:t>単位</a:t>
            </a:r>
            <a:r>
              <a:rPr kumimoji="1" lang="en-US" altLang="ja-JP" dirty="0" smtClean="0"/>
              <a:t>: K)</a:t>
            </a:r>
            <a:endParaRPr kumimoji="1" lang="ja-JP" altLang="en-US" dirty="0"/>
          </a:p>
        </p:txBody>
      </p:sp>
    </p:spTree>
    <p:extLst>
      <p:ext uri="{BB962C8B-B14F-4D97-AF65-F5344CB8AC3E}">
        <p14:creationId xmlns:p14="http://schemas.microsoft.com/office/powerpoint/2010/main" val="192009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alphaModFix amt="50000"/>
            <a:extLst>
              <a:ext uri="{28A0092B-C50C-407E-A947-70E740481C1C}">
                <a14:useLocalDpi xmlns:a14="http://schemas.microsoft.com/office/drawing/2010/main" val="0"/>
              </a:ext>
            </a:extLst>
          </a:blip>
          <a:srcRect t="9241" r="13729"/>
          <a:stretch/>
        </p:blipFill>
        <p:spPr>
          <a:xfrm>
            <a:off x="234178" y="1508789"/>
            <a:ext cx="3041402" cy="4888782"/>
          </a:xfrm>
        </p:spPr>
      </p:pic>
      <p:pic>
        <p:nvPicPr>
          <p:cNvPr id="5" name="図 4"/>
          <p:cNvPicPr>
            <a:picLocks noChangeAspect="1"/>
          </p:cNvPicPr>
          <p:nvPr/>
        </p:nvPicPr>
        <p:blipFill rotWithShape="1">
          <a:blip r:embed="rId4">
            <a:alphaModFix amt="50000"/>
            <a:extLst>
              <a:ext uri="{28A0092B-C50C-407E-A947-70E740481C1C}">
                <a14:useLocalDpi xmlns:a14="http://schemas.microsoft.com/office/drawing/2010/main" val="0"/>
              </a:ext>
            </a:extLst>
          </a:blip>
          <a:srcRect t="9068" r="12854"/>
          <a:stretch/>
        </p:blipFill>
        <p:spPr>
          <a:xfrm>
            <a:off x="3533193" y="1520665"/>
            <a:ext cx="3336224" cy="4975168"/>
          </a:xfrm>
          <a:prstGeom prst="rect">
            <a:avLst/>
          </a:prstGeom>
        </p:spPr>
      </p:pic>
      <p:pic>
        <p:nvPicPr>
          <p:cNvPr id="6" name="コンテンツ プレースホルダー 14"/>
          <p:cNvPicPr>
            <a:picLocks noChangeAspect="1"/>
          </p:cNvPicPr>
          <p:nvPr/>
        </p:nvPicPr>
        <p:blipFill rotWithShape="1">
          <a:blip r:embed="rId5">
            <a:extLst>
              <a:ext uri="{28A0092B-C50C-407E-A947-70E740481C1C}">
                <a14:useLocalDpi xmlns:a14="http://schemas.microsoft.com/office/drawing/2010/main" val="0"/>
              </a:ext>
            </a:extLst>
          </a:blip>
          <a:srcRect l="88641" t="17841" r="729" b="63571"/>
          <a:stretch/>
        </p:blipFill>
        <p:spPr>
          <a:xfrm>
            <a:off x="6058273" y="2018003"/>
            <a:ext cx="638715" cy="886703"/>
          </a:xfrm>
          <a:prstGeom prst="rect">
            <a:avLst/>
          </a:prstGeom>
        </p:spPr>
      </p:pic>
      <p:sp>
        <p:nvSpPr>
          <p:cNvPr id="7" name="テキスト ボックス 6"/>
          <p:cNvSpPr txBox="1"/>
          <p:nvPr/>
        </p:nvSpPr>
        <p:spPr>
          <a:xfrm>
            <a:off x="4912522" y="1385550"/>
            <a:ext cx="92829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en-US" altLang="ja-JP" sz="2000" dirty="0" smtClean="0"/>
              <a:t>S1380</a:t>
            </a:r>
            <a:endParaRPr kumimoji="1" lang="ja-JP" altLang="en-US" sz="2000" dirty="0"/>
          </a:p>
        </p:txBody>
      </p:sp>
      <p:sp>
        <p:nvSpPr>
          <p:cNvPr id="8" name="テキスト ボックス 7"/>
          <p:cNvSpPr txBox="1"/>
          <p:nvPr/>
        </p:nvSpPr>
        <p:spPr>
          <a:xfrm>
            <a:off x="1296607" y="1385550"/>
            <a:ext cx="97554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en-US" altLang="ja-JP" sz="2000" dirty="0" smtClean="0"/>
              <a:t>S1200</a:t>
            </a:r>
            <a:endParaRPr kumimoji="1" lang="ja-JP" altLang="en-US" sz="2000" dirty="0"/>
          </a:p>
        </p:txBody>
      </p:sp>
      <p:pic>
        <p:nvPicPr>
          <p:cNvPr id="9" name="コンテンツ プレースホルダー 14"/>
          <p:cNvPicPr>
            <a:picLocks noChangeAspect="1"/>
          </p:cNvPicPr>
          <p:nvPr/>
        </p:nvPicPr>
        <p:blipFill rotWithShape="1">
          <a:blip r:embed="rId5">
            <a:extLst>
              <a:ext uri="{28A0092B-C50C-407E-A947-70E740481C1C}">
                <a14:useLocalDpi xmlns:a14="http://schemas.microsoft.com/office/drawing/2010/main" val="0"/>
              </a:ext>
            </a:extLst>
          </a:blip>
          <a:srcRect l="88641" t="17841" r="729" b="63571"/>
          <a:stretch/>
        </p:blipFill>
        <p:spPr>
          <a:xfrm>
            <a:off x="2497048" y="2018002"/>
            <a:ext cx="638715" cy="886703"/>
          </a:xfrm>
          <a:prstGeom prst="rect">
            <a:avLst/>
          </a:prstGeom>
        </p:spPr>
      </p:pic>
      <p:sp>
        <p:nvSpPr>
          <p:cNvPr id="10" name="テキスト ボックス 9"/>
          <p:cNvSpPr txBox="1"/>
          <p:nvPr/>
        </p:nvSpPr>
        <p:spPr>
          <a:xfrm rot="16200000">
            <a:off x="-369171" y="3398091"/>
            <a:ext cx="1135114" cy="369332"/>
          </a:xfrm>
          <a:prstGeom prst="rect">
            <a:avLst/>
          </a:prstGeom>
          <a:noFill/>
        </p:spPr>
        <p:txBody>
          <a:bodyPr wrap="square" rtlCol="0">
            <a:spAutoFit/>
          </a:bodyPr>
          <a:lstStyle/>
          <a:p>
            <a:r>
              <a:rPr lang="ja-JP" altLang="en-US" dirty="0" smtClean="0"/>
              <a:t>表面温度</a:t>
            </a:r>
            <a:endParaRPr kumimoji="1" lang="ja-JP" altLang="en-US" dirty="0"/>
          </a:p>
        </p:txBody>
      </p:sp>
      <p:sp>
        <p:nvSpPr>
          <p:cNvPr id="11" name="テキスト ボックス 10"/>
          <p:cNvSpPr txBox="1"/>
          <p:nvPr/>
        </p:nvSpPr>
        <p:spPr>
          <a:xfrm rot="16200000">
            <a:off x="2993024" y="3398091"/>
            <a:ext cx="1135114" cy="369332"/>
          </a:xfrm>
          <a:prstGeom prst="rect">
            <a:avLst/>
          </a:prstGeom>
          <a:noFill/>
        </p:spPr>
        <p:txBody>
          <a:bodyPr wrap="square" rtlCol="0">
            <a:spAutoFit/>
          </a:bodyPr>
          <a:lstStyle/>
          <a:p>
            <a:r>
              <a:rPr lang="ja-JP" altLang="en-US" smtClean="0"/>
              <a:t>表面温度</a:t>
            </a:r>
            <a:endParaRPr kumimoji="1" lang="ja-JP" altLang="en-US" dirty="0"/>
          </a:p>
        </p:txBody>
      </p:sp>
      <p:cxnSp>
        <p:nvCxnSpPr>
          <p:cNvPr id="17" name="直線コネクタ 16"/>
          <p:cNvCxnSpPr/>
          <p:nvPr/>
        </p:nvCxnSpPr>
        <p:spPr>
          <a:xfrm>
            <a:off x="579138" y="3290166"/>
            <a:ext cx="2650024" cy="8526"/>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960948" y="3281640"/>
            <a:ext cx="2856171" cy="8526"/>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p:nvPr/>
        </p:nvCxnSpPr>
        <p:spPr>
          <a:xfrm>
            <a:off x="1050056" y="2953040"/>
            <a:ext cx="27026" cy="770012"/>
          </a:xfrm>
          <a:prstGeom prst="straightConnector1">
            <a:avLst/>
          </a:prstGeom>
          <a:ln w="19050" cap="flat">
            <a:solidFill>
              <a:schemeClr val="tx1"/>
            </a:solidFill>
            <a:prstDash val="dash"/>
            <a:bevel/>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880911" y="2019324"/>
            <a:ext cx="0" cy="2566730"/>
          </a:xfrm>
          <a:prstGeom prst="straightConnector1">
            <a:avLst/>
          </a:prstGeom>
          <a:ln w="19050" cap="sq">
            <a:solidFill>
              <a:schemeClr val="tx1"/>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996373" y="3294429"/>
            <a:ext cx="5039" cy="32772"/>
          </a:xfrm>
          <a:prstGeom prst="straightConnector1">
            <a:avLst/>
          </a:prstGeom>
          <a:ln w="19050" cap="sq">
            <a:solidFill>
              <a:schemeClr val="accent1"/>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2302695" y="3235865"/>
            <a:ext cx="6756" cy="114511"/>
          </a:xfrm>
          <a:prstGeom prst="straightConnector1">
            <a:avLst/>
          </a:prstGeom>
          <a:ln w="19050" cap="sq">
            <a:solidFill>
              <a:srgbClr val="7030A0"/>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569551" y="3257639"/>
            <a:ext cx="6756" cy="77870"/>
          </a:xfrm>
          <a:prstGeom prst="straightConnector1">
            <a:avLst/>
          </a:prstGeom>
          <a:ln w="19050" cap="sq">
            <a:solidFill>
              <a:srgbClr val="FFC000"/>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2615010" y="3272115"/>
            <a:ext cx="3261" cy="57285"/>
          </a:xfrm>
          <a:prstGeom prst="straightConnector1">
            <a:avLst/>
          </a:prstGeom>
          <a:ln w="19050" cap="sq">
            <a:solidFill>
              <a:srgbClr val="C00000"/>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5691051" y="3254322"/>
            <a:ext cx="3030" cy="57169"/>
          </a:xfrm>
          <a:prstGeom prst="straightConnector1">
            <a:avLst/>
          </a:prstGeom>
          <a:ln w="19050" cap="sq">
            <a:solidFill>
              <a:srgbClr val="FFC000"/>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5736035" y="3254322"/>
            <a:ext cx="3261" cy="60658"/>
          </a:xfrm>
          <a:prstGeom prst="straightConnector1">
            <a:avLst/>
          </a:prstGeom>
          <a:ln w="19050" cap="sq">
            <a:solidFill>
              <a:srgbClr val="C00000"/>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253521" y="3245390"/>
            <a:ext cx="0" cy="75938"/>
          </a:xfrm>
          <a:prstGeom prst="straightConnector1">
            <a:avLst/>
          </a:prstGeom>
          <a:ln w="19050" cap="sq">
            <a:solidFill>
              <a:srgbClr val="7030A0"/>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5078231" y="3165796"/>
            <a:ext cx="1113" cy="242054"/>
          </a:xfrm>
          <a:prstGeom prst="straightConnector1">
            <a:avLst/>
          </a:prstGeom>
          <a:ln w="19050" cap="sq">
            <a:solidFill>
              <a:schemeClr val="accent1"/>
            </a:solidFill>
            <a:prstDash val="dash"/>
            <a:headEnd type="oval" w="sm" len="med"/>
            <a:tailEnd type="oval" w="sm" len="sm"/>
          </a:ln>
        </p:spPr>
        <p:style>
          <a:lnRef idx="1">
            <a:schemeClr val="accent1"/>
          </a:lnRef>
          <a:fillRef idx="0">
            <a:schemeClr val="accent1"/>
          </a:fillRef>
          <a:effectRef idx="0">
            <a:schemeClr val="accent1"/>
          </a:effectRef>
          <a:fontRef idx="minor">
            <a:schemeClr val="tx1"/>
          </a:fontRef>
        </p:style>
      </p:cxnSp>
      <p:sp>
        <p:nvSpPr>
          <p:cNvPr id="87" name="タイトル 1"/>
          <p:cNvSpPr txBox="1">
            <a:spLocks/>
          </p:cNvSpPr>
          <p:nvPr/>
        </p:nvSpPr>
        <p:spPr>
          <a:xfrm>
            <a:off x="131118" y="1"/>
            <a:ext cx="8840603" cy="122168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3200" dirty="0"/>
              <a:t>海洋混合層の深さ依存性</a:t>
            </a:r>
            <a:r>
              <a:rPr lang="en-US" altLang="ja-JP" sz="3200" dirty="0"/>
              <a:t>: </a:t>
            </a:r>
            <a:r>
              <a:rPr lang="ja-JP" altLang="en-US" sz="3200" dirty="0"/>
              <a:t>氷線周辺の表面</a:t>
            </a:r>
            <a:r>
              <a:rPr lang="ja-JP" altLang="en-US" sz="3200" dirty="0" smtClean="0"/>
              <a:t>温度</a:t>
            </a:r>
            <a:endParaRPr lang="en-US" altLang="ja-JP" sz="3200" dirty="0" smtClean="0"/>
          </a:p>
          <a:p>
            <a:pPr>
              <a:lnSpc>
                <a:spcPct val="120000"/>
              </a:lnSpc>
            </a:pPr>
            <a:r>
              <a:rPr lang="en-US" altLang="ja-JP" sz="3200" dirty="0" smtClean="0"/>
              <a:t>(</a:t>
            </a:r>
            <a:r>
              <a:rPr lang="ja-JP" altLang="en-US" sz="3200" dirty="0" smtClean="0"/>
              <a:t>時間変動を考慮</a:t>
            </a:r>
            <a:r>
              <a:rPr lang="en-US" altLang="ja-JP" sz="3200" dirty="0" smtClean="0"/>
              <a:t>)</a:t>
            </a:r>
            <a:endParaRPr lang="ja-JP" altLang="en-US" sz="3200" dirty="0"/>
          </a:p>
        </p:txBody>
      </p:sp>
      <p:sp>
        <p:nvSpPr>
          <p:cNvPr id="2" name="正方形/長方形 1"/>
          <p:cNvSpPr/>
          <p:nvPr/>
        </p:nvSpPr>
        <p:spPr>
          <a:xfrm>
            <a:off x="6924880" y="1873134"/>
            <a:ext cx="2243796" cy="3170099"/>
          </a:xfrm>
          <a:prstGeom prst="rect">
            <a:avLst/>
          </a:prstGeom>
        </p:spPr>
        <p:txBody>
          <a:bodyPr wrap="square">
            <a:spAutoFit/>
          </a:bodyPr>
          <a:lstStyle/>
          <a:p>
            <a:pPr marL="171450" indent="-171450">
              <a:buFont typeface="Arial" charset="0"/>
              <a:buChar char="•"/>
            </a:pPr>
            <a:r>
              <a:rPr lang="ja-JP" altLang="en-US" sz="2000" dirty="0"/>
              <a:t>氷線が緯度</a:t>
            </a:r>
            <a:r>
              <a:rPr lang="en-US" altLang="ja-JP" sz="2000" dirty="0"/>
              <a:t> 53, 58 </a:t>
            </a:r>
            <a:r>
              <a:rPr lang="ja-JP" altLang="en-US" sz="2000" dirty="0"/>
              <a:t>度の間まで拡大してきた時に</a:t>
            </a:r>
            <a:r>
              <a:rPr lang="en-US" altLang="ja-JP" sz="2000" dirty="0"/>
              <a:t>, 60 m slab ocean </a:t>
            </a:r>
            <a:r>
              <a:rPr lang="ja-JP" altLang="en-US" sz="2000" dirty="0"/>
              <a:t>の場合は</a:t>
            </a:r>
            <a:r>
              <a:rPr lang="en-US" altLang="ja-JP" sz="2000" dirty="0"/>
              <a:t>, SST </a:t>
            </a:r>
            <a:r>
              <a:rPr lang="ja-JP" altLang="en-US" sz="2000" dirty="0"/>
              <a:t>の時間変動幅が高々数</a:t>
            </a:r>
            <a:r>
              <a:rPr lang="en-US" altLang="ja-JP" sz="2000" dirty="0"/>
              <a:t> K </a:t>
            </a:r>
            <a:r>
              <a:rPr lang="ja-JP" altLang="en-US" sz="2000" dirty="0"/>
              <a:t>であり</a:t>
            </a:r>
            <a:r>
              <a:rPr lang="en-US" altLang="ja-JP" sz="2000" dirty="0"/>
              <a:t>, </a:t>
            </a:r>
            <a:r>
              <a:rPr lang="ja-JP" altLang="en-US" sz="2000" dirty="0" smtClean="0"/>
              <a:t>最寄り</a:t>
            </a:r>
            <a:r>
              <a:rPr lang="ja-JP" altLang="en-US" sz="2000" dirty="0"/>
              <a:t>の</a:t>
            </a:r>
            <a:r>
              <a:rPr lang="ja-JP" altLang="en-US" sz="2000" dirty="0" smtClean="0"/>
              <a:t>格子点の</a:t>
            </a:r>
            <a:r>
              <a:rPr lang="en-US" altLang="ja-JP" sz="2000" dirty="0" smtClean="0"/>
              <a:t> </a:t>
            </a:r>
            <a:r>
              <a:rPr lang="en-US" altLang="ja-JP" sz="2000" dirty="0"/>
              <a:t>SST </a:t>
            </a:r>
            <a:r>
              <a:rPr lang="ja-JP" altLang="en-US" sz="2000" dirty="0"/>
              <a:t>は氷点を</a:t>
            </a:r>
            <a:r>
              <a:rPr lang="ja-JP" altLang="en-US" sz="2000" dirty="0" smtClean="0"/>
              <a:t>下回らない</a:t>
            </a:r>
            <a:r>
              <a:rPr lang="en-US" altLang="ja-JP" sz="2000" dirty="0" smtClean="0"/>
              <a:t>.  </a:t>
            </a:r>
            <a:endParaRPr lang="en-US" altLang="ja-JP" sz="2000" dirty="0"/>
          </a:p>
        </p:txBody>
      </p:sp>
    </p:spTree>
    <p:extLst>
      <p:ext uri="{BB962C8B-B14F-4D97-AF65-F5344CB8AC3E}">
        <p14:creationId xmlns:p14="http://schemas.microsoft.com/office/powerpoint/2010/main" val="61710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219200"/>
            <a:ext cx="7886700" cy="4957763"/>
          </a:xfrm>
        </p:spPr>
        <p:txBody>
          <a:bodyPr>
            <a:normAutofit/>
          </a:bodyPr>
          <a:lstStyle/>
          <a:p>
            <a:pPr marL="274638" indent="-274638">
              <a:lnSpc>
                <a:spcPct val="100000"/>
              </a:lnSpc>
              <a:buFont typeface="Arial" charset="0"/>
              <a:buChar char="•"/>
            </a:pPr>
            <a:r>
              <a:rPr lang="ja-JP" altLang="en-US" dirty="0" smtClean="0"/>
              <a:t>離散</a:t>
            </a:r>
            <a:r>
              <a:rPr lang="ja-JP" altLang="en-US" dirty="0"/>
              <a:t>系に対して</a:t>
            </a:r>
            <a:r>
              <a:rPr lang="en-US" altLang="ja-JP" dirty="0" smtClean="0"/>
              <a:t>, </a:t>
            </a:r>
            <a:r>
              <a:rPr lang="ja-JP" altLang="en-US" dirty="0" smtClean="0"/>
              <a:t>不連続な</a:t>
            </a:r>
            <a:r>
              <a:rPr lang="ja-JP" altLang="en-US" dirty="0"/>
              <a:t>温度依存性をもつ表面</a:t>
            </a:r>
            <a:r>
              <a:rPr lang="ja-JP" altLang="en-US" dirty="0" smtClean="0"/>
              <a:t>アルベドを設定したことに起因する</a:t>
            </a:r>
            <a:r>
              <a:rPr lang="en-US" altLang="ja-JP" dirty="0" smtClean="0"/>
              <a:t>. </a:t>
            </a:r>
          </a:p>
          <a:p>
            <a:pPr marL="171450" indent="-171450">
              <a:lnSpc>
                <a:spcPct val="100000"/>
              </a:lnSpc>
              <a:buFont typeface="Arial" charset="0"/>
              <a:buChar char="•"/>
            </a:pPr>
            <a:endParaRPr lang="en-US" altLang="ja-JP" sz="1800" dirty="0" smtClean="0"/>
          </a:p>
          <a:p>
            <a:pPr marL="274638" indent="-274638">
              <a:lnSpc>
                <a:spcPct val="100000"/>
              </a:lnSpc>
              <a:buFont typeface="Arial" charset="0"/>
              <a:buChar char="•"/>
            </a:pPr>
            <a:r>
              <a:rPr lang="ja-JP" altLang="en-US" dirty="0" smtClean="0"/>
              <a:t>特に</a:t>
            </a:r>
            <a:r>
              <a:rPr lang="en-US" altLang="ja-JP" dirty="0" smtClean="0"/>
              <a:t>, </a:t>
            </a:r>
            <a:r>
              <a:rPr lang="ja-JP" altLang="en-US" dirty="0" smtClean="0"/>
              <a:t>以下の</a:t>
            </a:r>
            <a:r>
              <a:rPr lang="en-US" altLang="ja-JP" dirty="0" smtClean="0"/>
              <a:t> 2 </a:t>
            </a:r>
            <a:r>
              <a:rPr lang="ja-JP" altLang="en-US" dirty="0" smtClean="0"/>
              <a:t>つが同時に満たされる場合</a:t>
            </a:r>
            <a:r>
              <a:rPr lang="en-US" altLang="ja-JP" dirty="0" smtClean="0"/>
              <a:t>, </a:t>
            </a:r>
            <a:r>
              <a:rPr lang="ja-JP" altLang="en-US" dirty="0" smtClean="0"/>
              <a:t>氷</a:t>
            </a:r>
            <a:r>
              <a:rPr lang="ja-JP" altLang="en-US" dirty="0"/>
              <a:t>アルベドフィードバックが円滑に</a:t>
            </a:r>
            <a:r>
              <a:rPr lang="ja-JP" altLang="en-US" dirty="0" smtClean="0"/>
              <a:t>働かない</a:t>
            </a:r>
            <a:r>
              <a:rPr lang="en-US" altLang="ja-JP" dirty="0" smtClean="0"/>
              <a:t>. </a:t>
            </a:r>
          </a:p>
          <a:p>
            <a:pPr marL="914400" lvl="1" indent="-457200">
              <a:lnSpc>
                <a:spcPct val="100000"/>
              </a:lnSpc>
              <a:buFont typeface="+mj-lt"/>
              <a:buAutoNum type="arabicPeriod"/>
            </a:pPr>
            <a:r>
              <a:rPr lang="ja-JP" altLang="en-US" dirty="0" smtClean="0"/>
              <a:t>南北解像度が</a:t>
            </a:r>
            <a:r>
              <a:rPr lang="en-US" altLang="ja-JP" dirty="0" smtClean="0"/>
              <a:t>, </a:t>
            </a:r>
            <a:r>
              <a:rPr lang="ja-JP" altLang="en-US" dirty="0" smtClean="0"/>
              <a:t>極めて高解像度でない場合</a:t>
            </a:r>
            <a:endParaRPr lang="en-US" altLang="ja-JP" dirty="0" smtClean="0"/>
          </a:p>
          <a:p>
            <a:pPr marL="914400" lvl="1" indent="-457200">
              <a:lnSpc>
                <a:spcPct val="100000"/>
              </a:lnSpc>
              <a:buFont typeface="+mj-lt"/>
              <a:buAutoNum type="arabicPeriod"/>
            </a:pPr>
            <a:r>
              <a:rPr lang="ja-JP" altLang="en-US" dirty="0" smtClean="0"/>
              <a:t>表面</a:t>
            </a:r>
            <a:r>
              <a:rPr lang="ja-JP" altLang="en-US" dirty="0"/>
              <a:t>温度の時間変動が</a:t>
            </a:r>
            <a:r>
              <a:rPr lang="ja-JP" altLang="en-US" dirty="0" smtClean="0"/>
              <a:t>小さい場合</a:t>
            </a:r>
            <a:endParaRPr lang="en-US" altLang="ja-JP" dirty="0" smtClean="0"/>
          </a:p>
          <a:p>
            <a:pPr marL="1085850" lvl="2" indent="-171450">
              <a:lnSpc>
                <a:spcPct val="100000"/>
              </a:lnSpc>
              <a:buFont typeface="Arial" charset="0"/>
              <a:buChar char="•"/>
            </a:pPr>
            <a:r>
              <a:rPr lang="en-US" altLang="ja-JP" dirty="0" smtClean="0"/>
              <a:t>(</a:t>
            </a:r>
            <a:r>
              <a:rPr lang="ja-JP" altLang="en-US" dirty="0" smtClean="0"/>
              <a:t>例</a:t>
            </a:r>
            <a:r>
              <a:rPr lang="en-US" altLang="ja-JP" dirty="0" smtClean="0"/>
              <a:t>) </a:t>
            </a:r>
            <a:r>
              <a:rPr lang="ja-JP" altLang="en-US" dirty="0" smtClean="0"/>
              <a:t>数十</a:t>
            </a:r>
            <a:r>
              <a:rPr lang="en-US" altLang="ja-JP" dirty="0" smtClean="0"/>
              <a:t> m </a:t>
            </a:r>
            <a:r>
              <a:rPr lang="ja-JP" altLang="en-US" dirty="0" smtClean="0"/>
              <a:t>の深さを持つ</a:t>
            </a:r>
            <a:r>
              <a:rPr lang="en-US" altLang="ja-JP" dirty="0" smtClean="0"/>
              <a:t> slab ocean </a:t>
            </a:r>
          </a:p>
          <a:p>
            <a:pPr marL="1085850" lvl="2" indent="-171450">
              <a:lnSpc>
                <a:spcPct val="100000"/>
              </a:lnSpc>
              <a:buFont typeface="Arial" charset="0"/>
              <a:buChar char="•"/>
            </a:pPr>
            <a:r>
              <a:rPr lang="en-US" altLang="ja-JP" dirty="0" smtClean="0"/>
              <a:t>(</a:t>
            </a:r>
            <a:r>
              <a:rPr lang="ja-JP" altLang="en-US" dirty="0" smtClean="0"/>
              <a:t>例</a:t>
            </a:r>
            <a:r>
              <a:rPr lang="en-US" altLang="ja-JP" dirty="0" smtClean="0"/>
              <a:t>) (</a:t>
            </a:r>
            <a:r>
              <a:rPr lang="ja-JP" altLang="en-US" dirty="0" smtClean="0"/>
              <a:t>海洋表層の時間変動が小さい場合の</a:t>
            </a:r>
            <a:r>
              <a:rPr lang="en-US" altLang="ja-JP" dirty="0" smtClean="0"/>
              <a:t>) dynamic ocean</a:t>
            </a:r>
            <a:endParaRPr kumimoji="1" lang="ja-JP" altLang="en-US" dirty="0"/>
          </a:p>
        </p:txBody>
      </p:sp>
      <p:sp>
        <p:nvSpPr>
          <p:cNvPr id="5" name="タイトル 1"/>
          <p:cNvSpPr>
            <a:spLocks noGrp="1"/>
          </p:cNvSpPr>
          <p:nvPr>
            <p:ph type="title"/>
          </p:nvPr>
        </p:nvSpPr>
        <p:spPr>
          <a:xfrm>
            <a:off x="94837" y="132522"/>
            <a:ext cx="7886700" cy="430004"/>
          </a:xfrm>
        </p:spPr>
        <p:txBody>
          <a:bodyPr>
            <a:noAutofit/>
          </a:bodyPr>
          <a:lstStyle/>
          <a:p>
            <a:pPr>
              <a:lnSpc>
                <a:spcPct val="100000"/>
              </a:lnSpc>
            </a:pPr>
            <a:r>
              <a:rPr kumimoji="1" lang="en-US" altLang="ja-JP" sz="3600" dirty="0" smtClean="0"/>
              <a:t/>
            </a:r>
            <a:br>
              <a:rPr kumimoji="1" lang="en-US" altLang="ja-JP" sz="3600" dirty="0" smtClean="0"/>
            </a:br>
            <a:r>
              <a:rPr kumimoji="1" lang="ja-JP" altLang="en-US" sz="3600" dirty="0" smtClean="0"/>
              <a:t>部分凍結解の不確実性が生じる原因</a:t>
            </a:r>
            <a:endParaRPr kumimoji="1" lang="ja-JP" altLang="en-US" sz="3600" dirty="0"/>
          </a:p>
        </p:txBody>
      </p:sp>
      <p:sp>
        <p:nvSpPr>
          <p:cNvPr id="6" name="テキスト ボックス 5"/>
          <p:cNvSpPr txBox="1"/>
          <p:nvPr/>
        </p:nvSpPr>
        <p:spPr>
          <a:xfrm>
            <a:off x="1374497" y="5424615"/>
            <a:ext cx="695159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t>swamp ocean </a:t>
            </a:r>
            <a:r>
              <a:rPr lang="ja-JP" altLang="en-US" dirty="0" smtClean="0"/>
              <a:t>設定では</a:t>
            </a:r>
            <a:r>
              <a:rPr lang="en-US" altLang="ja-JP" dirty="0" smtClean="0"/>
              <a:t>,  </a:t>
            </a:r>
            <a:r>
              <a:rPr lang="ja-JP" altLang="en-US" dirty="0" smtClean="0"/>
              <a:t>氷線がかなり低緯度にある場合を除いて</a:t>
            </a:r>
            <a:r>
              <a:rPr lang="en-US" altLang="ja-JP" dirty="0"/>
              <a:t>,</a:t>
            </a:r>
            <a:r>
              <a:rPr lang="en-US" altLang="ja-JP" dirty="0" smtClean="0"/>
              <a:t> 2 </a:t>
            </a:r>
            <a:r>
              <a:rPr lang="ja-JP" altLang="en-US" dirty="0" smtClean="0"/>
              <a:t>が当てはまらないため</a:t>
            </a:r>
            <a:r>
              <a:rPr lang="en-US" altLang="ja-JP" dirty="0" smtClean="0"/>
              <a:t>, </a:t>
            </a:r>
            <a:r>
              <a:rPr lang="ja-JP" altLang="en-US" dirty="0" smtClean="0"/>
              <a:t>あまり問題にならない</a:t>
            </a:r>
            <a:r>
              <a:rPr lang="en-US" altLang="ja-JP" dirty="0" smtClean="0"/>
              <a:t>.  </a:t>
            </a:r>
            <a:endParaRPr kumimoji="1" lang="ja-JP" altLang="en-US" dirty="0"/>
          </a:p>
        </p:txBody>
      </p:sp>
    </p:spTree>
    <p:extLst>
      <p:ext uri="{BB962C8B-B14F-4D97-AF65-F5344CB8AC3E}">
        <p14:creationId xmlns:p14="http://schemas.microsoft.com/office/powerpoint/2010/main" val="414670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6056"/>
          <a:stretch/>
        </p:blipFill>
        <p:spPr>
          <a:xfrm>
            <a:off x="99604" y="1250057"/>
            <a:ext cx="5056710" cy="5554649"/>
          </a:xfrm>
          <a:prstGeom prst="rect">
            <a:avLst/>
          </a:prstGeom>
        </p:spPr>
      </p:pic>
      <p:sp>
        <p:nvSpPr>
          <p:cNvPr id="5" name="テキスト ボックス 4"/>
          <p:cNvSpPr txBox="1"/>
          <p:nvPr/>
        </p:nvSpPr>
        <p:spPr>
          <a:xfrm>
            <a:off x="1853210" y="6545950"/>
            <a:ext cx="2079381" cy="338554"/>
          </a:xfrm>
          <a:prstGeom prst="rect">
            <a:avLst/>
          </a:prstGeom>
          <a:solidFill>
            <a:schemeClr val="bg1"/>
          </a:solidFill>
        </p:spPr>
        <p:txBody>
          <a:bodyPr wrap="square" rtlCol="0">
            <a:spAutoFit/>
          </a:bodyPr>
          <a:lstStyle/>
          <a:p>
            <a:pPr algn="ctr"/>
            <a:r>
              <a:rPr kumimoji="1" lang="ja-JP" altLang="en-US" sz="1600" dirty="0" smtClean="0"/>
              <a:t>太陽定数</a:t>
            </a:r>
            <a:r>
              <a:rPr kumimoji="1" lang="en-US" altLang="ja-JP" sz="1600" dirty="0" smtClean="0"/>
              <a:t> (S)</a:t>
            </a:r>
            <a:endParaRPr kumimoji="1" lang="ja-JP" altLang="en-US" sz="1600" dirty="0"/>
          </a:p>
        </p:txBody>
      </p:sp>
      <p:sp>
        <p:nvSpPr>
          <p:cNvPr id="6" name="テキスト ボックス 5"/>
          <p:cNvSpPr txBox="1"/>
          <p:nvPr/>
        </p:nvSpPr>
        <p:spPr>
          <a:xfrm rot="16200000">
            <a:off x="-962926" y="3513161"/>
            <a:ext cx="2217012" cy="338554"/>
          </a:xfrm>
          <a:prstGeom prst="rect">
            <a:avLst/>
          </a:prstGeom>
          <a:noFill/>
        </p:spPr>
        <p:txBody>
          <a:bodyPr wrap="square" rtlCol="0">
            <a:spAutoFit/>
          </a:bodyPr>
          <a:lstStyle/>
          <a:p>
            <a:pPr algn="ctr"/>
            <a:r>
              <a:rPr lang="ja-JP" altLang="en-US" sz="1600" dirty="0" smtClean="0"/>
              <a:t>氷線緯度</a:t>
            </a:r>
            <a:endParaRPr kumimoji="1" lang="ja-JP" altLang="en-US" sz="1600" dirty="0"/>
          </a:p>
        </p:txBody>
      </p:sp>
      <p:sp>
        <p:nvSpPr>
          <p:cNvPr id="7" name="テキスト ボックス 6"/>
          <p:cNvSpPr txBox="1"/>
          <p:nvPr/>
        </p:nvSpPr>
        <p:spPr>
          <a:xfrm rot="18703423">
            <a:off x="754581" y="3934480"/>
            <a:ext cx="1726845" cy="800219"/>
          </a:xfrm>
          <a:prstGeom prst="rect">
            <a:avLst/>
          </a:prstGeom>
          <a:noFill/>
        </p:spPr>
        <p:txBody>
          <a:bodyPr wrap="square" rtlCol="0">
            <a:spAutoFit/>
          </a:bodyPr>
          <a:lstStyle/>
          <a:p>
            <a:r>
              <a:rPr kumimoji="1" lang="en-US" altLang="ja-JP" dirty="0" smtClean="0">
                <a:solidFill>
                  <a:schemeClr val="accent2"/>
                </a:solidFill>
              </a:rPr>
              <a:t>60 m slab ocean </a:t>
            </a:r>
          </a:p>
          <a:p>
            <a:r>
              <a:rPr kumimoji="1" lang="en-US" altLang="ja-JP" sz="1400" dirty="0" smtClean="0"/>
              <a:t>(</a:t>
            </a:r>
            <a:r>
              <a:rPr kumimoji="1" lang="ja-JP" altLang="en-US" sz="1400" dirty="0" smtClean="0"/>
              <a:t>海洋大循環</a:t>
            </a:r>
            <a:r>
              <a:rPr lang="ja-JP" altLang="en-US" sz="1400" dirty="0" smtClean="0">
                <a:solidFill>
                  <a:schemeClr val="accent1"/>
                </a:solidFill>
              </a:rPr>
              <a:t>なし</a:t>
            </a:r>
            <a:r>
              <a:rPr lang="en-US" altLang="ja-JP" sz="1400" dirty="0" smtClean="0"/>
              <a:t>, </a:t>
            </a:r>
            <a:r>
              <a:rPr lang="ja-JP" altLang="en-US" sz="1400" dirty="0" smtClean="0"/>
              <a:t>熱容量</a:t>
            </a:r>
            <a:r>
              <a:rPr lang="ja-JP" altLang="en-US" sz="1400" dirty="0" smtClean="0">
                <a:solidFill>
                  <a:srgbClr val="FF0000"/>
                </a:solidFill>
              </a:rPr>
              <a:t>あり</a:t>
            </a:r>
            <a:r>
              <a:rPr lang="en-US" altLang="ja-JP" sz="1400" dirty="0" smtClean="0"/>
              <a:t>)</a:t>
            </a:r>
            <a:r>
              <a:rPr kumimoji="1" lang="en-US" altLang="ja-JP" sz="1400" dirty="0" smtClean="0"/>
              <a:t> </a:t>
            </a:r>
            <a:endParaRPr kumimoji="1" lang="ja-JP" altLang="en-US" sz="1400" dirty="0"/>
          </a:p>
        </p:txBody>
      </p:sp>
      <p:sp>
        <p:nvSpPr>
          <p:cNvPr id="8" name="テキスト ボックス 7"/>
          <p:cNvSpPr txBox="1"/>
          <p:nvPr/>
        </p:nvSpPr>
        <p:spPr>
          <a:xfrm>
            <a:off x="3166937" y="4461607"/>
            <a:ext cx="1500767" cy="1077218"/>
          </a:xfrm>
          <a:prstGeom prst="rect">
            <a:avLst/>
          </a:prstGeom>
          <a:noFill/>
        </p:spPr>
        <p:txBody>
          <a:bodyPr wrap="square" rtlCol="0">
            <a:spAutoFit/>
          </a:bodyPr>
          <a:lstStyle/>
          <a:p>
            <a:r>
              <a:rPr kumimoji="1" lang="en-US" altLang="ja-JP" dirty="0" smtClean="0">
                <a:solidFill>
                  <a:schemeClr val="accent4">
                    <a:lumMod val="75000"/>
                  </a:schemeClr>
                </a:solidFill>
              </a:rPr>
              <a:t>swamp ocean</a:t>
            </a:r>
          </a:p>
          <a:p>
            <a:r>
              <a:rPr lang="en-US" altLang="ja-JP" sz="1400" dirty="0"/>
              <a:t>(</a:t>
            </a:r>
            <a:r>
              <a:rPr lang="ja-JP" altLang="en-US" sz="1400" dirty="0"/>
              <a:t>海洋</a:t>
            </a:r>
            <a:r>
              <a:rPr lang="ja-JP" altLang="en-US" sz="1400" dirty="0" smtClean="0"/>
              <a:t>大循環</a:t>
            </a:r>
            <a:r>
              <a:rPr lang="ja-JP" altLang="en-US" sz="1400" dirty="0" smtClean="0">
                <a:solidFill>
                  <a:schemeClr val="accent1"/>
                </a:solidFill>
              </a:rPr>
              <a:t>なし</a:t>
            </a:r>
            <a:r>
              <a:rPr lang="en-US" altLang="ja-JP" sz="1400" dirty="0" smtClean="0"/>
              <a:t>, </a:t>
            </a:r>
          </a:p>
          <a:p>
            <a:r>
              <a:rPr lang="ja-JP" altLang="en-US" sz="1400" dirty="0" smtClean="0"/>
              <a:t>熱容量</a:t>
            </a:r>
            <a:r>
              <a:rPr lang="ja-JP" altLang="en-US" sz="1400" dirty="0" smtClean="0">
                <a:solidFill>
                  <a:schemeClr val="accent1"/>
                </a:solidFill>
              </a:rPr>
              <a:t>なし</a:t>
            </a:r>
            <a:r>
              <a:rPr lang="en-US" altLang="ja-JP" sz="1400" dirty="0" smtClean="0"/>
              <a:t>) </a:t>
            </a:r>
            <a:endParaRPr lang="ja-JP" altLang="en-US" sz="1400" dirty="0"/>
          </a:p>
          <a:p>
            <a:endParaRPr kumimoji="1" lang="ja-JP" altLang="en-US" dirty="0"/>
          </a:p>
        </p:txBody>
      </p:sp>
      <p:sp>
        <p:nvSpPr>
          <p:cNvPr id="9" name="テキスト ボックス 8"/>
          <p:cNvSpPr txBox="1"/>
          <p:nvPr/>
        </p:nvSpPr>
        <p:spPr>
          <a:xfrm rot="19093455">
            <a:off x="2366270" y="3063024"/>
            <a:ext cx="13486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solidFill>
                  <a:schemeClr val="accent6">
                    <a:lumMod val="50000"/>
                  </a:schemeClr>
                </a:solidFill>
              </a:rPr>
              <a:t>部分凍結解</a:t>
            </a:r>
            <a:endParaRPr kumimoji="1" lang="ja-JP" altLang="en-US" dirty="0">
              <a:solidFill>
                <a:schemeClr val="accent6">
                  <a:lumMod val="50000"/>
                </a:schemeClr>
              </a:solidFill>
            </a:endParaRPr>
          </a:p>
        </p:txBody>
      </p:sp>
      <p:sp>
        <p:nvSpPr>
          <p:cNvPr id="10" name="テキスト ボックス 9"/>
          <p:cNvSpPr txBox="1"/>
          <p:nvPr/>
        </p:nvSpPr>
        <p:spPr>
          <a:xfrm>
            <a:off x="2746359" y="5468562"/>
            <a:ext cx="13809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solidFill>
                  <a:schemeClr val="accent1"/>
                </a:solidFill>
              </a:rPr>
              <a:t>全球</a:t>
            </a:r>
            <a:r>
              <a:rPr kumimoji="1" lang="ja-JP" altLang="en-US" dirty="0" smtClean="0">
                <a:solidFill>
                  <a:schemeClr val="accent1"/>
                </a:solidFill>
              </a:rPr>
              <a:t>凍結解</a:t>
            </a:r>
            <a:endParaRPr kumimoji="1" lang="ja-JP" altLang="en-US" dirty="0">
              <a:solidFill>
                <a:schemeClr val="accent1"/>
              </a:solidFill>
            </a:endParaRPr>
          </a:p>
        </p:txBody>
      </p:sp>
      <p:sp>
        <p:nvSpPr>
          <p:cNvPr id="11" name="テキスト ボックス 10"/>
          <p:cNvSpPr txBox="1"/>
          <p:nvPr/>
        </p:nvSpPr>
        <p:spPr>
          <a:xfrm>
            <a:off x="3022630" y="1148319"/>
            <a:ext cx="131008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solidFill>
                  <a:srgbClr val="C00000"/>
                </a:solidFill>
              </a:rPr>
              <a:t>暴走温室解</a:t>
            </a:r>
            <a:endParaRPr kumimoji="1" lang="ja-JP" altLang="en-US" sz="1600" dirty="0">
              <a:solidFill>
                <a:srgbClr val="C00000"/>
              </a:solidFill>
            </a:endParaRPr>
          </a:p>
        </p:txBody>
      </p:sp>
      <p:grpSp>
        <p:nvGrpSpPr>
          <p:cNvPr id="12" name="図形グループ 11"/>
          <p:cNvGrpSpPr/>
          <p:nvPr/>
        </p:nvGrpSpPr>
        <p:grpSpPr>
          <a:xfrm>
            <a:off x="1396799" y="3397061"/>
            <a:ext cx="2608933" cy="1859028"/>
            <a:chOff x="1404568" y="3164399"/>
            <a:chExt cx="2608933" cy="1859028"/>
          </a:xfrm>
        </p:grpSpPr>
        <p:cxnSp>
          <p:nvCxnSpPr>
            <p:cNvPr id="13" name="直線コネクタ 12"/>
            <p:cNvCxnSpPr/>
            <p:nvPr/>
          </p:nvCxnSpPr>
          <p:spPr>
            <a:xfrm>
              <a:off x="1404568" y="5014785"/>
              <a:ext cx="2092105" cy="8642"/>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2123354" y="4230944"/>
              <a:ext cx="1582569" cy="5219"/>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030399" y="3681524"/>
              <a:ext cx="862704" cy="13093"/>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3502987" y="3164399"/>
              <a:ext cx="510514" cy="9771"/>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grpSp>
      <p:pic>
        <p:nvPicPr>
          <p:cNvPr id="17" name="図 1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82369" y="1814455"/>
            <a:ext cx="1888781" cy="1196630"/>
          </a:xfrm>
          <a:prstGeom prst="rect">
            <a:avLst/>
          </a:prstGeom>
          <a:ln>
            <a:solidFill>
              <a:schemeClr val="tx1"/>
            </a:solidFill>
          </a:ln>
        </p:spPr>
      </p:pic>
      <p:grpSp>
        <p:nvGrpSpPr>
          <p:cNvPr id="18" name="図形グループ 17"/>
          <p:cNvGrpSpPr/>
          <p:nvPr/>
        </p:nvGrpSpPr>
        <p:grpSpPr>
          <a:xfrm>
            <a:off x="2130043" y="4954204"/>
            <a:ext cx="373475" cy="477078"/>
            <a:chOff x="2137812" y="4721542"/>
            <a:chExt cx="373475" cy="477078"/>
          </a:xfrm>
        </p:grpSpPr>
        <p:cxnSp>
          <p:nvCxnSpPr>
            <p:cNvPr id="19" name="直線コネクタ 18"/>
            <p:cNvCxnSpPr/>
            <p:nvPr/>
          </p:nvCxnSpPr>
          <p:spPr>
            <a:xfrm>
              <a:off x="2137812" y="5198620"/>
              <a:ext cx="282941" cy="0"/>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2328887" y="4721542"/>
              <a:ext cx="182400" cy="97"/>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21" name="三角形 20"/>
          <p:cNvSpPr/>
          <p:nvPr/>
        </p:nvSpPr>
        <p:spPr>
          <a:xfrm>
            <a:off x="1160205" y="5421234"/>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三角形 21"/>
          <p:cNvSpPr/>
          <p:nvPr/>
        </p:nvSpPr>
        <p:spPr>
          <a:xfrm>
            <a:off x="1459097" y="4901967"/>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三角形 22"/>
          <p:cNvSpPr/>
          <p:nvPr/>
        </p:nvSpPr>
        <p:spPr>
          <a:xfrm>
            <a:off x="1747175" y="4625439"/>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三角形 23"/>
          <p:cNvSpPr/>
          <p:nvPr/>
        </p:nvSpPr>
        <p:spPr>
          <a:xfrm>
            <a:off x="2041161" y="436068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三角形 24"/>
          <p:cNvSpPr/>
          <p:nvPr/>
        </p:nvSpPr>
        <p:spPr>
          <a:xfrm>
            <a:off x="2333759" y="4108779"/>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三角形 25"/>
          <p:cNvSpPr/>
          <p:nvPr/>
        </p:nvSpPr>
        <p:spPr>
          <a:xfrm>
            <a:off x="2637532" y="4060542"/>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三角形 26"/>
          <p:cNvSpPr/>
          <p:nvPr/>
        </p:nvSpPr>
        <p:spPr>
          <a:xfrm>
            <a:off x="2934698" y="3800688"/>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p:cNvSpPr/>
          <p:nvPr/>
        </p:nvSpPr>
        <p:spPr>
          <a:xfrm>
            <a:off x="3400778" y="3315384"/>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三角形 28"/>
          <p:cNvSpPr/>
          <p:nvPr/>
        </p:nvSpPr>
        <p:spPr>
          <a:xfrm>
            <a:off x="3801545" y="3010487"/>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三角形 29"/>
          <p:cNvSpPr/>
          <p:nvPr/>
        </p:nvSpPr>
        <p:spPr>
          <a:xfrm>
            <a:off x="3932383" y="2826364"/>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三角形 30"/>
          <p:cNvSpPr/>
          <p:nvPr/>
        </p:nvSpPr>
        <p:spPr>
          <a:xfrm>
            <a:off x="4092894" y="1939613"/>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349851" y="5358781"/>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499204" y="4811665"/>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650460" y="4653001"/>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947118" y="4330471"/>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418702" y="3706963"/>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図形グループ 36"/>
          <p:cNvGrpSpPr/>
          <p:nvPr/>
        </p:nvGrpSpPr>
        <p:grpSpPr>
          <a:xfrm>
            <a:off x="2404456" y="3724482"/>
            <a:ext cx="1102282" cy="1110132"/>
            <a:chOff x="2412225" y="3505072"/>
            <a:chExt cx="1102282" cy="1110132"/>
          </a:xfrm>
        </p:grpSpPr>
        <p:cxnSp>
          <p:nvCxnSpPr>
            <p:cNvPr id="38" name="直線コネクタ 37"/>
            <p:cNvCxnSpPr/>
            <p:nvPr/>
          </p:nvCxnSpPr>
          <p:spPr>
            <a:xfrm flipH="1">
              <a:off x="2732780" y="4306161"/>
              <a:ext cx="315573" cy="444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flipV="1">
              <a:off x="3129989" y="3928916"/>
              <a:ext cx="168296" cy="2"/>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3504141" y="3505072"/>
              <a:ext cx="10366" cy="3207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a:off x="2412225" y="4610758"/>
              <a:ext cx="636128" cy="444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42" name="円/楕円 41"/>
          <p:cNvSpPr/>
          <p:nvPr/>
        </p:nvSpPr>
        <p:spPr>
          <a:xfrm>
            <a:off x="3821385" y="3180741"/>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135740" y="233778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461290" y="2718060"/>
            <a:ext cx="84266" cy="9553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p:cNvSpPr/>
          <p:nvPr/>
        </p:nvSpPr>
        <p:spPr>
          <a:xfrm>
            <a:off x="2450025" y="2834019"/>
            <a:ext cx="110522" cy="951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540053" y="1619659"/>
            <a:ext cx="4319745" cy="4291027"/>
            <a:chOff x="644807" y="1769152"/>
            <a:chExt cx="4854512" cy="3992154"/>
          </a:xfrm>
        </p:grpSpPr>
        <p:cxnSp>
          <p:nvCxnSpPr>
            <p:cNvPr id="47" name="直線コネクタ 46"/>
            <p:cNvCxnSpPr/>
            <p:nvPr/>
          </p:nvCxnSpPr>
          <p:spPr>
            <a:xfrm flipV="1">
              <a:off x="644807" y="5754426"/>
              <a:ext cx="4096711" cy="68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2720755" y="1769152"/>
              <a:ext cx="2778564" cy="206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9" name="図形グループ 48"/>
            <p:cNvGrpSpPr/>
            <p:nvPr/>
          </p:nvGrpSpPr>
          <p:grpSpPr>
            <a:xfrm>
              <a:off x="1420775" y="2022817"/>
              <a:ext cx="3353729" cy="3362368"/>
              <a:chOff x="1420775" y="2022817"/>
              <a:chExt cx="3353729" cy="3362368"/>
            </a:xfrm>
          </p:grpSpPr>
          <p:sp>
            <p:nvSpPr>
              <p:cNvPr id="50" name="フリーフォーム 49"/>
              <p:cNvSpPr/>
              <p:nvPr/>
            </p:nvSpPr>
            <p:spPr>
              <a:xfrm>
                <a:off x="1420775" y="2152379"/>
                <a:ext cx="3315814" cy="3232806"/>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105673"/>
                  <a:gd name="connsiteY0" fmla="*/ 1111803 h 1111803"/>
                  <a:gd name="connsiteX1" fmla="*/ 15846 w 105673"/>
                  <a:gd name="connsiteY1" fmla="*/ 870243 h 1111803"/>
                  <a:gd name="connsiteX2" fmla="*/ 55106 w 105673"/>
                  <a:gd name="connsiteY2" fmla="*/ 587695 h 1111803"/>
                  <a:gd name="connsiteX3" fmla="*/ 84638 w 105673"/>
                  <a:gd name="connsiteY3" fmla="*/ 373868 h 1111803"/>
                  <a:gd name="connsiteX4" fmla="*/ 105673 w 105673"/>
                  <a:gd name="connsiteY4" fmla="*/ 3597 h 1111803"/>
                  <a:gd name="connsiteX0" fmla="*/ 0 w 105673"/>
                  <a:gd name="connsiteY0" fmla="*/ 1111980 h 1111980"/>
                  <a:gd name="connsiteX1" fmla="*/ 15846 w 105673"/>
                  <a:gd name="connsiteY1" fmla="*/ 870420 h 1111980"/>
                  <a:gd name="connsiteX2" fmla="*/ 55106 w 105673"/>
                  <a:gd name="connsiteY2" fmla="*/ 587872 h 1111980"/>
                  <a:gd name="connsiteX3" fmla="*/ 82712 w 105673"/>
                  <a:gd name="connsiteY3" fmla="*/ 360950 h 1111980"/>
                  <a:gd name="connsiteX4" fmla="*/ 105673 w 105673"/>
                  <a:gd name="connsiteY4" fmla="*/ 3774 h 1111980"/>
                  <a:gd name="connsiteX0" fmla="*/ 0 w 105673"/>
                  <a:gd name="connsiteY0" fmla="*/ 1111980 h 1111980"/>
                  <a:gd name="connsiteX1" fmla="*/ 15846 w 105673"/>
                  <a:gd name="connsiteY1" fmla="*/ 870420 h 1111980"/>
                  <a:gd name="connsiteX2" fmla="*/ 55876 w 105673"/>
                  <a:gd name="connsiteY2" fmla="*/ 605332 h 1111980"/>
                  <a:gd name="connsiteX3" fmla="*/ 82712 w 105673"/>
                  <a:gd name="connsiteY3" fmla="*/ 360950 h 1111980"/>
                  <a:gd name="connsiteX4" fmla="*/ 105673 w 105673"/>
                  <a:gd name="connsiteY4" fmla="*/ 3774 h 1111980"/>
                  <a:gd name="connsiteX0" fmla="*/ 0 w 105673"/>
                  <a:gd name="connsiteY0" fmla="*/ 1111807 h 1111807"/>
                  <a:gd name="connsiteX1" fmla="*/ 15846 w 105673"/>
                  <a:gd name="connsiteY1" fmla="*/ 870247 h 1111807"/>
                  <a:gd name="connsiteX2" fmla="*/ 55876 w 105673"/>
                  <a:gd name="connsiteY2" fmla="*/ 605159 h 1111807"/>
                  <a:gd name="connsiteX3" fmla="*/ 82712 w 105673"/>
                  <a:gd name="connsiteY3" fmla="*/ 360777 h 1111807"/>
                  <a:gd name="connsiteX4" fmla="*/ 105673 w 105673"/>
                  <a:gd name="connsiteY4"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55824 w 105673"/>
                  <a:gd name="connsiteY3" fmla="*/ 605734 h 1111807"/>
                  <a:gd name="connsiteX4" fmla="*/ 82712 w 105673"/>
                  <a:gd name="connsiteY4" fmla="*/ 360777 h 1111807"/>
                  <a:gd name="connsiteX5" fmla="*/ 105673 w 105673"/>
                  <a:gd name="connsiteY5"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70078 w 105673"/>
                  <a:gd name="connsiteY3" fmla="*/ 487561 h 1111807"/>
                  <a:gd name="connsiteX4" fmla="*/ 82712 w 105673"/>
                  <a:gd name="connsiteY4" fmla="*/ 360777 h 1111807"/>
                  <a:gd name="connsiteX5" fmla="*/ 105673 w 105673"/>
                  <a:gd name="connsiteY5" fmla="*/ 3601 h 1111807"/>
                  <a:gd name="connsiteX0" fmla="*/ 0 w 105673"/>
                  <a:gd name="connsiteY0" fmla="*/ 1113821 h 1113821"/>
                  <a:gd name="connsiteX1" fmla="*/ 15846 w 105673"/>
                  <a:gd name="connsiteY1" fmla="*/ 872261 h 1113821"/>
                  <a:gd name="connsiteX2" fmla="*/ 55876 w 105673"/>
                  <a:gd name="connsiteY2" fmla="*/ 607173 h 1113821"/>
                  <a:gd name="connsiteX3" fmla="*/ 70078 w 105673"/>
                  <a:gd name="connsiteY3" fmla="*/ 489575 h 1113821"/>
                  <a:gd name="connsiteX4" fmla="*/ 90013 w 105673"/>
                  <a:gd name="connsiteY4" fmla="*/ 262344 h 1113821"/>
                  <a:gd name="connsiteX5" fmla="*/ 105673 w 105673"/>
                  <a:gd name="connsiteY5"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55824 w 105673"/>
                  <a:gd name="connsiteY3" fmla="*/ 605779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6437 w 105673"/>
                  <a:gd name="connsiteY4" fmla="*/ 660927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2543 w 105673"/>
                  <a:gd name="connsiteY1" fmla="*/ 911652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22276 w 105152"/>
                  <a:gd name="connsiteY2" fmla="*/ 812582 h 1094126"/>
                  <a:gd name="connsiteX3" fmla="*/ 30150 w 105152"/>
                  <a:gd name="connsiteY3" fmla="*/ 745042 h 1094126"/>
                  <a:gd name="connsiteX4" fmla="*/ 37398 w 105152"/>
                  <a:gd name="connsiteY4" fmla="*/ 688500 h 1094126"/>
                  <a:gd name="connsiteX5" fmla="*/ 51826 w 105152"/>
                  <a:gd name="connsiteY5" fmla="*/ 645171 h 1094126"/>
                  <a:gd name="connsiteX6" fmla="*/ 69557 w 105152"/>
                  <a:gd name="connsiteY6" fmla="*/ 489575 h 1094126"/>
                  <a:gd name="connsiteX7" fmla="*/ 89492 w 105152"/>
                  <a:gd name="connsiteY7" fmla="*/ 262344 h 1094126"/>
                  <a:gd name="connsiteX8" fmla="*/ 105152 w 105152"/>
                  <a:gd name="connsiteY8" fmla="*/ 5615 h 1094126"/>
                  <a:gd name="connsiteX0" fmla="*/ 0 w 102023"/>
                  <a:gd name="connsiteY0" fmla="*/ 1134440 h 1134440"/>
                  <a:gd name="connsiteX1" fmla="*/ 12022 w 102023"/>
                  <a:gd name="connsiteY1" fmla="*/ 951966 h 1134440"/>
                  <a:gd name="connsiteX2" fmla="*/ 22276 w 102023"/>
                  <a:gd name="connsiteY2" fmla="*/ 852896 h 1134440"/>
                  <a:gd name="connsiteX3" fmla="*/ 30150 w 102023"/>
                  <a:gd name="connsiteY3" fmla="*/ 785356 h 1134440"/>
                  <a:gd name="connsiteX4" fmla="*/ 37398 w 102023"/>
                  <a:gd name="connsiteY4" fmla="*/ 728814 h 1134440"/>
                  <a:gd name="connsiteX5" fmla="*/ 51826 w 102023"/>
                  <a:gd name="connsiteY5" fmla="*/ 685485 h 1134440"/>
                  <a:gd name="connsiteX6" fmla="*/ 69557 w 102023"/>
                  <a:gd name="connsiteY6" fmla="*/ 529889 h 1134440"/>
                  <a:gd name="connsiteX7" fmla="*/ 89492 w 102023"/>
                  <a:gd name="connsiteY7" fmla="*/ 302658 h 1134440"/>
                  <a:gd name="connsiteX8" fmla="*/ 102023 w 102023"/>
                  <a:gd name="connsiteY8" fmla="*/ 4569 h 1134440"/>
                  <a:gd name="connsiteX0" fmla="*/ 0 w 101675"/>
                  <a:gd name="connsiteY0" fmla="*/ 1142161 h 1142161"/>
                  <a:gd name="connsiteX1" fmla="*/ 12022 w 101675"/>
                  <a:gd name="connsiteY1" fmla="*/ 959687 h 1142161"/>
                  <a:gd name="connsiteX2" fmla="*/ 22276 w 101675"/>
                  <a:gd name="connsiteY2" fmla="*/ 860617 h 1142161"/>
                  <a:gd name="connsiteX3" fmla="*/ 30150 w 101675"/>
                  <a:gd name="connsiteY3" fmla="*/ 793077 h 1142161"/>
                  <a:gd name="connsiteX4" fmla="*/ 37398 w 101675"/>
                  <a:gd name="connsiteY4" fmla="*/ 736535 h 1142161"/>
                  <a:gd name="connsiteX5" fmla="*/ 51826 w 101675"/>
                  <a:gd name="connsiteY5" fmla="*/ 693206 h 1142161"/>
                  <a:gd name="connsiteX6" fmla="*/ 69557 w 101675"/>
                  <a:gd name="connsiteY6" fmla="*/ 537610 h 1142161"/>
                  <a:gd name="connsiteX7" fmla="*/ 89492 w 101675"/>
                  <a:gd name="connsiteY7" fmla="*/ 310379 h 1142161"/>
                  <a:gd name="connsiteX8" fmla="*/ 101675 w 101675"/>
                  <a:gd name="connsiteY8" fmla="*/ 4411 h 1142161"/>
                  <a:gd name="connsiteX0" fmla="*/ 0 w 101988"/>
                  <a:gd name="connsiteY0" fmla="*/ 1141658 h 1141658"/>
                  <a:gd name="connsiteX1" fmla="*/ 12022 w 101988"/>
                  <a:gd name="connsiteY1" fmla="*/ 959184 h 1141658"/>
                  <a:gd name="connsiteX2" fmla="*/ 22276 w 101988"/>
                  <a:gd name="connsiteY2" fmla="*/ 860114 h 1141658"/>
                  <a:gd name="connsiteX3" fmla="*/ 30150 w 101988"/>
                  <a:gd name="connsiteY3" fmla="*/ 792574 h 1141658"/>
                  <a:gd name="connsiteX4" fmla="*/ 37398 w 101988"/>
                  <a:gd name="connsiteY4" fmla="*/ 736032 h 1141658"/>
                  <a:gd name="connsiteX5" fmla="*/ 51826 w 101988"/>
                  <a:gd name="connsiteY5" fmla="*/ 692703 h 1141658"/>
                  <a:gd name="connsiteX6" fmla="*/ 69557 w 101988"/>
                  <a:gd name="connsiteY6" fmla="*/ 537107 h 1141658"/>
                  <a:gd name="connsiteX7" fmla="*/ 93379 w 101988"/>
                  <a:gd name="connsiteY7" fmla="*/ 339241 h 1141658"/>
                  <a:gd name="connsiteX8" fmla="*/ 101675 w 101988"/>
                  <a:gd name="connsiteY8" fmla="*/ 3908 h 1141658"/>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69557 w 101675"/>
                  <a:gd name="connsiteY6" fmla="*/ 537099 h 1141650"/>
                  <a:gd name="connsiteX7" fmla="*/ 91219 w 101675"/>
                  <a:gd name="connsiteY7" fmla="*/ 358809 h 1141650"/>
                  <a:gd name="connsiteX8" fmla="*/ 101675 w 101675"/>
                  <a:gd name="connsiteY8" fmla="*/ 3900 h 1141650"/>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72581 w 101675"/>
                  <a:gd name="connsiteY6" fmla="*/ 497946 h 1141650"/>
                  <a:gd name="connsiteX7" fmla="*/ 91219 w 101675"/>
                  <a:gd name="connsiteY7" fmla="*/ 358809 h 1141650"/>
                  <a:gd name="connsiteX8" fmla="*/ 101675 w 101675"/>
                  <a:gd name="connsiteY8" fmla="*/ 3900 h 114165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72581 w 101675"/>
                  <a:gd name="connsiteY6" fmla="*/ 498266 h 1141970"/>
                  <a:gd name="connsiteX7" fmla="*/ 93811 w 101675"/>
                  <a:gd name="connsiteY7" fmla="*/ 339553 h 1141970"/>
                  <a:gd name="connsiteX8" fmla="*/ 101675 w 101675"/>
                  <a:gd name="connsiteY8" fmla="*/ 4220 h 114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75" h="1141970">
                    <a:moveTo>
                      <a:pt x="0" y="1141970"/>
                    </a:moveTo>
                    <a:cubicBezTo>
                      <a:pt x="6143" y="1048407"/>
                      <a:pt x="1863" y="1072472"/>
                      <a:pt x="12022" y="959496"/>
                    </a:cubicBezTo>
                    <a:cubicBezTo>
                      <a:pt x="15735" y="914213"/>
                      <a:pt x="19255" y="888194"/>
                      <a:pt x="22276" y="860426"/>
                    </a:cubicBezTo>
                    <a:cubicBezTo>
                      <a:pt x="25297" y="832658"/>
                      <a:pt x="27630" y="813566"/>
                      <a:pt x="30150" y="792886"/>
                    </a:cubicBezTo>
                    <a:cubicBezTo>
                      <a:pt x="32670" y="772206"/>
                      <a:pt x="34770" y="750363"/>
                      <a:pt x="37398" y="736344"/>
                    </a:cubicBezTo>
                    <a:cubicBezTo>
                      <a:pt x="41938" y="700660"/>
                      <a:pt x="45714" y="712711"/>
                      <a:pt x="51826" y="693015"/>
                    </a:cubicBezTo>
                    <a:cubicBezTo>
                      <a:pt x="60102" y="632055"/>
                      <a:pt x="65584" y="557176"/>
                      <a:pt x="72581" y="498266"/>
                    </a:cubicBezTo>
                    <a:cubicBezTo>
                      <a:pt x="79578" y="439356"/>
                      <a:pt x="83343" y="435014"/>
                      <a:pt x="93811" y="339553"/>
                    </a:cubicBezTo>
                    <a:cubicBezTo>
                      <a:pt x="103531" y="172483"/>
                      <a:pt x="100301" y="-32029"/>
                      <a:pt x="101675" y="422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51" name="フリーフォーム 50"/>
              <p:cNvSpPr/>
              <p:nvPr/>
            </p:nvSpPr>
            <p:spPr>
              <a:xfrm>
                <a:off x="2373405" y="2262947"/>
                <a:ext cx="2400108" cy="3035993"/>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1" h="1133366">
                    <a:moveTo>
                      <a:pt x="0" y="1133366"/>
                    </a:moveTo>
                    <a:cubicBezTo>
                      <a:pt x="3362" y="1106768"/>
                      <a:pt x="2431" y="1050560"/>
                      <a:pt x="10838" y="948550"/>
                    </a:cubicBezTo>
                    <a:cubicBezTo>
                      <a:pt x="23589" y="862672"/>
                      <a:pt x="48970" y="657795"/>
                      <a:pt x="61270" y="565609"/>
                    </a:cubicBezTo>
                    <a:cubicBezTo>
                      <a:pt x="73570" y="473423"/>
                      <a:pt x="69806" y="523148"/>
                      <a:pt x="84638" y="395431"/>
                    </a:cubicBezTo>
                    <a:cubicBezTo>
                      <a:pt x="96272" y="234842"/>
                      <a:pt x="93127" y="-32914"/>
                      <a:pt x="94501" y="333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52" name="フリーフォーム 51"/>
              <p:cNvSpPr/>
              <p:nvPr/>
            </p:nvSpPr>
            <p:spPr>
              <a:xfrm>
                <a:off x="2757295" y="2022817"/>
                <a:ext cx="2017209" cy="3307339"/>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4011 w 94501"/>
                  <a:gd name="connsiteY1" fmla="*/ 921633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58097 w 94501"/>
                  <a:gd name="connsiteY2" fmla="*/ 610471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10841 w 94501"/>
                  <a:gd name="connsiteY2" fmla="*/ 955275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99 h 1133399"/>
                  <a:gd name="connsiteX1" fmla="*/ 10442 w 94501"/>
                  <a:gd name="connsiteY1" fmla="*/ 951574 h 1133399"/>
                  <a:gd name="connsiteX2" fmla="*/ 25118 w 94501"/>
                  <a:gd name="connsiteY2" fmla="*/ 847639 h 1133399"/>
                  <a:gd name="connsiteX3" fmla="*/ 58097 w 94501"/>
                  <a:gd name="connsiteY3" fmla="*/ 610504 h 1133399"/>
                  <a:gd name="connsiteX4" fmla="*/ 83052 w 94501"/>
                  <a:gd name="connsiteY4" fmla="*/ 392473 h 1133399"/>
                  <a:gd name="connsiteX5" fmla="*/ 94501 w 94501"/>
                  <a:gd name="connsiteY5" fmla="*/ 3368 h 1133399"/>
                  <a:gd name="connsiteX0" fmla="*/ 0 w 94501"/>
                  <a:gd name="connsiteY0" fmla="*/ 1133537 h 1133537"/>
                  <a:gd name="connsiteX1" fmla="*/ 10442 w 94501"/>
                  <a:gd name="connsiteY1" fmla="*/ 951712 h 1133537"/>
                  <a:gd name="connsiteX2" fmla="*/ 25118 w 94501"/>
                  <a:gd name="connsiteY2" fmla="*/ 847777 h 1133537"/>
                  <a:gd name="connsiteX3" fmla="*/ 58097 w 94501"/>
                  <a:gd name="connsiteY3" fmla="*/ 610642 h 1133537"/>
                  <a:gd name="connsiteX4" fmla="*/ 83052 w 94501"/>
                  <a:gd name="connsiteY4" fmla="*/ 392611 h 1133537"/>
                  <a:gd name="connsiteX5" fmla="*/ 94501 w 94501"/>
                  <a:gd name="connsiteY5" fmla="*/ 3506 h 1133537"/>
                  <a:gd name="connsiteX0" fmla="*/ 0 w 101640"/>
                  <a:gd name="connsiteY0" fmla="*/ 1098151 h 1098151"/>
                  <a:gd name="connsiteX1" fmla="*/ 10442 w 101640"/>
                  <a:gd name="connsiteY1" fmla="*/ 916326 h 1098151"/>
                  <a:gd name="connsiteX2" fmla="*/ 25118 w 101640"/>
                  <a:gd name="connsiteY2" fmla="*/ 812391 h 1098151"/>
                  <a:gd name="connsiteX3" fmla="*/ 58097 w 101640"/>
                  <a:gd name="connsiteY3" fmla="*/ 575256 h 1098151"/>
                  <a:gd name="connsiteX4" fmla="*/ 83052 w 101640"/>
                  <a:gd name="connsiteY4" fmla="*/ 357225 h 1098151"/>
                  <a:gd name="connsiteX5" fmla="*/ 101640 w 101640"/>
                  <a:gd name="connsiteY5" fmla="*/ 4010 h 1098151"/>
                  <a:gd name="connsiteX0" fmla="*/ 0 w 94105"/>
                  <a:gd name="connsiteY0" fmla="*/ 982042 h 982042"/>
                  <a:gd name="connsiteX1" fmla="*/ 10442 w 94105"/>
                  <a:gd name="connsiteY1" fmla="*/ 800217 h 982042"/>
                  <a:gd name="connsiteX2" fmla="*/ 25118 w 94105"/>
                  <a:gd name="connsiteY2" fmla="*/ 696282 h 982042"/>
                  <a:gd name="connsiteX3" fmla="*/ 58097 w 94105"/>
                  <a:gd name="connsiteY3" fmla="*/ 459147 h 982042"/>
                  <a:gd name="connsiteX4" fmla="*/ 83052 w 94105"/>
                  <a:gd name="connsiteY4" fmla="*/ 241116 h 982042"/>
                  <a:gd name="connsiteX5" fmla="*/ 94105 w 94105"/>
                  <a:gd name="connsiteY5" fmla="*/ 7533 h 982042"/>
                  <a:gd name="connsiteX0" fmla="*/ 0 w 94105"/>
                  <a:gd name="connsiteY0" fmla="*/ 993413 h 993413"/>
                  <a:gd name="connsiteX1" fmla="*/ 10442 w 94105"/>
                  <a:gd name="connsiteY1" fmla="*/ 811588 h 993413"/>
                  <a:gd name="connsiteX2" fmla="*/ 25118 w 94105"/>
                  <a:gd name="connsiteY2" fmla="*/ 707653 h 993413"/>
                  <a:gd name="connsiteX3" fmla="*/ 58097 w 94105"/>
                  <a:gd name="connsiteY3" fmla="*/ 470518 h 993413"/>
                  <a:gd name="connsiteX4" fmla="*/ 83052 w 94105"/>
                  <a:gd name="connsiteY4" fmla="*/ 252487 h 993413"/>
                  <a:gd name="connsiteX5" fmla="*/ 94105 w 94105"/>
                  <a:gd name="connsiteY5" fmla="*/ 6941 h 993413"/>
                  <a:gd name="connsiteX0" fmla="*/ 0 w 95295"/>
                  <a:gd name="connsiteY0" fmla="*/ 990564 h 990564"/>
                  <a:gd name="connsiteX1" fmla="*/ 10442 w 95295"/>
                  <a:gd name="connsiteY1" fmla="*/ 808739 h 990564"/>
                  <a:gd name="connsiteX2" fmla="*/ 25118 w 95295"/>
                  <a:gd name="connsiteY2" fmla="*/ 704804 h 990564"/>
                  <a:gd name="connsiteX3" fmla="*/ 58097 w 95295"/>
                  <a:gd name="connsiteY3" fmla="*/ 467669 h 990564"/>
                  <a:gd name="connsiteX4" fmla="*/ 83052 w 95295"/>
                  <a:gd name="connsiteY4" fmla="*/ 249638 h 990564"/>
                  <a:gd name="connsiteX5" fmla="*/ 95295 w 95295"/>
                  <a:gd name="connsiteY5" fmla="*/ 7082 h 990564"/>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4067"/>
                  <a:gd name="connsiteY0" fmla="*/ 1016433 h 1016433"/>
                  <a:gd name="connsiteX1" fmla="*/ 8459 w 94067"/>
                  <a:gd name="connsiteY1" fmla="*/ 819654 h 1016433"/>
                  <a:gd name="connsiteX2" fmla="*/ 23135 w 94067"/>
                  <a:gd name="connsiteY2" fmla="*/ 715719 h 1016433"/>
                  <a:gd name="connsiteX3" fmla="*/ 56114 w 94067"/>
                  <a:gd name="connsiteY3" fmla="*/ 478584 h 1016433"/>
                  <a:gd name="connsiteX4" fmla="*/ 81069 w 94067"/>
                  <a:gd name="connsiteY4" fmla="*/ 260553 h 1016433"/>
                  <a:gd name="connsiteX5" fmla="*/ 93312 w 94067"/>
                  <a:gd name="connsiteY5" fmla="*/ 17997 h 1016433"/>
                  <a:gd name="connsiteX6" fmla="*/ 92728 w 94067"/>
                  <a:gd name="connsiteY6" fmla="*/ 17890 h 1016433"/>
                  <a:gd name="connsiteX0" fmla="*/ 0 w 94894"/>
                  <a:gd name="connsiteY0" fmla="*/ 1142534 h 1142534"/>
                  <a:gd name="connsiteX1" fmla="*/ 8459 w 94894"/>
                  <a:gd name="connsiteY1" fmla="*/ 945755 h 1142534"/>
                  <a:gd name="connsiteX2" fmla="*/ 23135 w 94894"/>
                  <a:gd name="connsiteY2" fmla="*/ 841820 h 1142534"/>
                  <a:gd name="connsiteX3" fmla="*/ 56114 w 94894"/>
                  <a:gd name="connsiteY3" fmla="*/ 604685 h 1142534"/>
                  <a:gd name="connsiteX4" fmla="*/ 81069 w 94894"/>
                  <a:gd name="connsiteY4" fmla="*/ 386654 h 1142534"/>
                  <a:gd name="connsiteX5" fmla="*/ 93312 w 94894"/>
                  <a:gd name="connsiteY5" fmla="*/ 144098 h 1142534"/>
                  <a:gd name="connsiteX6" fmla="*/ 94792 w 94894"/>
                  <a:gd name="connsiteY6" fmla="*/ 0 h 1142534"/>
                  <a:gd name="connsiteX0" fmla="*/ 0 w 94344"/>
                  <a:gd name="connsiteY0" fmla="*/ 1232042 h 1232042"/>
                  <a:gd name="connsiteX1" fmla="*/ 8459 w 94344"/>
                  <a:gd name="connsiteY1" fmla="*/ 1035263 h 1232042"/>
                  <a:gd name="connsiteX2" fmla="*/ 23135 w 94344"/>
                  <a:gd name="connsiteY2" fmla="*/ 931328 h 1232042"/>
                  <a:gd name="connsiteX3" fmla="*/ 56114 w 94344"/>
                  <a:gd name="connsiteY3" fmla="*/ 694193 h 1232042"/>
                  <a:gd name="connsiteX4" fmla="*/ 81069 w 94344"/>
                  <a:gd name="connsiteY4" fmla="*/ 476162 h 1232042"/>
                  <a:gd name="connsiteX5" fmla="*/ 93312 w 94344"/>
                  <a:gd name="connsiteY5" fmla="*/ 233606 h 1232042"/>
                  <a:gd name="connsiteX6" fmla="*/ 93760 w 94344"/>
                  <a:gd name="connsiteY6" fmla="*/ 0 h 1232042"/>
                  <a:gd name="connsiteX0" fmla="*/ 0 w 93773"/>
                  <a:gd name="connsiteY0" fmla="*/ 1232042 h 1232042"/>
                  <a:gd name="connsiteX1" fmla="*/ 8459 w 93773"/>
                  <a:gd name="connsiteY1" fmla="*/ 1035263 h 1232042"/>
                  <a:gd name="connsiteX2" fmla="*/ 23135 w 93773"/>
                  <a:gd name="connsiteY2" fmla="*/ 931328 h 1232042"/>
                  <a:gd name="connsiteX3" fmla="*/ 56114 w 93773"/>
                  <a:gd name="connsiteY3" fmla="*/ 694193 h 1232042"/>
                  <a:gd name="connsiteX4" fmla="*/ 81069 w 93773"/>
                  <a:gd name="connsiteY4" fmla="*/ 476162 h 1232042"/>
                  <a:gd name="connsiteX5" fmla="*/ 91248 w 93773"/>
                  <a:gd name="connsiteY5" fmla="*/ 237498 h 1232042"/>
                  <a:gd name="connsiteX6" fmla="*/ 93760 w 93773"/>
                  <a:gd name="connsiteY6" fmla="*/ 0 h 1232042"/>
                  <a:gd name="connsiteX0" fmla="*/ 0 w 93773"/>
                  <a:gd name="connsiteY0" fmla="*/ 1191064 h 1191064"/>
                  <a:gd name="connsiteX1" fmla="*/ 8459 w 93773"/>
                  <a:gd name="connsiteY1" fmla="*/ 994285 h 1191064"/>
                  <a:gd name="connsiteX2" fmla="*/ 23135 w 93773"/>
                  <a:gd name="connsiteY2" fmla="*/ 890350 h 1191064"/>
                  <a:gd name="connsiteX3" fmla="*/ 56114 w 93773"/>
                  <a:gd name="connsiteY3" fmla="*/ 653215 h 1191064"/>
                  <a:gd name="connsiteX4" fmla="*/ 81069 w 93773"/>
                  <a:gd name="connsiteY4" fmla="*/ 435184 h 1191064"/>
                  <a:gd name="connsiteX5" fmla="*/ 91248 w 93773"/>
                  <a:gd name="connsiteY5" fmla="*/ 196520 h 1191064"/>
                  <a:gd name="connsiteX6" fmla="*/ 93760 w 93773"/>
                  <a:gd name="connsiteY6" fmla="*/ 0 h 1191064"/>
                  <a:gd name="connsiteX0" fmla="*/ 0 w 93773"/>
                  <a:gd name="connsiteY0" fmla="*/ 1172851 h 1172851"/>
                  <a:gd name="connsiteX1" fmla="*/ 8459 w 93773"/>
                  <a:gd name="connsiteY1" fmla="*/ 976072 h 1172851"/>
                  <a:gd name="connsiteX2" fmla="*/ 23135 w 93773"/>
                  <a:gd name="connsiteY2" fmla="*/ 872137 h 1172851"/>
                  <a:gd name="connsiteX3" fmla="*/ 56114 w 93773"/>
                  <a:gd name="connsiteY3" fmla="*/ 635002 h 1172851"/>
                  <a:gd name="connsiteX4" fmla="*/ 81069 w 93773"/>
                  <a:gd name="connsiteY4" fmla="*/ 416971 h 1172851"/>
                  <a:gd name="connsiteX5" fmla="*/ 91248 w 93773"/>
                  <a:gd name="connsiteY5" fmla="*/ 178307 h 1172851"/>
                  <a:gd name="connsiteX6" fmla="*/ 93760 w 93773"/>
                  <a:gd name="connsiteY6" fmla="*/ 0 h 1172851"/>
                  <a:gd name="connsiteX0" fmla="*/ 0 w 94496"/>
                  <a:gd name="connsiteY0" fmla="*/ 1168298 h 1168298"/>
                  <a:gd name="connsiteX1" fmla="*/ 8459 w 94496"/>
                  <a:gd name="connsiteY1" fmla="*/ 971519 h 1168298"/>
                  <a:gd name="connsiteX2" fmla="*/ 23135 w 94496"/>
                  <a:gd name="connsiteY2" fmla="*/ 867584 h 1168298"/>
                  <a:gd name="connsiteX3" fmla="*/ 56114 w 94496"/>
                  <a:gd name="connsiteY3" fmla="*/ 630449 h 1168298"/>
                  <a:gd name="connsiteX4" fmla="*/ 81069 w 94496"/>
                  <a:gd name="connsiteY4" fmla="*/ 412418 h 1168298"/>
                  <a:gd name="connsiteX5" fmla="*/ 91248 w 94496"/>
                  <a:gd name="connsiteY5" fmla="*/ 173754 h 1168298"/>
                  <a:gd name="connsiteX6" fmla="*/ 94489 w 94496"/>
                  <a:gd name="connsiteY6" fmla="*/ 0 h 1168298"/>
                  <a:gd name="connsiteX0" fmla="*/ 0 w 92685"/>
                  <a:gd name="connsiteY0" fmla="*/ 1168298 h 1168298"/>
                  <a:gd name="connsiteX1" fmla="*/ 8459 w 92685"/>
                  <a:gd name="connsiteY1" fmla="*/ 971519 h 1168298"/>
                  <a:gd name="connsiteX2" fmla="*/ 23135 w 92685"/>
                  <a:gd name="connsiteY2" fmla="*/ 867584 h 1168298"/>
                  <a:gd name="connsiteX3" fmla="*/ 56114 w 92685"/>
                  <a:gd name="connsiteY3" fmla="*/ 630449 h 1168298"/>
                  <a:gd name="connsiteX4" fmla="*/ 81069 w 92685"/>
                  <a:gd name="connsiteY4" fmla="*/ 412418 h 1168298"/>
                  <a:gd name="connsiteX5" fmla="*/ 91248 w 92685"/>
                  <a:gd name="connsiteY5" fmla="*/ 173754 h 1168298"/>
                  <a:gd name="connsiteX6" fmla="*/ 92522 w 92685"/>
                  <a:gd name="connsiteY6" fmla="*/ 0 h 11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85" h="1168298">
                    <a:moveTo>
                      <a:pt x="0" y="1168298"/>
                    </a:moveTo>
                    <a:cubicBezTo>
                      <a:pt x="2172" y="1096838"/>
                      <a:pt x="52" y="1073529"/>
                      <a:pt x="8459" y="971519"/>
                    </a:cubicBezTo>
                    <a:cubicBezTo>
                      <a:pt x="10266" y="941837"/>
                      <a:pt x="15193" y="924429"/>
                      <a:pt x="23135" y="867584"/>
                    </a:cubicBezTo>
                    <a:cubicBezTo>
                      <a:pt x="38216" y="777840"/>
                      <a:pt x="46458" y="706310"/>
                      <a:pt x="56114" y="630449"/>
                    </a:cubicBezTo>
                    <a:cubicBezTo>
                      <a:pt x="65770" y="554588"/>
                      <a:pt x="66237" y="540135"/>
                      <a:pt x="81069" y="412418"/>
                    </a:cubicBezTo>
                    <a:cubicBezTo>
                      <a:pt x="91513" y="239866"/>
                      <a:pt x="89874" y="137505"/>
                      <a:pt x="91248" y="173754"/>
                    </a:cubicBezTo>
                    <a:cubicBezTo>
                      <a:pt x="93191" y="133310"/>
                      <a:pt x="92644" y="22"/>
                      <a:pt x="92522" y="0"/>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grpSp>
      </p:grpSp>
      <p:sp>
        <p:nvSpPr>
          <p:cNvPr id="53" name="星 5 52"/>
          <p:cNvSpPr/>
          <p:nvPr/>
        </p:nvSpPr>
        <p:spPr>
          <a:xfrm>
            <a:off x="3361976" y="3606976"/>
            <a:ext cx="241477" cy="2286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コンテンツ プレースホルダー 2"/>
          <p:cNvSpPr>
            <a:spLocks noGrp="1"/>
          </p:cNvSpPr>
          <p:nvPr>
            <p:ph idx="1"/>
          </p:nvPr>
        </p:nvSpPr>
        <p:spPr>
          <a:xfrm>
            <a:off x="4915972" y="988355"/>
            <a:ext cx="4210808" cy="5759036"/>
          </a:xfrm>
        </p:spPr>
        <p:txBody>
          <a:bodyPr>
            <a:normAutofit fontScale="92500" lnSpcReduction="20000"/>
          </a:bodyPr>
          <a:lstStyle/>
          <a:p>
            <a:pPr marL="514350" indent="-514350">
              <a:lnSpc>
                <a:spcPct val="110000"/>
              </a:lnSpc>
              <a:buFont typeface="+mj-lt"/>
              <a:buAutoNum type="arabicPeriod"/>
            </a:pPr>
            <a:r>
              <a:rPr lang="ja-JP" altLang="en-US" sz="2600" u="sng" dirty="0" smtClean="0"/>
              <a:t>氷線が</a:t>
            </a:r>
            <a:r>
              <a:rPr lang="en-US" altLang="ja-JP" sz="2600" u="sng" dirty="0" smtClean="0"/>
              <a:t>(</a:t>
            </a:r>
            <a:r>
              <a:rPr lang="ja-JP" altLang="en-US" sz="2600" u="sng" dirty="0" smtClean="0"/>
              <a:t>中</a:t>
            </a:r>
            <a:r>
              <a:rPr lang="en-US" altLang="ja-JP" sz="2600" u="sng" dirty="0" smtClean="0"/>
              <a:t>)</a:t>
            </a:r>
            <a:r>
              <a:rPr lang="ja-JP" altLang="en-US" sz="2600" u="sng" dirty="0" smtClean="0"/>
              <a:t>高緯度にある場合</a:t>
            </a:r>
            <a:endParaRPr lang="en-US" altLang="ja-JP" sz="2600" u="sng" dirty="0" smtClean="0"/>
          </a:p>
          <a:p>
            <a:pPr lvl="1">
              <a:lnSpc>
                <a:spcPct val="110000"/>
              </a:lnSpc>
            </a:pPr>
            <a:r>
              <a:rPr lang="en-US" altLang="ja-JP" dirty="0" smtClean="0"/>
              <a:t> </a:t>
            </a:r>
            <a:r>
              <a:rPr lang="ja-JP" altLang="en-US" dirty="0" smtClean="0"/>
              <a:t>海洋熱輸送による低緯度域の</a:t>
            </a:r>
            <a:r>
              <a:rPr lang="en-US" altLang="ja-JP" dirty="0" smtClean="0"/>
              <a:t> SST </a:t>
            </a:r>
            <a:r>
              <a:rPr lang="ja-JP" altLang="en-US" dirty="0" smtClean="0"/>
              <a:t>低下</a:t>
            </a:r>
            <a:endParaRPr lang="en-US" altLang="ja-JP" dirty="0" smtClean="0"/>
          </a:p>
          <a:p>
            <a:pPr lvl="1">
              <a:lnSpc>
                <a:spcPct val="110000"/>
              </a:lnSpc>
              <a:buFont typeface="Symbol" charset="2"/>
              <a:buChar char="Þ"/>
            </a:pPr>
            <a:r>
              <a:rPr lang="ja-JP" altLang="en-US" dirty="0" smtClean="0"/>
              <a:t>大気の温室効果が弱まり</a:t>
            </a:r>
            <a:r>
              <a:rPr lang="en-US" altLang="ja-JP" dirty="0" smtClean="0"/>
              <a:t>, </a:t>
            </a:r>
            <a:r>
              <a:rPr lang="ja-JP" altLang="en-US" dirty="0" smtClean="0"/>
              <a:t>気候の寒冷化を起こしていると考えられる</a:t>
            </a:r>
            <a:r>
              <a:rPr lang="en-US" altLang="ja-JP" dirty="0" smtClean="0"/>
              <a:t>.   </a:t>
            </a:r>
          </a:p>
          <a:p>
            <a:pPr marL="514350" indent="-514350">
              <a:lnSpc>
                <a:spcPct val="110000"/>
              </a:lnSpc>
              <a:buFont typeface="+mj-lt"/>
              <a:buAutoNum type="arabicPeriod"/>
            </a:pPr>
            <a:endParaRPr lang="en-US" altLang="ja-JP" sz="1400" dirty="0" smtClean="0"/>
          </a:p>
          <a:p>
            <a:pPr marL="514350" indent="-514350">
              <a:lnSpc>
                <a:spcPct val="110000"/>
              </a:lnSpc>
              <a:buFont typeface="+mj-lt"/>
              <a:buAutoNum type="arabicPeriod"/>
            </a:pPr>
            <a:r>
              <a:rPr lang="ja-JP" altLang="en-US" sz="2600" u="sng" dirty="0" smtClean="0"/>
              <a:t>氷</a:t>
            </a:r>
            <a:r>
              <a:rPr lang="ja-JP" altLang="en-US" sz="2600" u="sng" dirty="0"/>
              <a:t>線</a:t>
            </a:r>
            <a:r>
              <a:rPr lang="ja-JP" altLang="en-US" sz="2600" u="sng" dirty="0" smtClean="0"/>
              <a:t>が</a:t>
            </a:r>
            <a:r>
              <a:rPr lang="en-US" altLang="ja-JP" sz="2600" u="sng" dirty="0" smtClean="0"/>
              <a:t>(</a:t>
            </a:r>
            <a:r>
              <a:rPr lang="ja-JP" altLang="en-US" sz="2600" u="sng" dirty="0" smtClean="0"/>
              <a:t>中</a:t>
            </a:r>
            <a:r>
              <a:rPr lang="en-US" altLang="ja-JP" sz="2600" u="sng" dirty="0" smtClean="0"/>
              <a:t>)</a:t>
            </a:r>
            <a:r>
              <a:rPr lang="ja-JP" altLang="en-US" sz="2600" u="sng" dirty="0" smtClean="0"/>
              <a:t>低緯度</a:t>
            </a:r>
            <a:r>
              <a:rPr lang="ja-JP" altLang="en-US" sz="2600" u="sng" dirty="0"/>
              <a:t>にある</a:t>
            </a:r>
            <a:r>
              <a:rPr lang="ja-JP" altLang="en-US" sz="2600" u="sng" dirty="0" smtClean="0"/>
              <a:t>場合</a:t>
            </a:r>
            <a:endParaRPr lang="en-US" altLang="ja-JP" sz="2600" u="sng" dirty="0" smtClean="0"/>
          </a:p>
          <a:p>
            <a:pPr lvl="1">
              <a:lnSpc>
                <a:spcPct val="110000"/>
              </a:lnSpc>
            </a:pPr>
            <a:r>
              <a:rPr lang="ja-JP" altLang="en-US" dirty="0"/>
              <a:t>海</a:t>
            </a:r>
            <a:r>
              <a:rPr lang="ja-JP" altLang="en-US" dirty="0" smtClean="0"/>
              <a:t>氷拡大</a:t>
            </a:r>
            <a:r>
              <a:rPr lang="ja-JP" altLang="en-US" dirty="0"/>
              <a:t>が妨げられる</a:t>
            </a:r>
            <a:r>
              <a:rPr lang="ja-JP" altLang="en-US" dirty="0" smtClean="0"/>
              <a:t>効果として</a:t>
            </a:r>
            <a:r>
              <a:rPr lang="en-US" altLang="ja-JP" dirty="0" smtClean="0"/>
              <a:t>, (</a:t>
            </a:r>
            <a:r>
              <a:rPr lang="en-US" altLang="ja-JP" dirty="0" err="1" smtClean="0"/>
              <a:t>i</a:t>
            </a:r>
            <a:r>
              <a:rPr lang="en-US" altLang="ja-JP" dirty="0" smtClean="0"/>
              <a:t>) </a:t>
            </a:r>
            <a:r>
              <a:rPr lang="ja-JP" altLang="en-US" dirty="0" smtClean="0"/>
              <a:t>海洋熱輸送による物理的効果と</a:t>
            </a:r>
            <a:r>
              <a:rPr lang="en-US" altLang="ja-JP" dirty="0" smtClean="0"/>
              <a:t>,</a:t>
            </a:r>
            <a:r>
              <a:rPr lang="en-US" altLang="ja-JP" dirty="0"/>
              <a:t> </a:t>
            </a:r>
            <a:r>
              <a:rPr lang="en-US" altLang="ja-JP" dirty="0" smtClean="0"/>
              <a:t>(ii) </a:t>
            </a:r>
            <a:r>
              <a:rPr lang="ja-JP" altLang="en-US" dirty="0" smtClean="0"/>
              <a:t>表面アルベドの設定に起因した離散化による効果を</a:t>
            </a:r>
            <a:r>
              <a:rPr lang="en-US" altLang="ja-JP" dirty="0" smtClean="0"/>
              <a:t>, </a:t>
            </a:r>
            <a:r>
              <a:rPr lang="ja-JP" altLang="en-US" dirty="0" smtClean="0"/>
              <a:t>切り分けることが難しい</a:t>
            </a:r>
            <a:r>
              <a:rPr lang="en-US" altLang="ja-JP" dirty="0" smtClean="0"/>
              <a:t>. </a:t>
            </a:r>
            <a:endParaRPr lang="en-US" altLang="ja-JP" dirty="0"/>
          </a:p>
        </p:txBody>
      </p:sp>
      <p:sp>
        <p:nvSpPr>
          <p:cNvPr id="55" name="タイトル 1"/>
          <p:cNvSpPr txBox="1">
            <a:spLocks/>
          </p:cNvSpPr>
          <p:nvPr/>
        </p:nvSpPr>
        <p:spPr>
          <a:xfrm>
            <a:off x="-14204" y="220097"/>
            <a:ext cx="9356497" cy="5330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t>海洋の取り扱いによる氷線緯度の差の解釈</a:t>
            </a:r>
            <a:r>
              <a:rPr lang="en-US" altLang="ja-JP" sz="2800" dirty="0" smtClean="0"/>
              <a:t>: </a:t>
            </a:r>
            <a:r>
              <a:rPr lang="ja-JP" altLang="en-US" sz="2800" dirty="0" smtClean="0"/>
              <a:t>全体像</a:t>
            </a:r>
            <a:endParaRPr lang="en-US" altLang="ja-JP" sz="2800" dirty="0" smtClean="0"/>
          </a:p>
        </p:txBody>
      </p:sp>
      <p:sp>
        <p:nvSpPr>
          <p:cNvPr id="56" name="テキスト ボックス 55"/>
          <p:cNvSpPr txBox="1"/>
          <p:nvPr/>
        </p:nvSpPr>
        <p:spPr>
          <a:xfrm>
            <a:off x="1816414" y="803689"/>
            <a:ext cx="2488535" cy="369332"/>
          </a:xfrm>
          <a:prstGeom prst="rect">
            <a:avLst/>
          </a:prstGeom>
          <a:noFill/>
        </p:spPr>
        <p:txBody>
          <a:bodyPr wrap="square" rtlCol="0">
            <a:spAutoFit/>
          </a:bodyPr>
          <a:lstStyle/>
          <a:p>
            <a:r>
              <a:rPr lang="ja-JP" altLang="en-US" dirty="0" smtClean="0"/>
              <a:t>気候レジーム図</a:t>
            </a:r>
            <a:endParaRPr kumimoji="1" lang="ja-JP" altLang="en-US" dirty="0"/>
          </a:p>
        </p:txBody>
      </p:sp>
      <p:sp>
        <p:nvSpPr>
          <p:cNvPr id="58" name="テキスト ボックス 57"/>
          <p:cNvSpPr txBox="1"/>
          <p:nvPr/>
        </p:nvSpPr>
        <p:spPr>
          <a:xfrm rot="17587534">
            <a:off x="3660275" y="2695756"/>
            <a:ext cx="1742501" cy="800219"/>
          </a:xfrm>
          <a:prstGeom prst="rect">
            <a:avLst/>
          </a:prstGeom>
          <a:noFill/>
        </p:spPr>
        <p:txBody>
          <a:bodyPr wrap="square" rtlCol="0">
            <a:spAutoFit/>
          </a:bodyPr>
          <a:lstStyle/>
          <a:p>
            <a:r>
              <a:rPr kumimoji="1" lang="en-US" altLang="ja-JP" dirty="0" smtClean="0">
                <a:solidFill>
                  <a:schemeClr val="accent6">
                    <a:lumMod val="75000"/>
                  </a:schemeClr>
                </a:solidFill>
              </a:rPr>
              <a:t>dynamic ocean </a:t>
            </a:r>
          </a:p>
          <a:p>
            <a:r>
              <a:rPr kumimoji="1" lang="en-US" altLang="ja-JP" sz="1400" dirty="0" smtClean="0"/>
              <a:t>(</a:t>
            </a:r>
            <a:r>
              <a:rPr kumimoji="1" lang="ja-JP" altLang="en-US" sz="1400" dirty="0" smtClean="0"/>
              <a:t>海洋大循環</a:t>
            </a:r>
            <a:r>
              <a:rPr kumimoji="1" lang="ja-JP" altLang="en-US" sz="1400" dirty="0" smtClean="0">
                <a:solidFill>
                  <a:srgbClr val="FF0000"/>
                </a:solidFill>
              </a:rPr>
              <a:t>あり</a:t>
            </a:r>
            <a:r>
              <a:rPr lang="en-US" altLang="ja-JP" sz="1400" dirty="0" smtClean="0"/>
              <a:t>, </a:t>
            </a:r>
            <a:r>
              <a:rPr lang="ja-JP" altLang="en-US" sz="1400" dirty="0" smtClean="0"/>
              <a:t>熱容量</a:t>
            </a:r>
            <a:r>
              <a:rPr lang="ja-JP" altLang="en-US" sz="1400" dirty="0" smtClean="0">
                <a:solidFill>
                  <a:srgbClr val="FF0000"/>
                </a:solidFill>
              </a:rPr>
              <a:t>あり</a:t>
            </a:r>
            <a:r>
              <a:rPr lang="en-US" altLang="ja-JP" sz="1400" dirty="0" smtClean="0"/>
              <a:t>)</a:t>
            </a:r>
            <a:r>
              <a:rPr kumimoji="1" lang="en-US" altLang="ja-JP" sz="1400" dirty="0" smtClean="0"/>
              <a:t> </a:t>
            </a:r>
            <a:endParaRPr kumimoji="1" lang="ja-JP" altLang="en-US" sz="1400" dirty="0"/>
          </a:p>
        </p:txBody>
      </p:sp>
      <p:sp>
        <p:nvSpPr>
          <p:cNvPr id="2" name="ドーナツ 1"/>
          <p:cNvSpPr/>
          <p:nvPr/>
        </p:nvSpPr>
        <p:spPr>
          <a:xfrm rot="910799">
            <a:off x="3365101" y="1764390"/>
            <a:ext cx="1228015" cy="2190619"/>
          </a:xfrm>
          <a:prstGeom prst="donut">
            <a:avLst>
              <a:gd name="adj" fmla="val 1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円/楕円 59"/>
          <p:cNvSpPr/>
          <p:nvPr/>
        </p:nvSpPr>
        <p:spPr>
          <a:xfrm>
            <a:off x="3137844" y="2012953"/>
            <a:ext cx="335145" cy="3162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mtClean="0"/>
              <a:t>1</a:t>
            </a:r>
            <a:endParaRPr kumimoji="1" lang="ja-JP" altLang="en-US" dirty="0"/>
          </a:p>
        </p:txBody>
      </p:sp>
      <p:sp>
        <p:nvSpPr>
          <p:cNvPr id="61" name="円/楕円 60"/>
          <p:cNvSpPr/>
          <p:nvPr/>
        </p:nvSpPr>
        <p:spPr>
          <a:xfrm>
            <a:off x="812267" y="5000216"/>
            <a:ext cx="335145" cy="3162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2</a:t>
            </a:r>
            <a:endParaRPr kumimoji="1" lang="ja-JP" altLang="en-US" dirty="0"/>
          </a:p>
        </p:txBody>
      </p:sp>
      <p:sp>
        <p:nvSpPr>
          <p:cNvPr id="62" name="ドーナツ 61"/>
          <p:cNvSpPr/>
          <p:nvPr/>
        </p:nvSpPr>
        <p:spPr>
          <a:xfrm rot="2831348">
            <a:off x="1676182" y="2805962"/>
            <a:ext cx="1617070" cy="3408696"/>
          </a:xfrm>
          <a:prstGeom prst="donut">
            <a:avLst>
              <a:gd name="adj" fmla="val 1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687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ppt_x"/>
                                          </p:val>
                                        </p:tav>
                                        <p:tav tm="100000">
                                          <p:val>
                                            <p:strVal val="#ppt_x"/>
                                          </p:val>
                                        </p:tav>
                                      </p:tavLst>
                                    </p:anim>
                                    <p:anim calcmode="lin" valueType="num">
                                      <p:cBhvr additive="base">
                                        <p:cTn id="1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0842" y="73578"/>
            <a:ext cx="7886700" cy="562526"/>
          </a:xfrm>
        </p:spPr>
        <p:txBody>
          <a:bodyPr>
            <a:normAutofit fontScale="90000"/>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3252" y="768625"/>
            <a:ext cx="9011478" cy="6334538"/>
          </a:xfrm>
        </p:spPr>
        <p:txBody>
          <a:bodyPr>
            <a:normAutofit fontScale="85000" lnSpcReduction="20000"/>
          </a:bodyPr>
          <a:lstStyle/>
          <a:p>
            <a:pPr>
              <a:lnSpc>
                <a:spcPct val="120000"/>
              </a:lnSpc>
            </a:pPr>
            <a:r>
              <a:rPr kumimoji="1" lang="en-US" altLang="ja-JP" sz="3300" dirty="0" smtClean="0"/>
              <a:t>INTH07 </a:t>
            </a:r>
            <a:r>
              <a:rPr kumimoji="1" lang="ja-JP" altLang="en-US" sz="3300" dirty="0" smtClean="0"/>
              <a:t>大気設定による海惑星気候の数値実験から得られた結果における</a:t>
            </a:r>
            <a:r>
              <a:rPr kumimoji="1" lang="en-US" altLang="ja-JP" sz="3300" dirty="0" smtClean="0"/>
              <a:t>, </a:t>
            </a:r>
            <a:r>
              <a:rPr lang="ja-JP" altLang="en-US" sz="3300" dirty="0" smtClean="0"/>
              <a:t>海洋</a:t>
            </a:r>
            <a:r>
              <a:rPr lang="ja-JP" altLang="en-US" sz="3300" dirty="0"/>
              <a:t>の取扱いに</a:t>
            </a:r>
            <a:r>
              <a:rPr lang="ja-JP" altLang="en-US" sz="3300" dirty="0" smtClean="0"/>
              <a:t>伴う部分</a:t>
            </a:r>
            <a:r>
              <a:rPr lang="ja-JP" altLang="en-US" sz="3300" dirty="0"/>
              <a:t>凍結解の氷線緯度の差や初期値依存性の</a:t>
            </a:r>
            <a:r>
              <a:rPr lang="ja-JP" altLang="en-US" sz="3300" dirty="0" smtClean="0"/>
              <a:t>現れ方に関する考察を行った</a:t>
            </a:r>
            <a:r>
              <a:rPr lang="en-US" altLang="ja-JP" sz="3300" dirty="0" smtClean="0"/>
              <a:t>.</a:t>
            </a:r>
            <a:endParaRPr lang="en-US" altLang="ja-JP" sz="900" dirty="0" smtClean="0"/>
          </a:p>
          <a:p>
            <a:pPr lvl="1">
              <a:lnSpc>
                <a:spcPct val="120000"/>
              </a:lnSpc>
            </a:pPr>
            <a:r>
              <a:rPr lang="ja-JP" altLang="en-US" sz="2800" u="sng" dirty="0" smtClean="0"/>
              <a:t>氷線が</a:t>
            </a:r>
            <a:r>
              <a:rPr lang="en-US" altLang="ja-JP" sz="2800" u="sng" dirty="0" smtClean="0"/>
              <a:t>(</a:t>
            </a:r>
            <a:r>
              <a:rPr lang="ja-JP" altLang="en-US" sz="2800" u="sng" dirty="0" smtClean="0"/>
              <a:t>中</a:t>
            </a:r>
            <a:r>
              <a:rPr lang="en-US" altLang="ja-JP" sz="2800" u="sng" dirty="0" smtClean="0"/>
              <a:t>)</a:t>
            </a:r>
            <a:r>
              <a:rPr lang="ja-JP" altLang="en-US" sz="2800" u="sng" dirty="0" smtClean="0"/>
              <a:t>高緯度にある場合</a:t>
            </a:r>
            <a:endParaRPr lang="en-US" altLang="ja-JP" sz="2800" u="sng" dirty="0" smtClean="0"/>
          </a:p>
          <a:p>
            <a:pPr lvl="2">
              <a:lnSpc>
                <a:spcPct val="120000"/>
              </a:lnSpc>
            </a:pPr>
            <a:r>
              <a:rPr lang="en-US" altLang="ja-JP" sz="2800" dirty="0" smtClean="0"/>
              <a:t> </a:t>
            </a:r>
            <a:r>
              <a:rPr lang="ja-JP" altLang="en-US" sz="2800" dirty="0" smtClean="0"/>
              <a:t>海洋熱輸送を考慮するとき</a:t>
            </a:r>
            <a:r>
              <a:rPr lang="en-US" altLang="ja-JP" sz="2800" dirty="0" smtClean="0"/>
              <a:t>, </a:t>
            </a:r>
            <a:r>
              <a:rPr lang="ja-JP" altLang="en-US" sz="2800" dirty="0" smtClean="0"/>
              <a:t>低緯度域の</a:t>
            </a:r>
            <a:r>
              <a:rPr lang="en-US" altLang="ja-JP" sz="2800" dirty="0" smtClean="0"/>
              <a:t> SST </a:t>
            </a:r>
            <a:r>
              <a:rPr lang="ja-JP" altLang="en-US" sz="2800" dirty="0" smtClean="0"/>
              <a:t>の低下が</a:t>
            </a:r>
            <a:r>
              <a:rPr lang="en-US" altLang="ja-JP" sz="2800" dirty="0" smtClean="0"/>
              <a:t>, </a:t>
            </a:r>
            <a:r>
              <a:rPr lang="ja-JP" altLang="en-US" sz="2800" dirty="0" smtClean="0"/>
              <a:t>水蒸気フィードバックを介して気候を寒冷化させると考えられる</a:t>
            </a:r>
            <a:r>
              <a:rPr lang="en-US" altLang="ja-JP" sz="2800" dirty="0" smtClean="0"/>
              <a:t>. </a:t>
            </a:r>
          </a:p>
          <a:p>
            <a:pPr lvl="2">
              <a:lnSpc>
                <a:spcPct val="120000"/>
              </a:lnSpc>
            </a:pPr>
            <a:endParaRPr lang="en-US" altLang="ja-JP" sz="900" dirty="0" smtClean="0"/>
          </a:p>
          <a:p>
            <a:pPr lvl="1">
              <a:lnSpc>
                <a:spcPct val="120000"/>
              </a:lnSpc>
            </a:pPr>
            <a:r>
              <a:rPr lang="ja-JP" altLang="en-US" sz="2800" u="sng" dirty="0" smtClean="0"/>
              <a:t>氷線が</a:t>
            </a:r>
            <a:r>
              <a:rPr lang="en-US" altLang="ja-JP" sz="2800" u="sng" dirty="0" smtClean="0"/>
              <a:t>(</a:t>
            </a:r>
            <a:r>
              <a:rPr lang="ja-JP" altLang="en-US" sz="2800" u="sng" dirty="0" smtClean="0"/>
              <a:t>中</a:t>
            </a:r>
            <a:r>
              <a:rPr lang="en-US" altLang="ja-JP" sz="2800" u="sng" dirty="0" smtClean="0"/>
              <a:t>)</a:t>
            </a:r>
            <a:r>
              <a:rPr lang="ja-JP" altLang="en-US" sz="2800" u="sng" dirty="0" smtClean="0"/>
              <a:t>低緯度にある場合</a:t>
            </a:r>
            <a:endParaRPr lang="en-US" altLang="ja-JP" sz="2800" u="sng" dirty="0" smtClean="0"/>
          </a:p>
          <a:p>
            <a:pPr lvl="2">
              <a:lnSpc>
                <a:spcPct val="120000"/>
              </a:lnSpc>
            </a:pPr>
            <a:r>
              <a:rPr lang="ja-JP" altLang="en-US" sz="2800" dirty="0" smtClean="0"/>
              <a:t>設定した表面アルベドの温度依存性に起因して</a:t>
            </a:r>
            <a:r>
              <a:rPr lang="en-US" altLang="ja-JP" sz="2800" dirty="0" smtClean="0"/>
              <a:t>, </a:t>
            </a:r>
            <a:r>
              <a:rPr lang="ja-JP" altLang="en-US" sz="2800" dirty="0" smtClean="0"/>
              <a:t>低南北解像度</a:t>
            </a:r>
            <a:r>
              <a:rPr lang="en-US" altLang="ja-JP" sz="2800" dirty="0" smtClean="0"/>
              <a:t> &amp; </a:t>
            </a:r>
            <a:r>
              <a:rPr lang="ja-JP" altLang="en-US" sz="2800" dirty="0" smtClean="0"/>
              <a:t>海面温度の時間変動が小さい海洋の取扱いでは</a:t>
            </a:r>
            <a:r>
              <a:rPr lang="en-US" altLang="ja-JP" sz="2800" dirty="0" smtClean="0"/>
              <a:t>, </a:t>
            </a:r>
            <a:r>
              <a:rPr lang="ja-JP" altLang="en-US" sz="2800" dirty="0" smtClean="0"/>
              <a:t>氷アルベドフィードバックが円滑に働きにくい</a:t>
            </a:r>
            <a:r>
              <a:rPr lang="en-US" altLang="ja-JP" sz="2800" dirty="0" smtClean="0"/>
              <a:t>.  </a:t>
            </a:r>
          </a:p>
          <a:p>
            <a:pPr lvl="2">
              <a:lnSpc>
                <a:spcPct val="120000"/>
              </a:lnSpc>
            </a:pPr>
            <a:r>
              <a:rPr lang="ja-JP" altLang="en-US" sz="2800" dirty="0" smtClean="0"/>
              <a:t>そのため</a:t>
            </a:r>
            <a:r>
              <a:rPr lang="en-US" altLang="ja-JP" sz="2800" dirty="0" smtClean="0"/>
              <a:t>, </a:t>
            </a:r>
            <a:r>
              <a:rPr lang="ja-JP" altLang="en-US" sz="2800" dirty="0" smtClean="0"/>
              <a:t>海洋熱輸送が海氷拡大を妨げる物理的な効果の評価が難しい</a:t>
            </a:r>
            <a:r>
              <a:rPr lang="en-US" altLang="ja-JP" sz="2800" dirty="0" smtClean="0"/>
              <a:t>. </a:t>
            </a:r>
          </a:p>
        </p:txBody>
      </p:sp>
    </p:spTree>
    <p:extLst>
      <p:ext uri="{BB962C8B-B14F-4D97-AF65-F5344CB8AC3E}">
        <p14:creationId xmlns:p14="http://schemas.microsoft.com/office/powerpoint/2010/main" val="169405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51824"/>
          </a:xfrm>
        </p:spPr>
        <p:txBody>
          <a:bodyPr>
            <a:normAutofit fontScale="90000"/>
          </a:bodyPr>
          <a:lstStyle/>
          <a:p>
            <a:r>
              <a:rPr kumimoji="1" lang="ja-JP" altLang="en-US" smtClean="0"/>
              <a:t>参考文献</a:t>
            </a:r>
            <a:endParaRPr kumimoji="1" lang="ja-JP" altLang="en-US"/>
          </a:p>
        </p:txBody>
      </p:sp>
      <p:sp>
        <p:nvSpPr>
          <p:cNvPr id="3" name="コンテンツ プレースホルダー 2"/>
          <p:cNvSpPr>
            <a:spLocks noGrp="1"/>
          </p:cNvSpPr>
          <p:nvPr>
            <p:ph idx="1"/>
          </p:nvPr>
        </p:nvSpPr>
        <p:spPr>
          <a:xfrm>
            <a:off x="748291" y="1458156"/>
            <a:ext cx="7886700" cy="4351338"/>
          </a:xfrm>
        </p:spPr>
        <p:txBody>
          <a:bodyPr>
            <a:normAutofit fontScale="85000" lnSpcReduction="20000"/>
          </a:bodyPr>
          <a:lstStyle/>
          <a:p>
            <a:r>
              <a:rPr lang="en-US" altLang="ja-JP" dirty="0"/>
              <a:t>Ferreira, D., J. Marshall, and B. Rose, 2011: Climate determinism revisited: </a:t>
            </a:r>
            <a:r>
              <a:rPr lang="en-US" altLang="ja-JP" dirty="0" smtClean="0"/>
              <a:t>multiple </a:t>
            </a:r>
            <a:r>
              <a:rPr lang="en-US" altLang="ja-JP" dirty="0"/>
              <a:t>equilibria in a complex climate model. </a:t>
            </a:r>
            <a:r>
              <a:rPr lang="en-US" altLang="ja-JP" i="1" dirty="0"/>
              <a:t>J. Climate</a:t>
            </a:r>
            <a:r>
              <a:rPr lang="en-US" altLang="ja-JP" dirty="0"/>
              <a:t>, 24, 992–1012.</a:t>
            </a:r>
          </a:p>
          <a:p>
            <a:r>
              <a:rPr lang="en-US" altLang="ja-JP" dirty="0" err="1"/>
              <a:t>Herweijer</a:t>
            </a:r>
            <a:r>
              <a:rPr lang="en-US" altLang="ja-JP" dirty="0"/>
              <a:t>, C., </a:t>
            </a:r>
            <a:r>
              <a:rPr lang="en-US" altLang="ja-JP" dirty="0" err="1"/>
              <a:t>Seager</a:t>
            </a:r>
            <a:r>
              <a:rPr lang="en-US" altLang="ja-JP" dirty="0"/>
              <a:t>, R., Winton, M., </a:t>
            </a:r>
            <a:r>
              <a:rPr lang="en-US" altLang="ja-JP" dirty="0" smtClean="0"/>
              <a:t>and </a:t>
            </a:r>
            <a:r>
              <a:rPr lang="en-US" altLang="ja-JP" dirty="0"/>
              <a:t>Clement, </a:t>
            </a:r>
            <a:r>
              <a:rPr lang="en-US" altLang="ja-JP" dirty="0" smtClean="0"/>
              <a:t>A., 2005: </a:t>
            </a:r>
            <a:r>
              <a:rPr lang="en-US" altLang="ja-JP" dirty="0"/>
              <a:t>Why ocean heat transport warms the global mean climate. </a:t>
            </a:r>
            <a:r>
              <a:rPr lang="en-US" altLang="ja-JP" i="1" dirty="0" err="1"/>
              <a:t>Tellus</a:t>
            </a:r>
            <a:r>
              <a:rPr lang="en-US" altLang="ja-JP" i="1" dirty="0"/>
              <a:t> A</a:t>
            </a:r>
            <a:r>
              <a:rPr lang="en-US" altLang="ja-JP" dirty="0"/>
              <a:t>, </a:t>
            </a:r>
            <a:r>
              <a:rPr lang="en-US" altLang="ja-JP" i="1" dirty="0"/>
              <a:t>57</a:t>
            </a:r>
            <a:r>
              <a:rPr lang="en-US" altLang="ja-JP" dirty="0"/>
              <a:t>(4), 662-675.</a:t>
            </a:r>
            <a:endParaRPr lang="en-US" altLang="ja-JP" dirty="0" smtClean="0"/>
          </a:p>
          <a:p>
            <a:r>
              <a:rPr lang="en-US" altLang="ja-JP" dirty="0" err="1" smtClean="0"/>
              <a:t>Ishiwatari</a:t>
            </a:r>
            <a:r>
              <a:rPr lang="en-US" altLang="ja-JP" dirty="0"/>
              <a:t>, M., K. Nakajima, S.-</a:t>
            </a:r>
            <a:r>
              <a:rPr lang="en-US" altLang="ja-JP" dirty="0" err="1"/>
              <a:t>i</a:t>
            </a:r>
            <a:r>
              <a:rPr lang="en-US" altLang="ja-JP" dirty="0"/>
              <a:t>. </a:t>
            </a:r>
            <a:r>
              <a:rPr lang="en-US" altLang="ja-JP" dirty="0" err="1"/>
              <a:t>Takehiro</a:t>
            </a:r>
            <a:r>
              <a:rPr lang="en-US" altLang="ja-JP" dirty="0"/>
              <a:t>, and Y.-Y. Hayashi, 2007: Dependence of climate states of gray atmosphere on solar constant: From the runaway greenhouse to the snowball states. </a:t>
            </a:r>
            <a:r>
              <a:rPr lang="en-US" altLang="ja-JP" i="1" dirty="0"/>
              <a:t>J. </a:t>
            </a:r>
            <a:r>
              <a:rPr lang="en-US" altLang="ja-JP" i="1" dirty="0" err="1"/>
              <a:t>Geophys</a:t>
            </a:r>
            <a:r>
              <a:rPr lang="en-US" altLang="ja-JP" i="1" dirty="0"/>
              <a:t>. Res</a:t>
            </a:r>
            <a:r>
              <a:rPr lang="en-US" altLang="ja-JP" dirty="0"/>
              <a:t>., 112.</a:t>
            </a:r>
          </a:p>
          <a:p>
            <a:r>
              <a:rPr lang="en-US" altLang="ja-JP" dirty="0"/>
              <a:t>Rose, B. E., 2015: Stable“ </a:t>
            </a:r>
            <a:r>
              <a:rPr lang="en-US" altLang="ja-JP" dirty="0" err="1"/>
              <a:t>waterbelt</a:t>
            </a:r>
            <a:r>
              <a:rPr lang="en-US" altLang="ja-JP" dirty="0"/>
              <a:t> ”climates controlled by tropical ocean heat transport: A nonlinear coupled climate mechanism of relevance to snowball earth. </a:t>
            </a:r>
            <a:r>
              <a:rPr lang="en-US" altLang="ja-JP" i="1" dirty="0"/>
              <a:t>J. </a:t>
            </a:r>
            <a:r>
              <a:rPr lang="en-US" altLang="ja-JP" i="1" dirty="0" err="1"/>
              <a:t>Geophys</a:t>
            </a:r>
            <a:r>
              <a:rPr lang="en-US" altLang="ja-JP" i="1" dirty="0"/>
              <a:t>. Res</a:t>
            </a:r>
            <a:r>
              <a:rPr lang="en-US" altLang="ja-JP" dirty="0"/>
              <a:t>., 120, 1404–1423.</a:t>
            </a:r>
          </a:p>
          <a:p>
            <a:endParaRPr kumimoji="1" lang="ja-JP" altLang="en-US" dirty="0"/>
          </a:p>
        </p:txBody>
      </p:sp>
    </p:spTree>
    <p:extLst>
      <p:ext uri="{BB962C8B-B14F-4D97-AF65-F5344CB8AC3E}">
        <p14:creationId xmlns:p14="http://schemas.microsoft.com/office/powerpoint/2010/main" val="559432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3407" y="2333969"/>
            <a:ext cx="7886700" cy="1325563"/>
          </a:xfrm>
        </p:spPr>
        <p:txBody>
          <a:bodyPr/>
          <a:lstStyle/>
          <a:p>
            <a:r>
              <a:rPr kumimoji="1" lang="ja-JP" altLang="en-US" dirty="0" smtClean="0"/>
              <a:t>補足スライド</a:t>
            </a:r>
            <a:endParaRPr kumimoji="1" lang="ja-JP" altLang="en-US" dirty="0"/>
          </a:p>
        </p:txBody>
      </p:sp>
    </p:spTree>
    <p:extLst>
      <p:ext uri="{BB962C8B-B14F-4D97-AF65-F5344CB8AC3E}">
        <p14:creationId xmlns:p14="http://schemas.microsoft.com/office/powerpoint/2010/main" val="40600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16845"/>
            <a:ext cx="7886700" cy="1325563"/>
          </a:xfrm>
        </p:spPr>
        <p:txBody>
          <a:bodyPr/>
          <a:lstStyle/>
          <a:p>
            <a:r>
              <a:rPr kumimoji="1" lang="en-US" altLang="ja-JP" dirty="0" err="1" smtClean="0"/>
              <a:t>Swampo,slabo,dyno</a:t>
            </a:r>
            <a:r>
              <a:rPr kumimoji="1" lang="en-US" altLang="ja-JP" dirty="0" smtClean="0"/>
              <a:t> </a:t>
            </a:r>
            <a:r>
              <a:rPr kumimoji="1" lang="ja-JP" altLang="en-US" dirty="0" smtClean="0"/>
              <a:t>比較</a:t>
            </a:r>
            <a:r>
              <a:rPr kumimoji="1" lang="en-US" altLang="ja-JP" dirty="0" smtClean="0"/>
              <a:t> (S1380)</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9"/>
            <a:ext cx="9144000" cy="5094868"/>
          </a:xfrm>
          <a:prstGeom prst="rect">
            <a:avLst/>
          </a:prstGeom>
        </p:spPr>
      </p:pic>
    </p:spTree>
    <p:extLst>
      <p:ext uri="{BB962C8B-B14F-4D97-AF65-F5344CB8AC3E}">
        <p14:creationId xmlns:p14="http://schemas.microsoft.com/office/powerpoint/2010/main" val="367025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5562" y="2381933"/>
            <a:ext cx="7886700" cy="1325563"/>
          </a:xfrm>
        </p:spPr>
        <p:txBody>
          <a:bodyPr/>
          <a:lstStyle/>
          <a:p>
            <a:r>
              <a:rPr kumimoji="1" lang="ja-JP" altLang="en-US" smtClean="0"/>
              <a:t>はじめに</a:t>
            </a:r>
            <a:endParaRPr kumimoji="1" lang="ja-JP" altLang="en-US"/>
          </a:p>
        </p:txBody>
      </p:sp>
    </p:spTree>
    <p:extLst>
      <p:ext uri="{BB962C8B-B14F-4D97-AF65-F5344CB8AC3E}">
        <p14:creationId xmlns:p14="http://schemas.microsoft.com/office/powerpoint/2010/main" val="1088919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(S1380)</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224" y="1578883"/>
            <a:ext cx="7809551" cy="4996088"/>
          </a:xfrm>
        </p:spPr>
      </p:pic>
    </p:spTree>
    <p:extLst>
      <p:ext uri="{BB962C8B-B14F-4D97-AF65-F5344CB8AC3E}">
        <p14:creationId xmlns:p14="http://schemas.microsoft.com/office/powerpoint/2010/main" val="2020587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(S1380)</a:t>
            </a:r>
            <a:endParaRPr kumimoji="1" lang="ja-JP" altLang="en-US" dirty="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32773"/>
            <a:ext cx="6161314" cy="5149456"/>
          </a:xfrm>
          <a:prstGeom prst="rect">
            <a:avLst/>
          </a:prstGeom>
        </p:spPr>
      </p:pic>
    </p:spTree>
    <p:extLst>
      <p:ext uri="{BB962C8B-B14F-4D97-AF65-F5344CB8AC3E}">
        <p14:creationId xmlns:p14="http://schemas.microsoft.com/office/powerpoint/2010/main" val="928648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lang="en-US" altLang="ja-JP" dirty="0" err="1"/>
              <a:t>Swampo,slabo,dyno</a:t>
            </a:r>
            <a:r>
              <a:rPr lang="en-US" altLang="ja-JP" dirty="0"/>
              <a:t> </a:t>
            </a:r>
            <a:r>
              <a:rPr lang="ja-JP" altLang="en-US" dirty="0" smtClean="0"/>
              <a:t>比較</a:t>
            </a:r>
            <a:r>
              <a:rPr lang="en-US" altLang="ja-JP" dirty="0" smtClean="0"/>
              <a:t> (S1380)</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8814"/>
            <a:ext cx="9144000" cy="5094868"/>
          </a:xfrm>
          <a:prstGeom prst="rect">
            <a:avLst/>
          </a:prstGeom>
        </p:spPr>
      </p:pic>
    </p:spTree>
    <p:extLst>
      <p:ext uri="{BB962C8B-B14F-4D97-AF65-F5344CB8AC3E}">
        <p14:creationId xmlns:p14="http://schemas.microsoft.com/office/powerpoint/2010/main" val="635522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Swampo,slabo,dyno</a:t>
            </a:r>
            <a:r>
              <a:rPr kumimoji="1" lang="en-US" altLang="ja-JP" dirty="0" smtClean="0"/>
              <a:t> </a:t>
            </a:r>
            <a:r>
              <a:rPr kumimoji="1" lang="ja-JP" altLang="en-US" dirty="0" smtClean="0"/>
              <a:t>比較</a:t>
            </a:r>
            <a:r>
              <a:rPr kumimoji="1" lang="en-US" altLang="ja-JP" dirty="0" smtClean="0"/>
              <a:t> (S1500)</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99" y="1430458"/>
            <a:ext cx="3021879" cy="273029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1" y="3915416"/>
            <a:ext cx="3298303" cy="286804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347" y="4017899"/>
            <a:ext cx="3223591" cy="2765565"/>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1357" y="1476267"/>
            <a:ext cx="3107075" cy="2684482"/>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5680" y="1456877"/>
            <a:ext cx="3310644" cy="2794834"/>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9671" y="4017898"/>
            <a:ext cx="3358734" cy="2765565"/>
          </a:xfrm>
          <a:prstGeom prst="rect">
            <a:avLst/>
          </a:prstGeom>
        </p:spPr>
      </p:pic>
    </p:spTree>
    <p:extLst>
      <p:ext uri="{BB962C8B-B14F-4D97-AF65-F5344CB8AC3E}">
        <p14:creationId xmlns:p14="http://schemas.microsoft.com/office/powerpoint/2010/main" val="120980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(S1500)</a:t>
            </a:r>
            <a:endParaRPr kumimoji="1" lang="ja-JP" altLang="en-US" dirty="0"/>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456" y="4121242"/>
            <a:ext cx="3171464" cy="259480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05" y="1679114"/>
            <a:ext cx="3173003" cy="259944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35" y="4053475"/>
            <a:ext cx="3252224" cy="267919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674" y="1660764"/>
            <a:ext cx="3173004" cy="263231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0024" y="4116604"/>
            <a:ext cx="3259726" cy="2599446"/>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456" y="4165681"/>
            <a:ext cx="3315544" cy="2633480"/>
          </a:xfrm>
          <a:prstGeom prst="rect">
            <a:avLst/>
          </a:prstGeom>
        </p:spPr>
      </p:pic>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397" y="1646250"/>
            <a:ext cx="3249104" cy="2692362"/>
          </a:xfrm>
          <a:prstGeom prst="rect">
            <a:avLst/>
          </a:prstGeom>
        </p:spPr>
      </p:pic>
    </p:spTree>
    <p:extLst>
      <p:ext uri="{BB962C8B-B14F-4D97-AF65-F5344CB8AC3E}">
        <p14:creationId xmlns:p14="http://schemas.microsoft.com/office/powerpoint/2010/main" val="761178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(S1500)</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9" y="1646385"/>
            <a:ext cx="3067290" cy="270700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851" y="1711774"/>
            <a:ext cx="3067290" cy="267427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15" y="4163490"/>
            <a:ext cx="3101694" cy="2521965"/>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119" y="4333338"/>
            <a:ext cx="3218754" cy="2339509"/>
          </a:xfrm>
          <a:prstGeom prst="rect">
            <a:avLst/>
          </a:prstGeom>
        </p:spPr>
      </p:pic>
    </p:spTree>
    <p:extLst>
      <p:ext uri="{BB962C8B-B14F-4D97-AF65-F5344CB8AC3E}">
        <p14:creationId xmlns:p14="http://schemas.microsoft.com/office/powerpoint/2010/main" val="567989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(S1500)</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18" y="1496818"/>
            <a:ext cx="3059576" cy="2731856"/>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18" y="4030928"/>
            <a:ext cx="3107318" cy="2676486"/>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589" y="1529013"/>
            <a:ext cx="3020993" cy="2714175"/>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9473" y="4001130"/>
            <a:ext cx="3007206" cy="3119337"/>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170" y="1520469"/>
            <a:ext cx="3007206" cy="2746370"/>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5428" y="3976701"/>
            <a:ext cx="3043284" cy="2997200"/>
          </a:xfrm>
          <a:prstGeom prst="rect">
            <a:avLst/>
          </a:prstGeom>
        </p:spPr>
      </p:pic>
    </p:spTree>
    <p:extLst>
      <p:ext uri="{BB962C8B-B14F-4D97-AF65-F5344CB8AC3E}">
        <p14:creationId xmlns:p14="http://schemas.microsoft.com/office/powerpoint/2010/main" val="190851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Swampo,slabo,dyno</a:t>
            </a:r>
            <a:r>
              <a:rPr kumimoji="1" lang="en-US" altLang="ja-JP" dirty="0" smtClean="0"/>
              <a:t> </a:t>
            </a:r>
            <a:r>
              <a:rPr kumimoji="1" lang="ja-JP" altLang="en-US" dirty="0" smtClean="0"/>
              <a:t>比較</a:t>
            </a:r>
            <a:r>
              <a:rPr kumimoji="1" lang="en-US" altLang="ja-JP" dirty="0" smtClean="0"/>
              <a:t> (S1200)</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4" y="1456871"/>
            <a:ext cx="9144000" cy="5094868"/>
          </a:xfrm>
          <a:prstGeom prst="rect">
            <a:avLst/>
          </a:prstGeom>
        </p:spPr>
      </p:pic>
    </p:spTree>
    <p:extLst>
      <p:ext uri="{BB962C8B-B14F-4D97-AF65-F5344CB8AC3E}">
        <p14:creationId xmlns:p14="http://schemas.microsoft.com/office/powerpoint/2010/main" val="800423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(S1200)</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1387"/>
            <a:ext cx="9144000" cy="5094868"/>
          </a:xfrm>
          <a:prstGeom prst="rect">
            <a:avLst/>
          </a:prstGeom>
        </p:spPr>
      </p:pic>
    </p:spTree>
    <p:extLst>
      <p:ext uri="{BB962C8B-B14F-4D97-AF65-F5344CB8AC3E}">
        <p14:creationId xmlns:p14="http://schemas.microsoft.com/office/powerpoint/2010/main" val="878266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(S1200)</a:t>
            </a:r>
            <a:endParaRPr kumimoji="1" lang="ja-JP" altLang="en-US"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6872"/>
            <a:ext cx="9144000" cy="5094868"/>
          </a:xfrm>
          <a:prstGeom prst="rect">
            <a:avLst/>
          </a:prstGeom>
        </p:spPr>
      </p:pic>
    </p:spTree>
    <p:extLst>
      <p:ext uri="{BB962C8B-B14F-4D97-AF65-F5344CB8AC3E}">
        <p14:creationId xmlns:p14="http://schemas.microsoft.com/office/powerpoint/2010/main" val="137646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647" y="260875"/>
            <a:ext cx="7886700" cy="480001"/>
          </a:xfrm>
        </p:spPr>
        <p:txBody>
          <a:bodyPr>
            <a:normAutofit fontScale="90000"/>
          </a:bodyPr>
          <a:lstStyle/>
          <a:p>
            <a:r>
              <a:rPr lang="ja-JP" altLang="en-US" dirty="0" smtClean="0"/>
              <a:t>はじめに</a:t>
            </a:r>
            <a:r>
              <a:rPr lang="en-US" altLang="ja-JP" dirty="0" smtClean="0"/>
              <a:t>: </a:t>
            </a:r>
            <a:r>
              <a:rPr lang="ja-JP" altLang="en-US" dirty="0" smtClean="0"/>
              <a:t>研究の背景</a:t>
            </a:r>
            <a:endParaRPr kumimoji="1" lang="ja-JP" altLang="en-US" dirty="0"/>
          </a:p>
        </p:txBody>
      </p:sp>
      <p:grpSp>
        <p:nvGrpSpPr>
          <p:cNvPr id="10" name="図形グループ 9"/>
          <p:cNvGrpSpPr/>
          <p:nvPr/>
        </p:nvGrpSpPr>
        <p:grpSpPr>
          <a:xfrm>
            <a:off x="3915772" y="1608642"/>
            <a:ext cx="4363065" cy="3547214"/>
            <a:chOff x="4926093" y="884699"/>
            <a:chExt cx="4424551" cy="4891010"/>
          </a:xfrm>
        </p:grpSpPr>
        <p:grpSp>
          <p:nvGrpSpPr>
            <p:cNvPr id="11" name="図形グループ 10"/>
            <p:cNvGrpSpPr/>
            <p:nvPr/>
          </p:nvGrpSpPr>
          <p:grpSpPr>
            <a:xfrm>
              <a:off x="4926093" y="884699"/>
              <a:ext cx="4424551" cy="4891010"/>
              <a:chOff x="5140904" y="1329944"/>
              <a:chExt cx="3942509" cy="3905195"/>
            </a:xfrm>
          </p:grpSpPr>
          <p:pic>
            <p:nvPicPr>
              <p:cNvPr id="14" name="図 13" descr="スクリーンショット 2016-02-28 9.34.28.png"/>
              <p:cNvPicPr>
                <a:picLocks noChangeAspect="1"/>
              </p:cNvPicPr>
              <p:nvPr/>
            </p:nvPicPr>
            <p:blipFill rotWithShape="1">
              <a:blip r:embed="rId3">
                <a:extLst>
                  <a:ext uri="{28A0092B-C50C-407E-A947-70E740481C1C}">
                    <a14:useLocalDpi xmlns:a14="http://schemas.microsoft.com/office/drawing/2010/main"/>
                  </a:ext>
                </a:extLst>
              </a:blip>
              <a:srcRect l="7103" r="21494" b="20290"/>
              <a:stretch/>
            </p:blipFill>
            <p:spPr>
              <a:xfrm>
                <a:off x="5263409" y="1329944"/>
                <a:ext cx="2982741" cy="3327469"/>
              </a:xfrm>
              <a:prstGeom prst="rect">
                <a:avLst/>
              </a:prstGeom>
            </p:spPr>
          </p:pic>
          <p:sp>
            <p:nvSpPr>
              <p:cNvPr id="15" name="テキスト ボックス 14"/>
              <p:cNvSpPr txBox="1"/>
              <p:nvPr/>
            </p:nvSpPr>
            <p:spPr>
              <a:xfrm>
                <a:off x="5580394" y="4896585"/>
                <a:ext cx="2737173" cy="338554"/>
              </a:xfrm>
              <a:prstGeom prst="rect">
                <a:avLst/>
              </a:prstGeom>
              <a:noFill/>
            </p:spPr>
            <p:txBody>
              <a:bodyPr wrap="square" rtlCol="0">
                <a:spAutoFit/>
              </a:bodyPr>
              <a:lstStyle/>
              <a:p>
                <a:pPr algn="ctr"/>
                <a:r>
                  <a:rPr kumimoji="1" lang="ja-JP" altLang="en-US" sz="1600" dirty="0" smtClean="0"/>
                  <a:t>太陽定数</a:t>
                </a:r>
                <a:endParaRPr kumimoji="1" lang="ja-JP" altLang="en-US" sz="1600" dirty="0"/>
              </a:p>
            </p:txBody>
          </p:sp>
          <p:sp>
            <p:nvSpPr>
              <p:cNvPr id="16" name="テキスト ボックス 15"/>
              <p:cNvSpPr txBox="1"/>
              <p:nvPr/>
            </p:nvSpPr>
            <p:spPr>
              <a:xfrm rot="16200000">
                <a:off x="4080443" y="2880965"/>
                <a:ext cx="2336799" cy="215877"/>
              </a:xfrm>
              <a:prstGeom prst="rect">
                <a:avLst/>
              </a:prstGeom>
              <a:solidFill>
                <a:schemeClr val="bg1"/>
              </a:solidFill>
            </p:spPr>
            <p:txBody>
              <a:bodyPr wrap="square" rtlCol="0">
                <a:spAutoFit/>
              </a:bodyPr>
              <a:lstStyle/>
              <a:p>
                <a:pPr algn="ctr"/>
                <a:r>
                  <a:rPr lang="ja-JP" altLang="en-US" sz="1600" dirty="0" smtClean="0"/>
                  <a:t>氷</a:t>
                </a:r>
                <a:r>
                  <a:rPr lang="ja-JP" altLang="en-US" sz="1600" smtClean="0"/>
                  <a:t>線緯度</a:t>
                </a:r>
                <a:endParaRPr lang="en-US" altLang="ja-JP" sz="1600" dirty="0" smtClean="0"/>
              </a:p>
            </p:txBody>
          </p:sp>
          <p:sp>
            <p:nvSpPr>
              <p:cNvPr id="17" name="テキスト ボックス 16"/>
              <p:cNvSpPr txBox="1"/>
              <p:nvPr/>
            </p:nvSpPr>
            <p:spPr>
              <a:xfrm rot="18510194">
                <a:off x="5837256" y="2603957"/>
                <a:ext cx="1538817" cy="424159"/>
              </a:xfrm>
              <a:prstGeom prst="rect">
                <a:avLst/>
              </a:prstGeom>
              <a:noFill/>
            </p:spPr>
            <p:txBody>
              <a:bodyPr wrap="square" rtlCol="0">
                <a:spAutoFit/>
              </a:bodyPr>
              <a:lstStyle/>
              <a:p>
                <a:r>
                  <a:rPr kumimoji="1" lang="ja-JP" altLang="en-US" dirty="0" smtClean="0">
                    <a:solidFill>
                      <a:schemeClr val="accent6">
                        <a:lumMod val="50000"/>
                      </a:schemeClr>
                    </a:solidFill>
                  </a:rPr>
                  <a:t>部分凍結解</a:t>
                </a:r>
                <a:endParaRPr kumimoji="1" lang="ja-JP" altLang="en-US" dirty="0">
                  <a:solidFill>
                    <a:schemeClr val="accent6">
                      <a:lumMod val="50000"/>
                    </a:schemeClr>
                  </a:solidFill>
                </a:endParaRPr>
              </a:p>
            </p:txBody>
          </p:sp>
          <p:sp>
            <p:nvSpPr>
              <p:cNvPr id="18" name="テキスト ボックス 17"/>
              <p:cNvSpPr txBox="1"/>
              <p:nvPr/>
            </p:nvSpPr>
            <p:spPr>
              <a:xfrm>
                <a:off x="6176854" y="4182603"/>
                <a:ext cx="1410819" cy="406605"/>
              </a:xfrm>
              <a:prstGeom prst="rect">
                <a:avLst/>
              </a:prstGeom>
              <a:solidFill>
                <a:schemeClr val="bg1"/>
              </a:solidFill>
            </p:spPr>
            <p:txBody>
              <a:bodyPr wrap="square" rtlCol="0">
                <a:spAutoFit/>
              </a:bodyPr>
              <a:lstStyle/>
              <a:p>
                <a:r>
                  <a:rPr lang="ja-JP" altLang="en-US" sz="1600" dirty="0" smtClean="0">
                    <a:solidFill>
                      <a:schemeClr val="accent1"/>
                    </a:solidFill>
                  </a:rPr>
                  <a:t>全球</a:t>
                </a:r>
                <a:r>
                  <a:rPr kumimoji="1" lang="ja-JP" altLang="en-US" dirty="0" smtClean="0">
                    <a:solidFill>
                      <a:schemeClr val="accent1"/>
                    </a:solidFill>
                  </a:rPr>
                  <a:t>凍結</a:t>
                </a:r>
                <a:r>
                  <a:rPr kumimoji="1" lang="ja-JP" altLang="en-US" sz="1600" dirty="0" smtClean="0">
                    <a:solidFill>
                      <a:schemeClr val="accent1"/>
                    </a:solidFill>
                  </a:rPr>
                  <a:t>解</a:t>
                </a:r>
                <a:endParaRPr kumimoji="1" lang="ja-JP" altLang="en-US" sz="1600" dirty="0">
                  <a:solidFill>
                    <a:schemeClr val="accent1"/>
                  </a:solidFill>
                </a:endParaRPr>
              </a:p>
            </p:txBody>
          </p:sp>
          <p:sp>
            <p:nvSpPr>
              <p:cNvPr id="19" name="テキスト ボックス 18"/>
              <p:cNvSpPr txBox="1"/>
              <p:nvPr/>
            </p:nvSpPr>
            <p:spPr>
              <a:xfrm>
                <a:off x="7123789" y="1392204"/>
                <a:ext cx="1959624" cy="309506"/>
              </a:xfrm>
              <a:prstGeom prst="rect">
                <a:avLst/>
              </a:prstGeom>
              <a:noFill/>
              <a:ln>
                <a:noFill/>
              </a:ln>
            </p:spPr>
            <p:txBody>
              <a:bodyPr wrap="square" rtlCol="0">
                <a:spAutoFit/>
              </a:bodyPr>
              <a:lstStyle/>
              <a:p>
                <a:r>
                  <a:rPr kumimoji="1" lang="ja-JP" altLang="en-US" dirty="0" smtClean="0">
                    <a:solidFill>
                      <a:srgbClr val="C00000"/>
                    </a:solidFill>
                  </a:rPr>
                  <a:t>暴走温室解</a:t>
                </a:r>
                <a:endParaRPr kumimoji="1" lang="ja-JP" altLang="en-US" dirty="0">
                  <a:solidFill>
                    <a:srgbClr val="C00000"/>
                  </a:solidFill>
                </a:endParaRPr>
              </a:p>
            </p:txBody>
          </p:sp>
          <p:sp>
            <p:nvSpPr>
              <p:cNvPr id="20" name="フリーフォーム 19"/>
              <p:cNvSpPr/>
              <p:nvPr/>
            </p:nvSpPr>
            <p:spPr>
              <a:xfrm>
                <a:off x="5731875" y="1726711"/>
                <a:ext cx="1494307" cy="2214155"/>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283412"/>
                  <a:gd name="connsiteY0" fmla="*/ 1208480 h 1208480"/>
                  <a:gd name="connsiteX1" fmla="*/ 160260 w 283412"/>
                  <a:gd name="connsiteY1" fmla="*/ 676406 h 1208480"/>
                  <a:gd name="connsiteX2" fmla="*/ 205595 w 283412"/>
                  <a:gd name="connsiteY2" fmla="*/ 353525 h 1208480"/>
                  <a:gd name="connsiteX3" fmla="*/ 235340 w 283412"/>
                  <a:gd name="connsiteY3" fmla="*/ 232709 h 1208480"/>
                  <a:gd name="connsiteX4" fmla="*/ 283412 w 283412"/>
                  <a:gd name="connsiteY4" fmla="*/ 0 h 1208480"/>
                  <a:gd name="connsiteX0" fmla="*/ 0 w 283412"/>
                  <a:gd name="connsiteY0" fmla="*/ 1208480 h 1208480"/>
                  <a:gd name="connsiteX1" fmla="*/ 141831 w 283412"/>
                  <a:gd name="connsiteY1" fmla="*/ 699218 h 1208480"/>
                  <a:gd name="connsiteX2" fmla="*/ 205595 w 283412"/>
                  <a:gd name="connsiteY2" fmla="*/ 353525 h 1208480"/>
                  <a:gd name="connsiteX3" fmla="*/ 235340 w 283412"/>
                  <a:gd name="connsiteY3" fmla="*/ 232709 h 1208480"/>
                  <a:gd name="connsiteX4" fmla="*/ 283412 w 283412"/>
                  <a:gd name="connsiteY4" fmla="*/ 0 h 1208480"/>
                  <a:gd name="connsiteX0" fmla="*/ 0 w 283412"/>
                  <a:gd name="connsiteY0" fmla="*/ 1208480 h 1208480"/>
                  <a:gd name="connsiteX1" fmla="*/ 141831 w 283412"/>
                  <a:gd name="connsiteY1" fmla="*/ 699218 h 1208480"/>
                  <a:gd name="connsiteX2" fmla="*/ 192192 w 283412"/>
                  <a:gd name="connsiteY2" fmla="*/ 473291 h 1208480"/>
                  <a:gd name="connsiteX3" fmla="*/ 235340 w 283412"/>
                  <a:gd name="connsiteY3" fmla="*/ 232709 h 1208480"/>
                  <a:gd name="connsiteX4" fmla="*/ 283412 w 283412"/>
                  <a:gd name="connsiteY4" fmla="*/ 0 h 1208480"/>
                  <a:gd name="connsiteX0" fmla="*/ 0 w 283412"/>
                  <a:gd name="connsiteY0" fmla="*/ 1208480 h 1208480"/>
                  <a:gd name="connsiteX1" fmla="*/ 155701 w 283412"/>
                  <a:gd name="connsiteY1" fmla="*/ 676017 h 1208480"/>
                  <a:gd name="connsiteX2" fmla="*/ 192192 w 283412"/>
                  <a:gd name="connsiteY2" fmla="*/ 473291 h 1208480"/>
                  <a:gd name="connsiteX3" fmla="*/ 235340 w 283412"/>
                  <a:gd name="connsiteY3" fmla="*/ 232709 h 1208480"/>
                  <a:gd name="connsiteX4" fmla="*/ 283412 w 283412"/>
                  <a:gd name="connsiteY4" fmla="*/ 0 h 1208480"/>
                  <a:gd name="connsiteX0" fmla="*/ 0 w 283412"/>
                  <a:gd name="connsiteY0" fmla="*/ 1208480 h 1208480"/>
                  <a:gd name="connsiteX1" fmla="*/ 155701 w 283412"/>
                  <a:gd name="connsiteY1" fmla="*/ 676017 h 1208480"/>
                  <a:gd name="connsiteX2" fmla="*/ 196815 w 283412"/>
                  <a:gd name="connsiteY2" fmla="*/ 473291 h 1208480"/>
                  <a:gd name="connsiteX3" fmla="*/ 235340 w 283412"/>
                  <a:gd name="connsiteY3" fmla="*/ 232709 h 1208480"/>
                  <a:gd name="connsiteX4" fmla="*/ 283412 w 283412"/>
                  <a:gd name="connsiteY4" fmla="*/ 0 h 1208480"/>
                  <a:gd name="connsiteX0" fmla="*/ 0 w 283412"/>
                  <a:gd name="connsiteY0" fmla="*/ 1208480 h 1208480"/>
                  <a:gd name="connsiteX1" fmla="*/ 155701 w 283412"/>
                  <a:gd name="connsiteY1" fmla="*/ 676017 h 1208480"/>
                  <a:gd name="connsiteX2" fmla="*/ 196815 w 283412"/>
                  <a:gd name="connsiteY2" fmla="*/ 473291 h 1208480"/>
                  <a:gd name="connsiteX3" fmla="*/ 239963 w 283412"/>
                  <a:gd name="connsiteY3" fmla="*/ 238509 h 1208480"/>
                  <a:gd name="connsiteX4" fmla="*/ 283412 w 283412"/>
                  <a:gd name="connsiteY4" fmla="*/ 0 h 1208480"/>
                  <a:gd name="connsiteX0" fmla="*/ 0 w 276939"/>
                  <a:gd name="connsiteY0" fmla="*/ 1222981 h 1222981"/>
                  <a:gd name="connsiteX1" fmla="*/ 155701 w 276939"/>
                  <a:gd name="connsiteY1" fmla="*/ 690518 h 1222981"/>
                  <a:gd name="connsiteX2" fmla="*/ 196815 w 276939"/>
                  <a:gd name="connsiteY2" fmla="*/ 487792 h 1222981"/>
                  <a:gd name="connsiteX3" fmla="*/ 239963 w 276939"/>
                  <a:gd name="connsiteY3" fmla="*/ 253010 h 1222981"/>
                  <a:gd name="connsiteX4" fmla="*/ 276939 w 276939"/>
                  <a:gd name="connsiteY4" fmla="*/ 0 h 1222981"/>
                  <a:gd name="connsiteX0" fmla="*/ 0 w 276939"/>
                  <a:gd name="connsiteY0" fmla="*/ 1222981 h 1222981"/>
                  <a:gd name="connsiteX1" fmla="*/ 155701 w 276939"/>
                  <a:gd name="connsiteY1" fmla="*/ 690518 h 1222981"/>
                  <a:gd name="connsiteX2" fmla="*/ 196815 w 276939"/>
                  <a:gd name="connsiteY2" fmla="*/ 487792 h 1222981"/>
                  <a:gd name="connsiteX3" fmla="*/ 253832 w 276939"/>
                  <a:gd name="connsiteY3" fmla="*/ 197908 h 1222981"/>
                  <a:gd name="connsiteX4" fmla="*/ 276939 w 276939"/>
                  <a:gd name="connsiteY4" fmla="*/ 0 h 1222981"/>
                  <a:gd name="connsiteX0" fmla="*/ 0 w 276939"/>
                  <a:gd name="connsiteY0" fmla="*/ 1222981 h 1222981"/>
                  <a:gd name="connsiteX1" fmla="*/ 155701 w 276939"/>
                  <a:gd name="connsiteY1" fmla="*/ 690518 h 1222981"/>
                  <a:gd name="connsiteX2" fmla="*/ 196815 w 276939"/>
                  <a:gd name="connsiteY2" fmla="*/ 487792 h 1222981"/>
                  <a:gd name="connsiteX3" fmla="*/ 258455 w 276939"/>
                  <a:gd name="connsiteY3" fmla="*/ 200808 h 1222981"/>
                  <a:gd name="connsiteX4" fmla="*/ 276939 w 276939"/>
                  <a:gd name="connsiteY4" fmla="*/ 0 h 1222981"/>
                  <a:gd name="connsiteX0" fmla="*/ 0 w 276939"/>
                  <a:gd name="connsiteY0" fmla="*/ 1222981 h 1222981"/>
                  <a:gd name="connsiteX1" fmla="*/ 155701 w 276939"/>
                  <a:gd name="connsiteY1" fmla="*/ 690518 h 1222981"/>
                  <a:gd name="connsiteX2" fmla="*/ 196815 w 276939"/>
                  <a:gd name="connsiteY2" fmla="*/ 487792 h 1222981"/>
                  <a:gd name="connsiteX3" fmla="*/ 260304 w 276939"/>
                  <a:gd name="connsiteY3" fmla="*/ 166007 h 1222981"/>
                  <a:gd name="connsiteX4" fmla="*/ 276939 w 276939"/>
                  <a:gd name="connsiteY4" fmla="*/ 0 h 1222981"/>
                  <a:gd name="connsiteX0" fmla="*/ 0 w 276939"/>
                  <a:gd name="connsiteY0" fmla="*/ 1222981 h 1222981"/>
                  <a:gd name="connsiteX1" fmla="*/ 155701 w 276939"/>
                  <a:gd name="connsiteY1" fmla="*/ 690518 h 1222981"/>
                  <a:gd name="connsiteX2" fmla="*/ 196815 w 276939"/>
                  <a:gd name="connsiteY2" fmla="*/ 487792 h 1222981"/>
                  <a:gd name="connsiteX3" fmla="*/ 260304 w 276939"/>
                  <a:gd name="connsiteY3" fmla="*/ 171808 h 1222981"/>
                  <a:gd name="connsiteX4" fmla="*/ 276939 w 276939"/>
                  <a:gd name="connsiteY4" fmla="*/ 0 h 1222981"/>
                  <a:gd name="connsiteX0" fmla="*/ 0 w 276939"/>
                  <a:gd name="connsiteY0" fmla="*/ 1222981 h 1222981"/>
                  <a:gd name="connsiteX1" fmla="*/ 149228 w 276939"/>
                  <a:gd name="connsiteY1" fmla="*/ 722419 h 1222981"/>
                  <a:gd name="connsiteX2" fmla="*/ 196815 w 276939"/>
                  <a:gd name="connsiteY2" fmla="*/ 487792 h 1222981"/>
                  <a:gd name="connsiteX3" fmla="*/ 260304 w 276939"/>
                  <a:gd name="connsiteY3" fmla="*/ 171808 h 1222981"/>
                  <a:gd name="connsiteX4" fmla="*/ 276939 w 276939"/>
                  <a:gd name="connsiteY4" fmla="*/ 0 h 1222981"/>
                  <a:gd name="connsiteX0" fmla="*/ 0 w 276939"/>
                  <a:gd name="connsiteY0" fmla="*/ 1222981 h 1222981"/>
                  <a:gd name="connsiteX1" fmla="*/ 149228 w 276939"/>
                  <a:gd name="connsiteY1" fmla="*/ 722419 h 1222981"/>
                  <a:gd name="connsiteX2" fmla="*/ 196815 w 276939"/>
                  <a:gd name="connsiteY2" fmla="*/ 487792 h 1222981"/>
                  <a:gd name="connsiteX3" fmla="*/ 260304 w 276939"/>
                  <a:gd name="connsiteY3" fmla="*/ 171808 h 1222981"/>
                  <a:gd name="connsiteX4" fmla="*/ 276939 w 276939"/>
                  <a:gd name="connsiteY4" fmla="*/ 0 h 1222981"/>
                  <a:gd name="connsiteX0" fmla="*/ 0 w 276939"/>
                  <a:gd name="connsiteY0" fmla="*/ 1222981 h 1222981"/>
                  <a:gd name="connsiteX1" fmla="*/ 149228 w 276939"/>
                  <a:gd name="connsiteY1" fmla="*/ 722419 h 1222981"/>
                  <a:gd name="connsiteX2" fmla="*/ 196815 w 276939"/>
                  <a:gd name="connsiteY2" fmla="*/ 487792 h 1222981"/>
                  <a:gd name="connsiteX3" fmla="*/ 260304 w 276939"/>
                  <a:gd name="connsiteY3" fmla="*/ 171808 h 1222981"/>
                  <a:gd name="connsiteX4" fmla="*/ 276939 w 276939"/>
                  <a:gd name="connsiteY4" fmla="*/ 0 h 1222981"/>
                  <a:gd name="connsiteX0" fmla="*/ 0 w 276939"/>
                  <a:gd name="connsiteY0" fmla="*/ 1222981 h 1222981"/>
                  <a:gd name="connsiteX1" fmla="*/ 68220 w 276939"/>
                  <a:gd name="connsiteY1" fmla="*/ 1004692 h 1222981"/>
                  <a:gd name="connsiteX2" fmla="*/ 149228 w 276939"/>
                  <a:gd name="connsiteY2" fmla="*/ 722419 h 1222981"/>
                  <a:gd name="connsiteX3" fmla="*/ 196815 w 276939"/>
                  <a:gd name="connsiteY3" fmla="*/ 487792 h 1222981"/>
                  <a:gd name="connsiteX4" fmla="*/ 260304 w 276939"/>
                  <a:gd name="connsiteY4" fmla="*/ 171808 h 1222981"/>
                  <a:gd name="connsiteX5" fmla="*/ 276939 w 276939"/>
                  <a:gd name="connsiteY5" fmla="*/ 0 h 1222981"/>
                  <a:gd name="connsiteX0" fmla="*/ 0 w 276939"/>
                  <a:gd name="connsiteY0" fmla="*/ 1222981 h 1222981"/>
                  <a:gd name="connsiteX1" fmla="*/ 68220 w 276939"/>
                  <a:gd name="connsiteY1" fmla="*/ 1004692 h 1222981"/>
                  <a:gd name="connsiteX2" fmla="*/ 97809 w 276939"/>
                  <a:gd name="connsiteY2" fmla="*/ 911889 h 1222981"/>
                  <a:gd name="connsiteX3" fmla="*/ 149228 w 276939"/>
                  <a:gd name="connsiteY3" fmla="*/ 722419 h 1222981"/>
                  <a:gd name="connsiteX4" fmla="*/ 196815 w 276939"/>
                  <a:gd name="connsiteY4" fmla="*/ 487792 h 1222981"/>
                  <a:gd name="connsiteX5" fmla="*/ 260304 w 276939"/>
                  <a:gd name="connsiteY5" fmla="*/ 171808 h 1222981"/>
                  <a:gd name="connsiteX6" fmla="*/ 276939 w 276939"/>
                  <a:gd name="connsiteY6" fmla="*/ 0 h 1222981"/>
                  <a:gd name="connsiteX0" fmla="*/ 0 w 276939"/>
                  <a:gd name="connsiteY0" fmla="*/ 1222981 h 1222981"/>
                  <a:gd name="connsiteX1" fmla="*/ 68220 w 276939"/>
                  <a:gd name="connsiteY1" fmla="*/ 1004692 h 1222981"/>
                  <a:gd name="connsiteX2" fmla="*/ 97809 w 276939"/>
                  <a:gd name="connsiteY2" fmla="*/ 911889 h 1222981"/>
                  <a:gd name="connsiteX3" fmla="*/ 149228 w 276939"/>
                  <a:gd name="connsiteY3" fmla="*/ 722419 h 1222981"/>
                  <a:gd name="connsiteX4" fmla="*/ 196815 w 276939"/>
                  <a:gd name="connsiteY4" fmla="*/ 487792 h 1222981"/>
                  <a:gd name="connsiteX5" fmla="*/ 260304 w 276939"/>
                  <a:gd name="connsiteY5" fmla="*/ 171808 h 1222981"/>
                  <a:gd name="connsiteX6" fmla="*/ 276939 w 276939"/>
                  <a:gd name="connsiteY6" fmla="*/ 0 h 1222981"/>
                  <a:gd name="connsiteX0" fmla="*/ 0 w 276939"/>
                  <a:gd name="connsiteY0" fmla="*/ 1222981 h 1222981"/>
                  <a:gd name="connsiteX1" fmla="*/ 68220 w 276939"/>
                  <a:gd name="connsiteY1" fmla="*/ 1004692 h 1222981"/>
                  <a:gd name="connsiteX2" fmla="*/ 97809 w 276939"/>
                  <a:gd name="connsiteY2" fmla="*/ 911889 h 1222981"/>
                  <a:gd name="connsiteX3" fmla="*/ 149228 w 276939"/>
                  <a:gd name="connsiteY3" fmla="*/ 713719 h 1222981"/>
                  <a:gd name="connsiteX4" fmla="*/ 196815 w 276939"/>
                  <a:gd name="connsiteY4" fmla="*/ 487792 h 1222981"/>
                  <a:gd name="connsiteX5" fmla="*/ 260304 w 276939"/>
                  <a:gd name="connsiteY5" fmla="*/ 171808 h 1222981"/>
                  <a:gd name="connsiteX6" fmla="*/ 276939 w 276939"/>
                  <a:gd name="connsiteY6" fmla="*/ 0 h 1222981"/>
                  <a:gd name="connsiteX0" fmla="*/ 0 w 281562"/>
                  <a:gd name="connsiteY0" fmla="*/ 1220081 h 1220081"/>
                  <a:gd name="connsiteX1" fmla="*/ 68220 w 281562"/>
                  <a:gd name="connsiteY1" fmla="*/ 1001792 h 1220081"/>
                  <a:gd name="connsiteX2" fmla="*/ 97809 w 281562"/>
                  <a:gd name="connsiteY2" fmla="*/ 908989 h 1220081"/>
                  <a:gd name="connsiteX3" fmla="*/ 149228 w 281562"/>
                  <a:gd name="connsiteY3" fmla="*/ 710819 h 1220081"/>
                  <a:gd name="connsiteX4" fmla="*/ 196815 w 281562"/>
                  <a:gd name="connsiteY4" fmla="*/ 484892 h 1220081"/>
                  <a:gd name="connsiteX5" fmla="*/ 260304 w 281562"/>
                  <a:gd name="connsiteY5" fmla="*/ 168908 h 1220081"/>
                  <a:gd name="connsiteX6" fmla="*/ 281562 w 281562"/>
                  <a:gd name="connsiteY6" fmla="*/ 0 h 1220081"/>
                  <a:gd name="connsiteX0" fmla="*/ 0 w 286185"/>
                  <a:gd name="connsiteY0" fmla="*/ 1237482 h 1237482"/>
                  <a:gd name="connsiteX1" fmla="*/ 68220 w 286185"/>
                  <a:gd name="connsiteY1" fmla="*/ 1019193 h 1237482"/>
                  <a:gd name="connsiteX2" fmla="*/ 97809 w 286185"/>
                  <a:gd name="connsiteY2" fmla="*/ 926390 h 1237482"/>
                  <a:gd name="connsiteX3" fmla="*/ 149228 w 286185"/>
                  <a:gd name="connsiteY3" fmla="*/ 728220 h 1237482"/>
                  <a:gd name="connsiteX4" fmla="*/ 196815 w 286185"/>
                  <a:gd name="connsiteY4" fmla="*/ 502293 h 1237482"/>
                  <a:gd name="connsiteX5" fmla="*/ 260304 w 286185"/>
                  <a:gd name="connsiteY5" fmla="*/ 186309 h 1237482"/>
                  <a:gd name="connsiteX6" fmla="*/ 286185 w 286185"/>
                  <a:gd name="connsiteY6" fmla="*/ 0 h 1237482"/>
                  <a:gd name="connsiteX0" fmla="*/ 0 w 287110"/>
                  <a:gd name="connsiteY0" fmla="*/ 1246182 h 1246182"/>
                  <a:gd name="connsiteX1" fmla="*/ 68220 w 287110"/>
                  <a:gd name="connsiteY1" fmla="*/ 1027893 h 1246182"/>
                  <a:gd name="connsiteX2" fmla="*/ 97809 w 287110"/>
                  <a:gd name="connsiteY2" fmla="*/ 935090 h 1246182"/>
                  <a:gd name="connsiteX3" fmla="*/ 149228 w 287110"/>
                  <a:gd name="connsiteY3" fmla="*/ 736920 h 1246182"/>
                  <a:gd name="connsiteX4" fmla="*/ 196815 w 287110"/>
                  <a:gd name="connsiteY4" fmla="*/ 510993 h 1246182"/>
                  <a:gd name="connsiteX5" fmla="*/ 260304 w 287110"/>
                  <a:gd name="connsiteY5" fmla="*/ 195009 h 1246182"/>
                  <a:gd name="connsiteX6" fmla="*/ 287110 w 287110"/>
                  <a:gd name="connsiteY6" fmla="*/ 0 h 1246182"/>
                  <a:gd name="connsiteX0" fmla="*/ 0 w 287110"/>
                  <a:gd name="connsiteY0" fmla="*/ 1246182 h 1246182"/>
                  <a:gd name="connsiteX1" fmla="*/ 68220 w 287110"/>
                  <a:gd name="connsiteY1" fmla="*/ 1027893 h 1246182"/>
                  <a:gd name="connsiteX2" fmla="*/ 97809 w 287110"/>
                  <a:gd name="connsiteY2" fmla="*/ 935090 h 1246182"/>
                  <a:gd name="connsiteX3" fmla="*/ 149228 w 287110"/>
                  <a:gd name="connsiteY3" fmla="*/ 736920 h 1246182"/>
                  <a:gd name="connsiteX4" fmla="*/ 196815 w 287110"/>
                  <a:gd name="connsiteY4" fmla="*/ 510993 h 1246182"/>
                  <a:gd name="connsiteX5" fmla="*/ 260304 w 287110"/>
                  <a:gd name="connsiteY5" fmla="*/ 195009 h 1246182"/>
                  <a:gd name="connsiteX6" fmla="*/ 287110 w 287110"/>
                  <a:gd name="connsiteY6" fmla="*/ 0 h 1246182"/>
                  <a:gd name="connsiteX0" fmla="*/ 0 w 287110"/>
                  <a:gd name="connsiteY0" fmla="*/ 1246182 h 1246182"/>
                  <a:gd name="connsiteX1" fmla="*/ 68220 w 287110"/>
                  <a:gd name="connsiteY1" fmla="*/ 1027893 h 1246182"/>
                  <a:gd name="connsiteX2" fmla="*/ 97809 w 287110"/>
                  <a:gd name="connsiteY2" fmla="*/ 935090 h 1246182"/>
                  <a:gd name="connsiteX3" fmla="*/ 149228 w 287110"/>
                  <a:gd name="connsiteY3" fmla="*/ 736920 h 1246182"/>
                  <a:gd name="connsiteX4" fmla="*/ 196815 w 287110"/>
                  <a:gd name="connsiteY4" fmla="*/ 510993 h 1246182"/>
                  <a:gd name="connsiteX5" fmla="*/ 260304 w 287110"/>
                  <a:gd name="connsiteY5" fmla="*/ 195009 h 1246182"/>
                  <a:gd name="connsiteX6" fmla="*/ 274414 w 287110"/>
                  <a:gd name="connsiteY6" fmla="*/ 114350 h 1246182"/>
                  <a:gd name="connsiteX7" fmla="*/ 287110 w 287110"/>
                  <a:gd name="connsiteY7" fmla="*/ 0 h 1246182"/>
                  <a:gd name="connsiteX0" fmla="*/ 0 w 284336"/>
                  <a:gd name="connsiteY0" fmla="*/ 1249082 h 1249082"/>
                  <a:gd name="connsiteX1" fmla="*/ 68220 w 284336"/>
                  <a:gd name="connsiteY1" fmla="*/ 1030793 h 1249082"/>
                  <a:gd name="connsiteX2" fmla="*/ 97809 w 284336"/>
                  <a:gd name="connsiteY2" fmla="*/ 937990 h 1249082"/>
                  <a:gd name="connsiteX3" fmla="*/ 149228 w 284336"/>
                  <a:gd name="connsiteY3" fmla="*/ 739820 h 1249082"/>
                  <a:gd name="connsiteX4" fmla="*/ 196815 w 284336"/>
                  <a:gd name="connsiteY4" fmla="*/ 513893 h 1249082"/>
                  <a:gd name="connsiteX5" fmla="*/ 260304 w 284336"/>
                  <a:gd name="connsiteY5" fmla="*/ 197909 h 1249082"/>
                  <a:gd name="connsiteX6" fmla="*/ 274414 w 284336"/>
                  <a:gd name="connsiteY6" fmla="*/ 117250 h 1249082"/>
                  <a:gd name="connsiteX7" fmla="*/ 284336 w 284336"/>
                  <a:gd name="connsiteY7" fmla="*/ 0 h 1249082"/>
                  <a:gd name="connsiteX0" fmla="*/ 0 w 284336"/>
                  <a:gd name="connsiteY0" fmla="*/ 1249082 h 1249082"/>
                  <a:gd name="connsiteX1" fmla="*/ 68220 w 284336"/>
                  <a:gd name="connsiteY1" fmla="*/ 1030793 h 1249082"/>
                  <a:gd name="connsiteX2" fmla="*/ 97809 w 284336"/>
                  <a:gd name="connsiteY2" fmla="*/ 937990 h 1249082"/>
                  <a:gd name="connsiteX3" fmla="*/ 151077 w 284336"/>
                  <a:gd name="connsiteY3" fmla="*/ 736920 h 1249082"/>
                  <a:gd name="connsiteX4" fmla="*/ 196815 w 284336"/>
                  <a:gd name="connsiteY4" fmla="*/ 513893 h 1249082"/>
                  <a:gd name="connsiteX5" fmla="*/ 260304 w 284336"/>
                  <a:gd name="connsiteY5" fmla="*/ 197909 h 1249082"/>
                  <a:gd name="connsiteX6" fmla="*/ 274414 w 284336"/>
                  <a:gd name="connsiteY6" fmla="*/ 117250 h 1249082"/>
                  <a:gd name="connsiteX7" fmla="*/ 284336 w 284336"/>
                  <a:gd name="connsiteY7" fmla="*/ 0 h 1249082"/>
                  <a:gd name="connsiteX0" fmla="*/ 0 w 284336"/>
                  <a:gd name="connsiteY0" fmla="*/ 1249082 h 1249082"/>
                  <a:gd name="connsiteX1" fmla="*/ 68220 w 284336"/>
                  <a:gd name="connsiteY1" fmla="*/ 1030793 h 1249082"/>
                  <a:gd name="connsiteX2" fmla="*/ 97809 w 284336"/>
                  <a:gd name="connsiteY2" fmla="*/ 937990 h 1249082"/>
                  <a:gd name="connsiteX3" fmla="*/ 151077 w 284336"/>
                  <a:gd name="connsiteY3" fmla="*/ 736920 h 1249082"/>
                  <a:gd name="connsiteX4" fmla="*/ 196815 w 284336"/>
                  <a:gd name="connsiteY4" fmla="*/ 513893 h 1249082"/>
                  <a:gd name="connsiteX5" fmla="*/ 256606 w 284336"/>
                  <a:gd name="connsiteY5" fmla="*/ 224011 h 1249082"/>
                  <a:gd name="connsiteX6" fmla="*/ 274414 w 284336"/>
                  <a:gd name="connsiteY6" fmla="*/ 117250 h 1249082"/>
                  <a:gd name="connsiteX7" fmla="*/ 284336 w 284336"/>
                  <a:gd name="connsiteY7" fmla="*/ 0 h 1249082"/>
                  <a:gd name="connsiteX0" fmla="*/ 0 w 284336"/>
                  <a:gd name="connsiteY0" fmla="*/ 1249082 h 1249082"/>
                  <a:gd name="connsiteX1" fmla="*/ 68220 w 284336"/>
                  <a:gd name="connsiteY1" fmla="*/ 1030793 h 1249082"/>
                  <a:gd name="connsiteX2" fmla="*/ 97809 w 284336"/>
                  <a:gd name="connsiteY2" fmla="*/ 937990 h 1249082"/>
                  <a:gd name="connsiteX3" fmla="*/ 151077 w 284336"/>
                  <a:gd name="connsiteY3" fmla="*/ 736920 h 1249082"/>
                  <a:gd name="connsiteX4" fmla="*/ 196815 w 284336"/>
                  <a:gd name="connsiteY4" fmla="*/ 513893 h 1249082"/>
                  <a:gd name="connsiteX5" fmla="*/ 256606 w 284336"/>
                  <a:gd name="connsiteY5" fmla="*/ 224011 h 1249082"/>
                  <a:gd name="connsiteX6" fmla="*/ 272565 w 284336"/>
                  <a:gd name="connsiteY6" fmla="*/ 108550 h 1249082"/>
                  <a:gd name="connsiteX7" fmla="*/ 284336 w 284336"/>
                  <a:gd name="connsiteY7" fmla="*/ 0 h 1249082"/>
                  <a:gd name="connsiteX0" fmla="*/ 0 w 284336"/>
                  <a:gd name="connsiteY0" fmla="*/ 1249082 h 1249082"/>
                  <a:gd name="connsiteX1" fmla="*/ 68220 w 284336"/>
                  <a:gd name="connsiteY1" fmla="*/ 1030793 h 1249082"/>
                  <a:gd name="connsiteX2" fmla="*/ 97809 w 284336"/>
                  <a:gd name="connsiteY2" fmla="*/ 937990 h 1249082"/>
                  <a:gd name="connsiteX3" fmla="*/ 151077 w 284336"/>
                  <a:gd name="connsiteY3" fmla="*/ 736920 h 1249082"/>
                  <a:gd name="connsiteX4" fmla="*/ 196815 w 284336"/>
                  <a:gd name="connsiteY4" fmla="*/ 513893 h 1249082"/>
                  <a:gd name="connsiteX5" fmla="*/ 256606 w 284336"/>
                  <a:gd name="connsiteY5" fmla="*/ 224011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62876 w 284336"/>
                  <a:gd name="connsiteY1" fmla="*/ 1098300 h 1249082"/>
                  <a:gd name="connsiteX2" fmla="*/ 97809 w 284336"/>
                  <a:gd name="connsiteY2" fmla="*/ 937990 h 1249082"/>
                  <a:gd name="connsiteX3" fmla="*/ 151077 w 284336"/>
                  <a:gd name="connsiteY3" fmla="*/ 736920 h 1249082"/>
                  <a:gd name="connsiteX4" fmla="*/ 196815 w 284336"/>
                  <a:gd name="connsiteY4" fmla="*/ 513893 h 1249082"/>
                  <a:gd name="connsiteX5" fmla="*/ 256606 w 284336"/>
                  <a:gd name="connsiteY5" fmla="*/ 224011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57990 w 284336"/>
                  <a:gd name="connsiteY1" fmla="*/ 1101386 h 1249082"/>
                  <a:gd name="connsiteX2" fmla="*/ 97809 w 284336"/>
                  <a:gd name="connsiteY2" fmla="*/ 937990 h 1249082"/>
                  <a:gd name="connsiteX3" fmla="*/ 151077 w 284336"/>
                  <a:gd name="connsiteY3" fmla="*/ 736920 h 1249082"/>
                  <a:gd name="connsiteX4" fmla="*/ 196815 w 284336"/>
                  <a:gd name="connsiteY4" fmla="*/ 513893 h 1249082"/>
                  <a:gd name="connsiteX5" fmla="*/ 256606 w 284336"/>
                  <a:gd name="connsiteY5" fmla="*/ 224011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57990 w 284336"/>
                  <a:gd name="connsiteY1" fmla="*/ 1101386 h 1249082"/>
                  <a:gd name="connsiteX2" fmla="*/ 100740 w 284336"/>
                  <a:gd name="connsiteY2" fmla="*/ 947248 h 1249082"/>
                  <a:gd name="connsiteX3" fmla="*/ 151077 w 284336"/>
                  <a:gd name="connsiteY3" fmla="*/ 736920 h 1249082"/>
                  <a:gd name="connsiteX4" fmla="*/ 196815 w 284336"/>
                  <a:gd name="connsiteY4" fmla="*/ 513893 h 1249082"/>
                  <a:gd name="connsiteX5" fmla="*/ 256606 w 284336"/>
                  <a:gd name="connsiteY5" fmla="*/ 224011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57990 w 284336"/>
                  <a:gd name="connsiteY1" fmla="*/ 1101386 h 1249082"/>
                  <a:gd name="connsiteX2" fmla="*/ 100740 w 284336"/>
                  <a:gd name="connsiteY2" fmla="*/ 947248 h 1249082"/>
                  <a:gd name="connsiteX3" fmla="*/ 154008 w 284336"/>
                  <a:gd name="connsiteY3" fmla="*/ 746179 h 1249082"/>
                  <a:gd name="connsiteX4" fmla="*/ 196815 w 284336"/>
                  <a:gd name="connsiteY4" fmla="*/ 513893 h 1249082"/>
                  <a:gd name="connsiteX5" fmla="*/ 256606 w 284336"/>
                  <a:gd name="connsiteY5" fmla="*/ 224011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57990 w 284336"/>
                  <a:gd name="connsiteY1" fmla="*/ 1101386 h 1249082"/>
                  <a:gd name="connsiteX2" fmla="*/ 100740 w 284336"/>
                  <a:gd name="connsiteY2" fmla="*/ 947248 h 1249082"/>
                  <a:gd name="connsiteX3" fmla="*/ 154008 w 284336"/>
                  <a:gd name="connsiteY3" fmla="*/ 746179 h 1249082"/>
                  <a:gd name="connsiteX4" fmla="*/ 196815 w 284336"/>
                  <a:gd name="connsiteY4" fmla="*/ 513893 h 1249082"/>
                  <a:gd name="connsiteX5" fmla="*/ 239994 w 284336"/>
                  <a:gd name="connsiteY5" fmla="*/ 316593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57990 w 284336"/>
                  <a:gd name="connsiteY1" fmla="*/ 1101386 h 1249082"/>
                  <a:gd name="connsiteX2" fmla="*/ 100740 w 284336"/>
                  <a:gd name="connsiteY2" fmla="*/ 947248 h 1249082"/>
                  <a:gd name="connsiteX3" fmla="*/ 154008 w 284336"/>
                  <a:gd name="connsiteY3" fmla="*/ 746179 h 1249082"/>
                  <a:gd name="connsiteX4" fmla="*/ 196815 w 284336"/>
                  <a:gd name="connsiteY4" fmla="*/ 513893 h 1249082"/>
                  <a:gd name="connsiteX5" fmla="*/ 237063 w 284336"/>
                  <a:gd name="connsiteY5" fmla="*/ 316593 h 1249082"/>
                  <a:gd name="connsiteX6" fmla="*/ 272565 w 284336"/>
                  <a:gd name="connsiteY6" fmla="*/ 108550 h 1249082"/>
                  <a:gd name="connsiteX7" fmla="*/ 279037 w 284336"/>
                  <a:gd name="connsiteY7" fmla="*/ 27347 h 1249082"/>
                  <a:gd name="connsiteX8" fmla="*/ 284336 w 284336"/>
                  <a:gd name="connsiteY8" fmla="*/ 0 h 1249082"/>
                  <a:gd name="connsiteX0" fmla="*/ 0 w 284336"/>
                  <a:gd name="connsiteY0" fmla="*/ 1249082 h 1249082"/>
                  <a:gd name="connsiteX1" fmla="*/ 57990 w 284336"/>
                  <a:gd name="connsiteY1" fmla="*/ 1101386 h 1249082"/>
                  <a:gd name="connsiteX2" fmla="*/ 100740 w 284336"/>
                  <a:gd name="connsiteY2" fmla="*/ 947248 h 1249082"/>
                  <a:gd name="connsiteX3" fmla="*/ 154008 w 284336"/>
                  <a:gd name="connsiteY3" fmla="*/ 746179 h 1249082"/>
                  <a:gd name="connsiteX4" fmla="*/ 196815 w 284336"/>
                  <a:gd name="connsiteY4" fmla="*/ 513893 h 1249082"/>
                  <a:gd name="connsiteX5" fmla="*/ 237063 w 284336"/>
                  <a:gd name="connsiteY5" fmla="*/ 316593 h 1249082"/>
                  <a:gd name="connsiteX6" fmla="*/ 270611 w 284336"/>
                  <a:gd name="connsiteY6" fmla="*/ 111636 h 1249082"/>
                  <a:gd name="connsiteX7" fmla="*/ 279037 w 284336"/>
                  <a:gd name="connsiteY7" fmla="*/ 27347 h 1249082"/>
                  <a:gd name="connsiteX8" fmla="*/ 284336 w 284336"/>
                  <a:gd name="connsiteY8" fmla="*/ 0 h 1249082"/>
                  <a:gd name="connsiteX0" fmla="*/ 0 w 284336"/>
                  <a:gd name="connsiteY0" fmla="*/ 1283029 h 1283029"/>
                  <a:gd name="connsiteX1" fmla="*/ 57990 w 284336"/>
                  <a:gd name="connsiteY1" fmla="*/ 1135333 h 1283029"/>
                  <a:gd name="connsiteX2" fmla="*/ 100740 w 284336"/>
                  <a:gd name="connsiteY2" fmla="*/ 981195 h 1283029"/>
                  <a:gd name="connsiteX3" fmla="*/ 154008 w 284336"/>
                  <a:gd name="connsiteY3" fmla="*/ 780126 h 1283029"/>
                  <a:gd name="connsiteX4" fmla="*/ 196815 w 284336"/>
                  <a:gd name="connsiteY4" fmla="*/ 547840 h 1283029"/>
                  <a:gd name="connsiteX5" fmla="*/ 237063 w 284336"/>
                  <a:gd name="connsiteY5" fmla="*/ 350540 h 1283029"/>
                  <a:gd name="connsiteX6" fmla="*/ 270611 w 284336"/>
                  <a:gd name="connsiteY6" fmla="*/ 145583 h 1283029"/>
                  <a:gd name="connsiteX7" fmla="*/ 279037 w 284336"/>
                  <a:gd name="connsiteY7" fmla="*/ 61294 h 1283029"/>
                  <a:gd name="connsiteX8" fmla="*/ 284336 w 284336"/>
                  <a:gd name="connsiteY8" fmla="*/ 0 h 1283029"/>
                  <a:gd name="connsiteX0" fmla="*/ 0 w 284336"/>
                  <a:gd name="connsiteY0" fmla="*/ 1304631 h 1304631"/>
                  <a:gd name="connsiteX1" fmla="*/ 57990 w 284336"/>
                  <a:gd name="connsiteY1" fmla="*/ 1156935 h 1304631"/>
                  <a:gd name="connsiteX2" fmla="*/ 100740 w 284336"/>
                  <a:gd name="connsiteY2" fmla="*/ 1002797 h 1304631"/>
                  <a:gd name="connsiteX3" fmla="*/ 154008 w 284336"/>
                  <a:gd name="connsiteY3" fmla="*/ 801728 h 1304631"/>
                  <a:gd name="connsiteX4" fmla="*/ 196815 w 284336"/>
                  <a:gd name="connsiteY4" fmla="*/ 569442 h 1304631"/>
                  <a:gd name="connsiteX5" fmla="*/ 237063 w 284336"/>
                  <a:gd name="connsiteY5" fmla="*/ 372142 h 1304631"/>
                  <a:gd name="connsiteX6" fmla="*/ 270611 w 284336"/>
                  <a:gd name="connsiteY6" fmla="*/ 167185 h 1304631"/>
                  <a:gd name="connsiteX7" fmla="*/ 279037 w 284336"/>
                  <a:gd name="connsiteY7" fmla="*/ 82896 h 1304631"/>
                  <a:gd name="connsiteX8" fmla="*/ 284336 w 284336"/>
                  <a:gd name="connsiteY8" fmla="*/ 0 h 1304631"/>
                  <a:gd name="connsiteX0" fmla="*/ 0 w 284336"/>
                  <a:gd name="connsiteY0" fmla="*/ 1304631 h 1304631"/>
                  <a:gd name="connsiteX1" fmla="*/ 57990 w 284336"/>
                  <a:gd name="connsiteY1" fmla="*/ 1156935 h 1304631"/>
                  <a:gd name="connsiteX2" fmla="*/ 100740 w 284336"/>
                  <a:gd name="connsiteY2" fmla="*/ 1002797 h 1304631"/>
                  <a:gd name="connsiteX3" fmla="*/ 154008 w 284336"/>
                  <a:gd name="connsiteY3" fmla="*/ 801728 h 1304631"/>
                  <a:gd name="connsiteX4" fmla="*/ 196815 w 284336"/>
                  <a:gd name="connsiteY4" fmla="*/ 569442 h 1304631"/>
                  <a:gd name="connsiteX5" fmla="*/ 237063 w 284336"/>
                  <a:gd name="connsiteY5" fmla="*/ 372142 h 1304631"/>
                  <a:gd name="connsiteX6" fmla="*/ 270611 w 284336"/>
                  <a:gd name="connsiteY6" fmla="*/ 167185 h 1304631"/>
                  <a:gd name="connsiteX7" fmla="*/ 276106 w 284336"/>
                  <a:gd name="connsiteY7" fmla="*/ 85982 h 1304631"/>
                  <a:gd name="connsiteX8" fmla="*/ 284336 w 284336"/>
                  <a:gd name="connsiteY8" fmla="*/ 0 h 1304631"/>
                  <a:gd name="connsiteX0" fmla="*/ 0 w 281404"/>
                  <a:gd name="connsiteY0" fmla="*/ 1307718 h 1307718"/>
                  <a:gd name="connsiteX1" fmla="*/ 57990 w 281404"/>
                  <a:gd name="connsiteY1" fmla="*/ 1160022 h 1307718"/>
                  <a:gd name="connsiteX2" fmla="*/ 100740 w 281404"/>
                  <a:gd name="connsiteY2" fmla="*/ 1005884 h 1307718"/>
                  <a:gd name="connsiteX3" fmla="*/ 154008 w 281404"/>
                  <a:gd name="connsiteY3" fmla="*/ 804815 h 1307718"/>
                  <a:gd name="connsiteX4" fmla="*/ 196815 w 281404"/>
                  <a:gd name="connsiteY4" fmla="*/ 572529 h 1307718"/>
                  <a:gd name="connsiteX5" fmla="*/ 237063 w 281404"/>
                  <a:gd name="connsiteY5" fmla="*/ 375229 h 1307718"/>
                  <a:gd name="connsiteX6" fmla="*/ 270611 w 281404"/>
                  <a:gd name="connsiteY6" fmla="*/ 170272 h 1307718"/>
                  <a:gd name="connsiteX7" fmla="*/ 276106 w 281404"/>
                  <a:gd name="connsiteY7" fmla="*/ 89069 h 1307718"/>
                  <a:gd name="connsiteX8" fmla="*/ 281404 w 281404"/>
                  <a:gd name="connsiteY8" fmla="*/ 0 h 1307718"/>
                  <a:gd name="connsiteX0" fmla="*/ 0 w 281404"/>
                  <a:gd name="connsiteY0" fmla="*/ 1307718 h 1307718"/>
                  <a:gd name="connsiteX1" fmla="*/ 57990 w 281404"/>
                  <a:gd name="connsiteY1" fmla="*/ 1160022 h 1307718"/>
                  <a:gd name="connsiteX2" fmla="*/ 100740 w 281404"/>
                  <a:gd name="connsiteY2" fmla="*/ 1005884 h 1307718"/>
                  <a:gd name="connsiteX3" fmla="*/ 154008 w 281404"/>
                  <a:gd name="connsiteY3" fmla="*/ 804815 h 1307718"/>
                  <a:gd name="connsiteX4" fmla="*/ 196815 w 281404"/>
                  <a:gd name="connsiteY4" fmla="*/ 572529 h 1307718"/>
                  <a:gd name="connsiteX5" fmla="*/ 237063 w 281404"/>
                  <a:gd name="connsiteY5" fmla="*/ 375229 h 1307718"/>
                  <a:gd name="connsiteX6" fmla="*/ 264748 w 281404"/>
                  <a:gd name="connsiteY6" fmla="*/ 216563 h 1307718"/>
                  <a:gd name="connsiteX7" fmla="*/ 276106 w 281404"/>
                  <a:gd name="connsiteY7" fmla="*/ 89069 h 1307718"/>
                  <a:gd name="connsiteX8" fmla="*/ 281404 w 281404"/>
                  <a:gd name="connsiteY8" fmla="*/ 0 h 1307718"/>
                  <a:gd name="connsiteX0" fmla="*/ 0 w 281404"/>
                  <a:gd name="connsiteY0" fmla="*/ 1307718 h 1307718"/>
                  <a:gd name="connsiteX1" fmla="*/ 57990 w 281404"/>
                  <a:gd name="connsiteY1" fmla="*/ 1160022 h 1307718"/>
                  <a:gd name="connsiteX2" fmla="*/ 100740 w 281404"/>
                  <a:gd name="connsiteY2" fmla="*/ 1005884 h 1307718"/>
                  <a:gd name="connsiteX3" fmla="*/ 154008 w 281404"/>
                  <a:gd name="connsiteY3" fmla="*/ 804815 h 1307718"/>
                  <a:gd name="connsiteX4" fmla="*/ 196815 w 281404"/>
                  <a:gd name="connsiteY4" fmla="*/ 572529 h 1307718"/>
                  <a:gd name="connsiteX5" fmla="*/ 237063 w 281404"/>
                  <a:gd name="connsiteY5" fmla="*/ 375229 h 1307718"/>
                  <a:gd name="connsiteX6" fmla="*/ 262794 w 281404"/>
                  <a:gd name="connsiteY6" fmla="*/ 225821 h 1307718"/>
                  <a:gd name="connsiteX7" fmla="*/ 276106 w 281404"/>
                  <a:gd name="connsiteY7" fmla="*/ 89069 h 1307718"/>
                  <a:gd name="connsiteX8" fmla="*/ 281404 w 281404"/>
                  <a:gd name="connsiteY8" fmla="*/ 0 h 1307718"/>
                  <a:gd name="connsiteX0" fmla="*/ 0 w 281404"/>
                  <a:gd name="connsiteY0" fmla="*/ 1307718 h 1307718"/>
                  <a:gd name="connsiteX1" fmla="*/ 57990 w 281404"/>
                  <a:gd name="connsiteY1" fmla="*/ 1160022 h 1307718"/>
                  <a:gd name="connsiteX2" fmla="*/ 100740 w 281404"/>
                  <a:gd name="connsiteY2" fmla="*/ 1005884 h 1307718"/>
                  <a:gd name="connsiteX3" fmla="*/ 154008 w 281404"/>
                  <a:gd name="connsiteY3" fmla="*/ 804815 h 1307718"/>
                  <a:gd name="connsiteX4" fmla="*/ 196815 w 281404"/>
                  <a:gd name="connsiteY4" fmla="*/ 572529 h 1307718"/>
                  <a:gd name="connsiteX5" fmla="*/ 237063 w 281404"/>
                  <a:gd name="connsiteY5" fmla="*/ 375229 h 1307718"/>
                  <a:gd name="connsiteX6" fmla="*/ 262794 w 281404"/>
                  <a:gd name="connsiteY6" fmla="*/ 225821 h 1307718"/>
                  <a:gd name="connsiteX7" fmla="*/ 274152 w 281404"/>
                  <a:gd name="connsiteY7" fmla="*/ 92155 h 1307718"/>
                  <a:gd name="connsiteX8" fmla="*/ 281404 w 281404"/>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4008 w 279450"/>
                  <a:gd name="connsiteY3" fmla="*/ 804815 h 1307718"/>
                  <a:gd name="connsiteX4" fmla="*/ 196815 w 279450"/>
                  <a:gd name="connsiteY4" fmla="*/ 572529 h 1307718"/>
                  <a:gd name="connsiteX5" fmla="*/ 237063 w 279450"/>
                  <a:gd name="connsiteY5" fmla="*/ 375229 h 1307718"/>
                  <a:gd name="connsiteX6" fmla="*/ 262794 w 279450"/>
                  <a:gd name="connsiteY6" fmla="*/ 22582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4008 w 279450"/>
                  <a:gd name="connsiteY3" fmla="*/ 804815 h 1307718"/>
                  <a:gd name="connsiteX4" fmla="*/ 196815 w 279450"/>
                  <a:gd name="connsiteY4" fmla="*/ 572529 h 1307718"/>
                  <a:gd name="connsiteX5" fmla="*/ 225337 w 279450"/>
                  <a:gd name="connsiteY5" fmla="*/ 436950 h 1307718"/>
                  <a:gd name="connsiteX6" fmla="*/ 262794 w 279450"/>
                  <a:gd name="connsiteY6" fmla="*/ 22582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4008 w 279450"/>
                  <a:gd name="connsiteY3" fmla="*/ 804815 h 1307718"/>
                  <a:gd name="connsiteX4" fmla="*/ 196815 w 279450"/>
                  <a:gd name="connsiteY4" fmla="*/ 572529 h 1307718"/>
                  <a:gd name="connsiteX5" fmla="*/ 230223 w 279450"/>
                  <a:gd name="connsiteY5" fmla="*/ 412261 h 1307718"/>
                  <a:gd name="connsiteX6" fmla="*/ 262794 w 279450"/>
                  <a:gd name="connsiteY6" fmla="*/ 22582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4008 w 279450"/>
                  <a:gd name="connsiteY3" fmla="*/ 804815 h 1307718"/>
                  <a:gd name="connsiteX4" fmla="*/ 196815 w 279450"/>
                  <a:gd name="connsiteY4" fmla="*/ 572529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4008 w 279450"/>
                  <a:gd name="connsiteY3" fmla="*/ 804815 h 1307718"/>
                  <a:gd name="connsiteX4" fmla="*/ 196815 w 279450"/>
                  <a:gd name="connsiteY4" fmla="*/ 597217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4008 w 279450"/>
                  <a:gd name="connsiteY3" fmla="*/ 804815 h 1307718"/>
                  <a:gd name="connsiteX4" fmla="*/ 194861 w 279450"/>
                  <a:gd name="connsiteY4" fmla="*/ 606475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0740 w 279450"/>
                  <a:gd name="connsiteY2" fmla="*/ 1005884 h 1307718"/>
                  <a:gd name="connsiteX3" fmla="*/ 151076 w 279450"/>
                  <a:gd name="connsiteY3" fmla="*/ 829504 h 1307718"/>
                  <a:gd name="connsiteX4" fmla="*/ 194861 w 279450"/>
                  <a:gd name="connsiteY4" fmla="*/ 606475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7990 w 279450"/>
                  <a:gd name="connsiteY1" fmla="*/ 1160022 h 1307718"/>
                  <a:gd name="connsiteX2" fmla="*/ 102694 w 279450"/>
                  <a:gd name="connsiteY2" fmla="*/ 1015143 h 1307718"/>
                  <a:gd name="connsiteX3" fmla="*/ 151076 w 279450"/>
                  <a:gd name="connsiteY3" fmla="*/ 829504 h 1307718"/>
                  <a:gd name="connsiteX4" fmla="*/ 194861 w 279450"/>
                  <a:gd name="connsiteY4" fmla="*/ 606475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4861 w 279450"/>
                  <a:gd name="connsiteY4" fmla="*/ 606475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4861 w 279450"/>
                  <a:gd name="connsiteY4" fmla="*/ 606475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4861 w 279450"/>
                  <a:gd name="connsiteY4" fmla="*/ 606475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58885 w 279450"/>
                  <a:gd name="connsiteY6" fmla="*/ 241251 h 1307718"/>
                  <a:gd name="connsiteX7" fmla="*/ 274152 w 279450"/>
                  <a:gd name="connsiteY7" fmla="*/ 92155 h 1307718"/>
                  <a:gd name="connsiteX8" fmla="*/ 279450 w 279450"/>
                  <a:gd name="connsiteY8"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46262 w 279450"/>
                  <a:gd name="connsiteY6" fmla="*/ 315568 h 1307718"/>
                  <a:gd name="connsiteX7" fmla="*/ 258885 w 279450"/>
                  <a:gd name="connsiteY7" fmla="*/ 241251 h 1307718"/>
                  <a:gd name="connsiteX8" fmla="*/ 274152 w 279450"/>
                  <a:gd name="connsiteY8" fmla="*/ 92155 h 1307718"/>
                  <a:gd name="connsiteX9" fmla="*/ 279450 w 279450"/>
                  <a:gd name="connsiteY9"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46262 w 279450"/>
                  <a:gd name="connsiteY6" fmla="*/ 315568 h 1307718"/>
                  <a:gd name="connsiteX7" fmla="*/ 258885 w 279450"/>
                  <a:gd name="connsiteY7" fmla="*/ 241251 h 1307718"/>
                  <a:gd name="connsiteX8" fmla="*/ 273175 w 279450"/>
                  <a:gd name="connsiteY8" fmla="*/ 113758 h 1307718"/>
                  <a:gd name="connsiteX9" fmla="*/ 279450 w 279450"/>
                  <a:gd name="connsiteY9"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46262 w 279450"/>
                  <a:gd name="connsiteY6" fmla="*/ 315568 h 1307718"/>
                  <a:gd name="connsiteX7" fmla="*/ 258885 w 279450"/>
                  <a:gd name="connsiteY7" fmla="*/ 241251 h 1307718"/>
                  <a:gd name="connsiteX8" fmla="*/ 273175 w 279450"/>
                  <a:gd name="connsiteY8" fmla="*/ 113758 h 1307718"/>
                  <a:gd name="connsiteX9" fmla="*/ 279450 w 279450"/>
                  <a:gd name="connsiteY9"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46262 w 279450"/>
                  <a:gd name="connsiteY6" fmla="*/ 315568 h 1307718"/>
                  <a:gd name="connsiteX7" fmla="*/ 258885 w 279450"/>
                  <a:gd name="connsiteY7" fmla="*/ 241251 h 1307718"/>
                  <a:gd name="connsiteX8" fmla="*/ 273175 w 279450"/>
                  <a:gd name="connsiteY8" fmla="*/ 113758 h 1307718"/>
                  <a:gd name="connsiteX9" fmla="*/ 279450 w 279450"/>
                  <a:gd name="connsiteY9" fmla="*/ 0 h 1307718"/>
                  <a:gd name="connsiteX0" fmla="*/ 0 w 279450"/>
                  <a:gd name="connsiteY0" fmla="*/ 1307718 h 1307718"/>
                  <a:gd name="connsiteX1" fmla="*/ 52127 w 279450"/>
                  <a:gd name="connsiteY1" fmla="*/ 1175452 h 1307718"/>
                  <a:gd name="connsiteX2" fmla="*/ 102694 w 279450"/>
                  <a:gd name="connsiteY2" fmla="*/ 1015143 h 1307718"/>
                  <a:gd name="connsiteX3" fmla="*/ 151076 w 279450"/>
                  <a:gd name="connsiteY3" fmla="*/ 829504 h 1307718"/>
                  <a:gd name="connsiteX4" fmla="*/ 192907 w 279450"/>
                  <a:gd name="connsiteY4" fmla="*/ 615733 h 1307718"/>
                  <a:gd name="connsiteX5" fmla="*/ 230223 w 279450"/>
                  <a:gd name="connsiteY5" fmla="*/ 412261 h 1307718"/>
                  <a:gd name="connsiteX6" fmla="*/ 246262 w 279450"/>
                  <a:gd name="connsiteY6" fmla="*/ 315568 h 1307718"/>
                  <a:gd name="connsiteX7" fmla="*/ 258885 w 279450"/>
                  <a:gd name="connsiteY7" fmla="*/ 241251 h 1307718"/>
                  <a:gd name="connsiteX8" fmla="*/ 273175 w 279450"/>
                  <a:gd name="connsiteY8" fmla="*/ 113758 h 1307718"/>
                  <a:gd name="connsiteX9" fmla="*/ 279450 w 279450"/>
                  <a:gd name="connsiteY9" fmla="*/ 0 h 13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50" h="1307718">
                    <a:moveTo>
                      <a:pt x="0" y="1307718"/>
                    </a:moveTo>
                    <a:cubicBezTo>
                      <a:pt x="10754" y="1270370"/>
                      <a:pt x="25302" y="1258879"/>
                      <a:pt x="52127" y="1175452"/>
                    </a:cubicBezTo>
                    <a:cubicBezTo>
                      <a:pt x="71205" y="1128809"/>
                      <a:pt x="89193" y="1062189"/>
                      <a:pt x="102694" y="1015143"/>
                    </a:cubicBezTo>
                    <a:cubicBezTo>
                      <a:pt x="118969" y="970997"/>
                      <a:pt x="134421" y="899220"/>
                      <a:pt x="151076" y="829504"/>
                    </a:cubicBezTo>
                    <a:cubicBezTo>
                      <a:pt x="167290" y="755819"/>
                      <a:pt x="179716" y="685274"/>
                      <a:pt x="192907" y="615733"/>
                    </a:cubicBezTo>
                    <a:cubicBezTo>
                      <a:pt x="206098" y="546193"/>
                      <a:pt x="221005" y="464346"/>
                      <a:pt x="230223" y="412261"/>
                    </a:cubicBezTo>
                    <a:cubicBezTo>
                      <a:pt x="239441" y="360176"/>
                      <a:pt x="241485" y="344070"/>
                      <a:pt x="246262" y="315568"/>
                    </a:cubicBezTo>
                    <a:cubicBezTo>
                      <a:pt x="251039" y="287066"/>
                      <a:pt x="254563" y="276429"/>
                      <a:pt x="258885" y="241251"/>
                    </a:cubicBezTo>
                    <a:cubicBezTo>
                      <a:pt x="264886" y="190924"/>
                      <a:pt x="268282" y="162710"/>
                      <a:pt x="273175" y="113758"/>
                    </a:cubicBezTo>
                    <a:cubicBezTo>
                      <a:pt x="277091" y="58633"/>
                      <a:pt x="278875" y="5524"/>
                      <a:pt x="279450" y="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cxnSp>
            <p:nvCxnSpPr>
              <p:cNvPr id="21" name="直線コネクタ 20"/>
              <p:cNvCxnSpPr/>
              <p:nvPr/>
            </p:nvCxnSpPr>
            <p:spPr>
              <a:xfrm>
                <a:off x="5675398" y="4546004"/>
                <a:ext cx="2154262" cy="986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062386" y="1714922"/>
                <a:ext cx="2183765" cy="117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flipV="1">
                <a:off x="7192515" y="1755685"/>
                <a:ext cx="65192" cy="274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257707" y="2065829"/>
                <a:ext cx="1474303" cy="369332"/>
              </a:xfrm>
              <a:prstGeom prst="rect">
                <a:avLst/>
              </a:prstGeom>
              <a:solidFill>
                <a:schemeClr val="bg1"/>
              </a:solidFill>
            </p:spPr>
            <p:txBody>
              <a:bodyPr wrap="square" rtlCol="0">
                <a:spAutoFit/>
              </a:bodyPr>
              <a:lstStyle/>
              <a:p>
                <a:r>
                  <a:rPr lang="ja-JP" altLang="en-US" dirty="0" smtClean="0">
                    <a:solidFill>
                      <a:schemeClr val="accent2"/>
                    </a:solidFill>
                  </a:rPr>
                  <a:t>氷なし</a:t>
                </a:r>
                <a:r>
                  <a:rPr kumimoji="1" lang="ja-JP" altLang="en-US" dirty="0" smtClean="0">
                    <a:solidFill>
                      <a:schemeClr val="accent2"/>
                    </a:solidFill>
                  </a:rPr>
                  <a:t>解</a:t>
                </a:r>
                <a:endParaRPr kumimoji="1" lang="ja-JP" altLang="en-US" dirty="0">
                  <a:solidFill>
                    <a:schemeClr val="accent2"/>
                  </a:solidFill>
                </a:endParaRPr>
              </a:p>
            </p:txBody>
          </p:sp>
          <p:cxnSp>
            <p:nvCxnSpPr>
              <p:cNvPr id="25" name="直線矢印コネクタ 24"/>
              <p:cNvCxnSpPr/>
              <p:nvPr/>
            </p:nvCxnSpPr>
            <p:spPr>
              <a:xfrm flipH="1" flipV="1">
                <a:off x="7268600" y="1786421"/>
                <a:ext cx="128224" cy="219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直線コネクタ 11"/>
            <p:cNvCxnSpPr/>
            <p:nvPr/>
          </p:nvCxnSpPr>
          <p:spPr>
            <a:xfrm>
              <a:off x="8379005" y="1106019"/>
              <a:ext cx="0" cy="3959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descr="スクリーンショット 2016-02-28 9.34.28.png"/>
            <p:cNvPicPr>
              <a:picLocks noChangeAspect="1"/>
            </p:cNvPicPr>
            <p:nvPr/>
          </p:nvPicPr>
          <p:blipFill rotWithShape="1">
            <a:blip r:embed="rId3">
              <a:extLst>
                <a:ext uri="{28A0092B-C50C-407E-A947-70E740481C1C}">
                  <a14:useLocalDpi xmlns:a14="http://schemas.microsoft.com/office/drawing/2010/main"/>
                </a:ext>
              </a:extLst>
            </a:blip>
            <a:srcRect l="7103" t="81944" r="21494" b="9548"/>
            <a:stretch/>
          </p:blipFill>
          <p:spPr>
            <a:xfrm>
              <a:off x="5049719" y="4971088"/>
              <a:ext cx="3356996" cy="438772"/>
            </a:xfrm>
            <a:prstGeom prst="rect">
              <a:avLst/>
            </a:prstGeom>
          </p:spPr>
        </p:pic>
      </p:grpSp>
      <p:sp>
        <p:nvSpPr>
          <p:cNvPr id="26" name="テキスト ボックス 25"/>
          <p:cNvSpPr txBox="1"/>
          <p:nvPr/>
        </p:nvSpPr>
        <p:spPr>
          <a:xfrm>
            <a:off x="4660078" y="769324"/>
            <a:ext cx="238366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dirty="0" err="1" smtClean="0"/>
              <a:t>Ishiwatari</a:t>
            </a:r>
            <a:r>
              <a:rPr kumimoji="1" lang="en-US" altLang="ja-JP" dirty="0" smtClean="0"/>
              <a:t> et  al. (2007)</a:t>
            </a:r>
            <a:endParaRPr kumimoji="1" lang="ja-JP" altLang="en-US" dirty="0"/>
          </a:p>
        </p:txBody>
      </p:sp>
      <p:sp>
        <p:nvSpPr>
          <p:cNvPr id="27" name="テキスト ボックス 26"/>
          <p:cNvSpPr txBox="1"/>
          <p:nvPr/>
        </p:nvSpPr>
        <p:spPr>
          <a:xfrm>
            <a:off x="7556059" y="800655"/>
            <a:ext cx="13709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smtClean="0"/>
              <a:t>Rose (2015) </a:t>
            </a:r>
            <a:endParaRPr kumimoji="1" lang="ja-JP" altLang="en-US" dirty="0"/>
          </a:p>
        </p:txBody>
      </p:sp>
      <p:grpSp>
        <p:nvGrpSpPr>
          <p:cNvPr id="28" name="図形グループ 27"/>
          <p:cNvGrpSpPr/>
          <p:nvPr/>
        </p:nvGrpSpPr>
        <p:grpSpPr>
          <a:xfrm>
            <a:off x="7531027" y="1838102"/>
            <a:ext cx="2311939" cy="3370331"/>
            <a:chOff x="5145048" y="1104348"/>
            <a:chExt cx="2293403" cy="4961589"/>
          </a:xfrm>
        </p:grpSpPr>
        <p:grpSp>
          <p:nvGrpSpPr>
            <p:cNvPr id="29" name="図形グループ 28"/>
            <p:cNvGrpSpPr/>
            <p:nvPr/>
          </p:nvGrpSpPr>
          <p:grpSpPr>
            <a:xfrm>
              <a:off x="5145048" y="1104348"/>
              <a:ext cx="2293403" cy="4961589"/>
              <a:chOff x="5145048" y="1104348"/>
              <a:chExt cx="2293403" cy="4961589"/>
            </a:xfrm>
          </p:grpSpPr>
          <p:grpSp>
            <p:nvGrpSpPr>
              <p:cNvPr id="31" name="図形グループ 30"/>
              <p:cNvGrpSpPr/>
              <p:nvPr/>
            </p:nvGrpSpPr>
            <p:grpSpPr>
              <a:xfrm>
                <a:off x="5241199" y="1104348"/>
                <a:ext cx="2197252" cy="4961589"/>
                <a:chOff x="5267543" y="1058784"/>
                <a:chExt cx="1875490" cy="5253299"/>
              </a:xfrm>
            </p:grpSpPr>
            <p:pic>
              <p:nvPicPr>
                <p:cNvPr id="34" name="図 33" descr="スクリーンショット 2016-02-28 9.32.21.png"/>
                <p:cNvPicPr>
                  <a:picLocks noChangeAspect="1"/>
                </p:cNvPicPr>
                <p:nvPr/>
              </p:nvPicPr>
              <p:blipFill rotWithShape="1">
                <a:blip r:embed="rId4">
                  <a:extLst>
                    <a:ext uri="{28A0092B-C50C-407E-A947-70E740481C1C}">
                      <a14:useLocalDpi xmlns:a14="http://schemas.microsoft.com/office/drawing/2010/main"/>
                    </a:ext>
                  </a:extLst>
                </a:blip>
                <a:srcRect t="4355"/>
                <a:stretch/>
              </p:blipFill>
              <p:spPr>
                <a:xfrm>
                  <a:off x="5415867" y="1058784"/>
                  <a:ext cx="732261" cy="4861308"/>
                </a:xfrm>
                <a:prstGeom prst="rect">
                  <a:avLst/>
                </a:prstGeom>
              </p:spPr>
            </p:pic>
            <p:sp>
              <p:nvSpPr>
                <p:cNvPr id="35" name="テキスト ボックス 34"/>
                <p:cNvSpPr txBox="1"/>
                <p:nvPr/>
              </p:nvSpPr>
              <p:spPr>
                <a:xfrm>
                  <a:off x="5272927" y="5768267"/>
                  <a:ext cx="992891" cy="543816"/>
                </a:xfrm>
                <a:prstGeom prst="rect">
                  <a:avLst/>
                </a:prstGeom>
                <a:solidFill>
                  <a:schemeClr val="bg1"/>
                </a:solidFill>
              </p:spPr>
              <p:txBody>
                <a:bodyPr wrap="square" rtlCol="0">
                  <a:spAutoFit/>
                </a:bodyPr>
                <a:lstStyle/>
                <a:p>
                  <a:pPr algn="ctr"/>
                  <a:r>
                    <a:rPr kumimoji="1" lang="ja-JP" altLang="en-US" sz="1600" dirty="0" smtClean="0"/>
                    <a:t>太陽定数</a:t>
                  </a:r>
                  <a:endParaRPr kumimoji="1" lang="ja-JP" altLang="en-US" sz="1600" dirty="0"/>
                </a:p>
              </p:txBody>
            </p:sp>
            <p:sp>
              <p:nvSpPr>
                <p:cNvPr id="37" name="テキスト ボックス 36"/>
                <p:cNvSpPr txBox="1"/>
                <p:nvPr/>
              </p:nvSpPr>
              <p:spPr>
                <a:xfrm rot="17497821">
                  <a:off x="5039552" y="2733178"/>
                  <a:ext cx="2033436" cy="244764"/>
                </a:xfrm>
                <a:prstGeom prst="rect">
                  <a:avLst/>
                </a:prstGeom>
                <a:noFill/>
              </p:spPr>
              <p:txBody>
                <a:bodyPr wrap="square" rtlCol="0">
                  <a:spAutoFit/>
                </a:bodyPr>
                <a:lstStyle/>
                <a:p>
                  <a:r>
                    <a:rPr kumimoji="1" lang="ja-JP" altLang="en-US" sz="1600" dirty="0" smtClean="0">
                      <a:solidFill>
                        <a:schemeClr val="accent6">
                          <a:lumMod val="50000"/>
                        </a:schemeClr>
                      </a:solidFill>
                    </a:rPr>
                    <a:t>部分凍結解</a:t>
                  </a:r>
                  <a:endParaRPr kumimoji="1" lang="ja-JP" altLang="en-US" sz="1600" dirty="0">
                    <a:solidFill>
                      <a:schemeClr val="accent6">
                        <a:lumMod val="50000"/>
                      </a:schemeClr>
                    </a:solidFill>
                  </a:endParaRPr>
                </a:p>
              </p:txBody>
            </p:sp>
            <p:sp>
              <p:nvSpPr>
                <p:cNvPr id="38" name="テキスト ボックス 37"/>
                <p:cNvSpPr txBox="1"/>
                <p:nvPr/>
              </p:nvSpPr>
              <p:spPr>
                <a:xfrm>
                  <a:off x="5267543" y="4787587"/>
                  <a:ext cx="1544638" cy="338554"/>
                </a:xfrm>
                <a:prstGeom prst="rect">
                  <a:avLst/>
                </a:prstGeom>
                <a:noFill/>
              </p:spPr>
              <p:txBody>
                <a:bodyPr wrap="square" rtlCol="0">
                  <a:spAutoFit/>
                </a:bodyPr>
                <a:lstStyle/>
                <a:p>
                  <a:r>
                    <a:rPr lang="ja-JP" altLang="en-US" sz="1600" dirty="0" smtClean="0">
                      <a:solidFill>
                        <a:schemeClr val="accent1"/>
                      </a:solidFill>
                    </a:rPr>
                    <a:t>全球</a:t>
                  </a:r>
                  <a:r>
                    <a:rPr kumimoji="1" lang="ja-JP" altLang="en-US" sz="1600" dirty="0" smtClean="0">
                      <a:solidFill>
                        <a:schemeClr val="accent1"/>
                      </a:solidFill>
                    </a:rPr>
                    <a:t>凍結解</a:t>
                  </a:r>
                  <a:endParaRPr kumimoji="1" lang="ja-JP" altLang="en-US" sz="1600" dirty="0">
                    <a:solidFill>
                      <a:schemeClr val="accent1"/>
                    </a:solidFill>
                  </a:endParaRPr>
                </a:p>
              </p:txBody>
            </p:sp>
            <p:sp>
              <p:nvSpPr>
                <p:cNvPr id="39" name="テキスト ボックス 38"/>
                <p:cNvSpPr txBox="1"/>
                <p:nvPr/>
              </p:nvSpPr>
              <p:spPr>
                <a:xfrm>
                  <a:off x="5604216" y="1345467"/>
                  <a:ext cx="1538817" cy="338554"/>
                </a:xfrm>
                <a:prstGeom prst="rect">
                  <a:avLst/>
                </a:prstGeom>
                <a:noFill/>
              </p:spPr>
              <p:txBody>
                <a:bodyPr wrap="square" rtlCol="0">
                  <a:spAutoFit/>
                </a:bodyPr>
                <a:lstStyle/>
                <a:p>
                  <a:r>
                    <a:rPr lang="ja-JP" altLang="en-US" sz="1600" dirty="0" smtClean="0">
                      <a:solidFill>
                        <a:schemeClr val="accent2"/>
                      </a:solidFill>
                    </a:rPr>
                    <a:t>氷なし</a:t>
                  </a:r>
                  <a:r>
                    <a:rPr kumimoji="1" lang="ja-JP" altLang="en-US" sz="1600" dirty="0" smtClean="0">
                      <a:solidFill>
                        <a:schemeClr val="accent2"/>
                      </a:solidFill>
                    </a:rPr>
                    <a:t>解</a:t>
                  </a:r>
                  <a:endParaRPr kumimoji="1" lang="ja-JP" altLang="en-US" sz="1600" dirty="0">
                    <a:solidFill>
                      <a:schemeClr val="accent2"/>
                    </a:solidFill>
                  </a:endParaRPr>
                </a:p>
              </p:txBody>
            </p:sp>
            <p:sp>
              <p:nvSpPr>
                <p:cNvPr id="40" name="テキスト ボックス 39"/>
                <p:cNvSpPr txBox="1"/>
                <p:nvPr/>
              </p:nvSpPr>
              <p:spPr>
                <a:xfrm rot="19095837">
                  <a:off x="5477129" y="3799230"/>
                  <a:ext cx="1229333" cy="543814"/>
                </a:xfrm>
                <a:prstGeom prst="rect">
                  <a:avLst/>
                </a:prstGeom>
                <a:noFill/>
              </p:spPr>
              <p:txBody>
                <a:bodyPr wrap="square" rtlCol="0">
                  <a:spAutoFit/>
                </a:bodyPr>
                <a:lstStyle/>
                <a:p>
                  <a:r>
                    <a:rPr kumimoji="1" lang="ja-JP" altLang="en-US" sz="1600" dirty="0" smtClean="0">
                      <a:solidFill>
                        <a:srgbClr val="00B0F0"/>
                      </a:solidFill>
                    </a:rPr>
                    <a:t>赤道非凍結解</a:t>
                  </a:r>
                  <a:endParaRPr kumimoji="1" lang="ja-JP" altLang="en-US" sz="1600" dirty="0">
                    <a:solidFill>
                      <a:srgbClr val="00B0F0"/>
                    </a:solidFill>
                  </a:endParaRPr>
                </a:p>
              </p:txBody>
            </p:sp>
            <p:sp>
              <p:nvSpPr>
                <p:cNvPr id="41" name="フリーフォーム 40"/>
                <p:cNvSpPr/>
                <p:nvPr/>
              </p:nvSpPr>
              <p:spPr>
                <a:xfrm>
                  <a:off x="5764410" y="2981804"/>
                  <a:ext cx="91969" cy="536607"/>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41" h="923980">
                      <a:moveTo>
                        <a:pt x="0" y="923980"/>
                      </a:moveTo>
                      <a:cubicBezTo>
                        <a:pt x="3362" y="897382"/>
                        <a:pt x="18957" y="730535"/>
                        <a:pt x="25000" y="651049"/>
                      </a:cubicBezTo>
                      <a:cubicBezTo>
                        <a:pt x="31043" y="571563"/>
                        <a:pt x="45167" y="471847"/>
                        <a:pt x="57372" y="404237"/>
                      </a:cubicBezTo>
                      <a:cubicBezTo>
                        <a:pt x="69577" y="336627"/>
                        <a:pt x="83283" y="309335"/>
                        <a:pt x="98229" y="245390"/>
                      </a:cubicBezTo>
                      <a:cubicBezTo>
                        <a:pt x="113175" y="181445"/>
                        <a:pt x="128464" y="35498"/>
                        <a:pt x="137041" y="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cxnSp>
              <p:nvCxnSpPr>
                <p:cNvPr id="42" name="直線コネクタ 41"/>
                <p:cNvCxnSpPr/>
                <p:nvPr/>
              </p:nvCxnSpPr>
              <p:spPr>
                <a:xfrm flipV="1">
                  <a:off x="5730959" y="3833168"/>
                  <a:ext cx="256840" cy="4870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754844" y="1258705"/>
                  <a:ext cx="350427" cy="889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5145048" y="5119978"/>
                <a:ext cx="682983" cy="369332"/>
              </a:xfrm>
              <a:prstGeom prst="rect">
                <a:avLst/>
              </a:prstGeom>
              <a:noFill/>
            </p:spPr>
            <p:txBody>
              <a:bodyPr wrap="square" rtlCol="0">
                <a:spAutoFit/>
              </a:bodyPr>
              <a:lstStyle/>
              <a:p>
                <a:r>
                  <a:rPr kumimoji="1" lang="en-US" altLang="ja-JP" dirty="0" smtClean="0"/>
                  <a:t>1300</a:t>
                </a:r>
                <a:endParaRPr kumimoji="1" lang="ja-JP" altLang="en-US" dirty="0"/>
              </a:p>
            </p:txBody>
          </p:sp>
          <p:sp>
            <p:nvSpPr>
              <p:cNvPr id="33" name="テキスト ボックス 32"/>
              <p:cNvSpPr txBox="1"/>
              <p:nvPr/>
            </p:nvSpPr>
            <p:spPr>
              <a:xfrm>
                <a:off x="5931076" y="5109538"/>
                <a:ext cx="682983" cy="369332"/>
              </a:xfrm>
              <a:prstGeom prst="rect">
                <a:avLst/>
              </a:prstGeom>
              <a:noFill/>
            </p:spPr>
            <p:txBody>
              <a:bodyPr wrap="square" rtlCol="0">
                <a:spAutoFit/>
              </a:bodyPr>
              <a:lstStyle/>
              <a:p>
                <a:r>
                  <a:rPr kumimoji="1" lang="en-US" altLang="ja-JP" dirty="0" smtClean="0"/>
                  <a:t>1400</a:t>
                </a:r>
                <a:endParaRPr kumimoji="1" lang="ja-JP" altLang="en-US" dirty="0"/>
              </a:p>
            </p:txBody>
          </p:sp>
        </p:grpSp>
        <p:cxnSp>
          <p:nvCxnSpPr>
            <p:cNvPr id="30" name="直線コネクタ 29"/>
            <p:cNvCxnSpPr/>
            <p:nvPr/>
          </p:nvCxnSpPr>
          <p:spPr>
            <a:xfrm>
              <a:off x="5535780" y="5050571"/>
              <a:ext cx="6102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6" name="コンテンツ プレースホルダー 2"/>
          <p:cNvSpPr txBox="1">
            <a:spLocks/>
          </p:cNvSpPr>
          <p:nvPr/>
        </p:nvSpPr>
        <p:spPr>
          <a:xfrm>
            <a:off x="111602" y="864746"/>
            <a:ext cx="3975789" cy="3819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dirty="0" smtClean="0">
                <a:latin typeface="+mn-ea"/>
              </a:rPr>
              <a:t>水が存在する惑星の気候の多様性や安定性を調べるために</a:t>
            </a:r>
            <a:r>
              <a:rPr lang="en-US" altLang="ja-JP" sz="2400" dirty="0" smtClean="0">
                <a:latin typeface="+mn-ea"/>
              </a:rPr>
              <a:t>, </a:t>
            </a:r>
            <a:r>
              <a:rPr lang="ja-JP" altLang="en-US" sz="2400" dirty="0" smtClean="0">
                <a:latin typeface="+mn-ea"/>
              </a:rPr>
              <a:t>全球が海洋で覆われた理想化</a:t>
            </a:r>
            <a:r>
              <a:rPr lang="ja-JP" altLang="en-US" sz="2400" dirty="0">
                <a:latin typeface="+mn-ea"/>
              </a:rPr>
              <a:t>した</a:t>
            </a:r>
            <a:r>
              <a:rPr lang="ja-JP" altLang="en-US" sz="2400" dirty="0" smtClean="0">
                <a:latin typeface="+mn-ea"/>
              </a:rPr>
              <a:t>惑星</a:t>
            </a:r>
            <a:r>
              <a:rPr lang="en-US" altLang="ja-JP" sz="2400" dirty="0" smtClean="0">
                <a:latin typeface="+mn-ea"/>
              </a:rPr>
              <a:t> (</a:t>
            </a:r>
            <a:r>
              <a:rPr lang="ja-JP" altLang="en-US" sz="2400" dirty="0" smtClean="0">
                <a:solidFill>
                  <a:schemeClr val="accent1"/>
                </a:solidFill>
                <a:latin typeface="+mn-ea"/>
              </a:rPr>
              <a:t>海惑星</a:t>
            </a:r>
            <a:r>
              <a:rPr lang="en-US" altLang="ja-JP" sz="2400" dirty="0" smtClean="0">
                <a:latin typeface="+mn-ea"/>
              </a:rPr>
              <a:t>)</a:t>
            </a:r>
            <a:r>
              <a:rPr lang="ja-JP" altLang="en-US" sz="2400" dirty="0" smtClean="0">
                <a:latin typeface="+mn-ea"/>
              </a:rPr>
              <a:t>での気候が調べられてきた</a:t>
            </a:r>
            <a:r>
              <a:rPr lang="en-US" altLang="ja-JP" sz="2400" dirty="0" smtClean="0">
                <a:latin typeface="+mn-ea"/>
              </a:rPr>
              <a:t>. </a:t>
            </a:r>
          </a:p>
          <a:p>
            <a:pPr lvl="1">
              <a:lnSpc>
                <a:spcPct val="100000"/>
              </a:lnSpc>
            </a:pPr>
            <a:r>
              <a:rPr lang="ja-JP" altLang="en-US" sz="2000" dirty="0" smtClean="0">
                <a:latin typeface="+mn-ea"/>
              </a:rPr>
              <a:t>例</a:t>
            </a:r>
            <a:r>
              <a:rPr lang="en-US" altLang="ja-JP" sz="2000" dirty="0" smtClean="0">
                <a:latin typeface="+mn-ea"/>
              </a:rPr>
              <a:t>: </a:t>
            </a:r>
            <a:r>
              <a:rPr lang="ja-JP" altLang="en-US" sz="2000" dirty="0" smtClean="0">
                <a:latin typeface="+mn-ea"/>
              </a:rPr>
              <a:t>太陽定数依存性</a:t>
            </a:r>
            <a:endParaRPr lang="en-US" altLang="ja-JP" sz="1600" dirty="0" smtClean="0">
              <a:latin typeface="+mn-ea"/>
            </a:endParaRPr>
          </a:p>
        </p:txBody>
      </p:sp>
      <p:sp>
        <p:nvSpPr>
          <p:cNvPr id="47" name="テキスト ボックス 46"/>
          <p:cNvSpPr txBox="1"/>
          <p:nvPr/>
        </p:nvSpPr>
        <p:spPr>
          <a:xfrm>
            <a:off x="216647" y="3635702"/>
            <a:ext cx="3898031" cy="2062103"/>
          </a:xfrm>
          <a:prstGeom prst="rect">
            <a:avLst/>
          </a:prstGeom>
          <a:noFill/>
        </p:spPr>
        <p:txBody>
          <a:bodyPr wrap="square" rtlCol="0">
            <a:spAutoFit/>
          </a:bodyPr>
          <a:lstStyle/>
          <a:p>
            <a:pPr marL="285750" indent="-285750">
              <a:buFont typeface="Arial" charset="0"/>
              <a:buChar char="•"/>
            </a:pPr>
            <a:r>
              <a:rPr kumimoji="1" lang="en-US" altLang="ja-JP" sz="2400" dirty="0" smtClean="0">
                <a:latin typeface="+mn-ea"/>
              </a:rPr>
              <a:t>Rose (2015) </a:t>
            </a:r>
            <a:r>
              <a:rPr lang="ja-JP" altLang="en-US" sz="2400" dirty="0" smtClean="0">
                <a:latin typeface="+mn-ea"/>
              </a:rPr>
              <a:t>の</a:t>
            </a:r>
            <a:r>
              <a:rPr kumimoji="1" lang="ja-JP" altLang="en-US" sz="2400" dirty="0" smtClean="0">
                <a:latin typeface="+mn-ea"/>
              </a:rPr>
              <a:t>大気海洋海氷結合計算の結果</a:t>
            </a:r>
            <a:endParaRPr kumimoji="1" lang="en-US" altLang="ja-JP" sz="2400" dirty="0" smtClean="0">
              <a:latin typeface="+mn-ea"/>
            </a:endParaRPr>
          </a:p>
          <a:p>
            <a:pPr marL="742950" lvl="1" indent="-285750">
              <a:buFont typeface="Arial" charset="0"/>
              <a:buChar char="•"/>
            </a:pPr>
            <a:r>
              <a:rPr kumimoji="1" lang="ja-JP" altLang="en-US" sz="2000" dirty="0" smtClean="0">
                <a:latin typeface="+mn-ea"/>
              </a:rPr>
              <a:t>部分凍結解のブランチが分断する</a:t>
            </a:r>
            <a:r>
              <a:rPr lang="en-US" altLang="ja-JP" sz="2000" dirty="0" smtClean="0">
                <a:latin typeface="+mn-ea"/>
              </a:rPr>
              <a:t>. </a:t>
            </a:r>
          </a:p>
          <a:p>
            <a:pPr marL="742950" lvl="1" indent="-285750">
              <a:buFont typeface="Arial" charset="0"/>
              <a:buChar char="•"/>
            </a:pPr>
            <a:r>
              <a:rPr lang="ja-JP" altLang="en-US" sz="2000" dirty="0" smtClean="0">
                <a:latin typeface="+mn-ea"/>
              </a:rPr>
              <a:t>暴走温室解は現れない</a:t>
            </a:r>
            <a:r>
              <a:rPr lang="en-US" altLang="ja-JP" sz="2000" dirty="0" smtClean="0"/>
              <a:t>. </a:t>
            </a:r>
            <a:endParaRPr lang="en-US" altLang="ja-JP" sz="2000" dirty="0"/>
          </a:p>
          <a:p>
            <a:pPr marL="285750" indent="-285750">
              <a:buFont typeface="Arial" charset="0"/>
              <a:buChar char="•"/>
            </a:pPr>
            <a:endParaRPr kumimoji="1" lang="en-US" altLang="ja-JP" sz="2000" dirty="0" smtClean="0"/>
          </a:p>
        </p:txBody>
      </p:sp>
      <p:sp>
        <p:nvSpPr>
          <p:cNvPr id="48" name="テキスト ボックス 47"/>
          <p:cNvSpPr txBox="1"/>
          <p:nvPr/>
        </p:nvSpPr>
        <p:spPr>
          <a:xfrm>
            <a:off x="4785523" y="1208351"/>
            <a:ext cx="2408983" cy="338554"/>
          </a:xfrm>
          <a:prstGeom prst="rect">
            <a:avLst/>
          </a:prstGeom>
          <a:noFill/>
        </p:spPr>
        <p:txBody>
          <a:bodyPr wrap="square" rtlCol="0">
            <a:spAutoFit/>
          </a:bodyPr>
          <a:lstStyle/>
          <a:p>
            <a:r>
              <a:rPr kumimoji="1" lang="ja-JP" altLang="en-US" sz="1600" u="sng" dirty="0" smtClean="0"/>
              <a:t>大気大循環のみを考慮</a:t>
            </a:r>
            <a:endParaRPr kumimoji="1" lang="ja-JP" altLang="en-US" sz="1600" u="sng" dirty="0"/>
          </a:p>
        </p:txBody>
      </p:sp>
      <p:sp>
        <p:nvSpPr>
          <p:cNvPr id="49" name="テキスト ボックス 48"/>
          <p:cNvSpPr txBox="1"/>
          <p:nvPr/>
        </p:nvSpPr>
        <p:spPr>
          <a:xfrm>
            <a:off x="7398823" y="1168634"/>
            <a:ext cx="1673803" cy="584775"/>
          </a:xfrm>
          <a:prstGeom prst="rect">
            <a:avLst/>
          </a:prstGeom>
          <a:noFill/>
        </p:spPr>
        <p:txBody>
          <a:bodyPr wrap="square" rtlCol="0">
            <a:spAutoFit/>
          </a:bodyPr>
          <a:lstStyle/>
          <a:p>
            <a:pPr algn="ctr"/>
            <a:r>
              <a:rPr kumimoji="1" lang="ja-JP" altLang="en-US" sz="1600" u="sng" dirty="0" smtClean="0">
                <a:latin typeface="+mn-ea"/>
              </a:rPr>
              <a:t>大気海洋大循環</a:t>
            </a:r>
            <a:endParaRPr kumimoji="1" lang="en-US" altLang="ja-JP" sz="1600" u="sng" dirty="0" smtClean="0">
              <a:latin typeface="+mn-ea"/>
            </a:endParaRPr>
          </a:p>
          <a:p>
            <a:pPr algn="ctr"/>
            <a:r>
              <a:rPr kumimoji="1" lang="ja-JP" altLang="en-US" sz="1600" u="sng" dirty="0" smtClean="0">
                <a:latin typeface="+mn-ea"/>
              </a:rPr>
              <a:t>の両方を考慮</a:t>
            </a:r>
            <a:endParaRPr kumimoji="1" lang="ja-JP" altLang="en-US" sz="1600" u="sng" dirty="0">
              <a:latin typeface="+mn-ea"/>
            </a:endParaRPr>
          </a:p>
        </p:txBody>
      </p:sp>
      <p:sp>
        <p:nvSpPr>
          <p:cNvPr id="3" name="テキスト ボックス 2"/>
          <p:cNvSpPr txBox="1"/>
          <p:nvPr/>
        </p:nvSpPr>
        <p:spPr>
          <a:xfrm>
            <a:off x="658996" y="5493117"/>
            <a:ext cx="800866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2400" dirty="0" smtClean="0"/>
              <a:t>INTH07 </a:t>
            </a:r>
            <a:r>
              <a:rPr kumimoji="1" lang="ja-JP" altLang="en-US" sz="2400" dirty="0" smtClean="0"/>
              <a:t>の大気設定</a:t>
            </a:r>
            <a:r>
              <a:rPr lang="ja-JP" altLang="en-US" sz="2400" dirty="0" smtClean="0"/>
              <a:t>での</a:t>
            </a:r>
            <a:r>
              <a:rPr kumimoji="1" lang="ja-JP" altLang="en-US" sz="2400" dirty="0" smtClean="0"/>
              <a:t>海洋の役割を検証するために</a:t>
            </a:r>
            <a:r>
              <a:rPr kumimoji="1" lang="en-US" altLang="ja-JP" sz="2400" dirty="0" smtClean="0"/>
              <a:t>, </a:t>
            </a:r>
            <a:r>
              <a:rPr kumimoji="1" lang="ja-JP" altLang="en-US" sz="2400" dirty="0" smtClean="0"/>
              <a:t>大気海洋海氷結合モデルを用いて</a:t>
            </a:r>
            <a:r>
              <a:rPr lang="en-US" altLang="ja-JP" sz="2400" dirty="0" smtClean="0"/>
              <a:t>, </a:t>
            </a:r>
            <a:r>
              <a:rPr kumimoji="1" lang="ja-JP" altLang="en-US" sz="2400" dirty="0" smtClean="0"/>
              <a:t>海惑星気候の太陽定数増減実験を行った</a:t>
            </a:r>
            <a:r>
              <a:rPr kumimoji="1" lang="en-US" altLang="ja-JP" sz="2400" dirty="0" smtClean="0"/>
              <a:t>. </a:t>
            </a:r>
            <a:endParaRPr kumimoji="1" lang="ja-JP" altLang="en-US" sz="2400" dirty="0"/>
          </a:p>
        </p:txBody>
      </p:sp>
    </p:spTree>
    <p:extLst>
      <p:ext uri="{BB962C8B-B14F-4D97-AF65-F5344CB8AC3E}">
        <p14:creationId xmlns:p14="http://schemas.microsoft.com/office/powerpoint/2010/main" val="1886423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Swampo,slabo,dyno</a:t>
            </a:r>
            <a:r>
              <a:rPr lang="en-US" altLang="ja-JP" dirty="0"/>
              <a:t> </a:t>
            </a:r>
            <a:r>
              <a:rPr lang="ja-JP" altLang="en-US" dirty="0" smtClean="0"/>
              <a:t>比較</a:t>
            </a:r>
            <a:r>
              <a:rPr lang="en-US" altLang="ja-JP" dirty="0" smtClean="0"/>
              <a:t> (S1200)</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81328"/>
            <a:ext cx="6074229" cy="5076672"/>
          </a:xfrm>
          <a:prstGeom prst="rect">
            <a:avLst/>
          </a:prstGeom>
        </p:spPr>
      </p:pic>
    </p:spTree>
    <p:extLst>
      <p:ext uri="{BB962C8B-B14F-4D97-AF65-F5344CB8AC3E}">
        <p14:creationId xmlns:p14="http://schemas.microsoft.com/office/powerpoint/2010/main" val="153623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088" y="210569"/>
            <a:ext cx="8979095" cy="670351"/>
          </a:xfrm>
        </p:spPr>
        <p:txBody>
          <a:bodyPr>
            <a:noAutofit/>
          </a:bodyPr>
          <a:lstStyle/>
          <a:p>
            <a:r>
              <a:rPr lang="ja-JP" altLang="en-US" sz="3200" dirty="0" smtClean="0"/>
              <a:t>はじめに</a:t>
            </a:r>
            <a:r>
              <a:rPr lang="en-US" altLang="ja-JP" sz="3200" dirty="0" smtClean="0"/>
              <a:t>: </a:t>
            </a:r>
            <a:br>
              <a:rPr lang="en-US" altLang="ja-JP" sz="3200" dirty="0" smtClean="0"/>
            </a:br>
            <a:r>
              <a:rPr lang="en-US" altLang="ja-JP" sz="3200" dirty="0" smtClean="0"/>
              <a:t>INTH07 </a:t>
            </a:r>
            <a:r>
              <a:rPr lang="ja-JP" altLang="en-US" sz="3200" dirty="0" smtClean="0"/>
              <a:t>大気設定による海惑星気候の数値実験</a:t>
            </a:r>
            <a:endParaRPr kumimoji="1" lang="ja-JP" altLang="en-US" sz="3200"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6056"/>
          <a:stretch/>
        </p:blipFill>
        <p:spPr>
          <a:xfrm>
            <a:off x="166175" y="1212791"/>
            <a:ext cx="5056710" cy="5554649"/>
          </a:xfrm>
          <a:prstGeom prst="rect">
            <a:avLst/>
          </a:prstGeom>
        </p:spPr>
      </p:pic>
      <p:sp>
        <p:nvSpPr>
          <p:cNvPr id="5" name="テキスト ボックス 4"/>
          <p:cNvSpPr txBox="1"/>
          <p:nvPr/>
        </p:nvSpPr>
        <p:spPr>
          <a:xfrm>
            <a:off x="1906218" y="6519446"/>
            <a:ext cx="2079381" cy="338554"/>
          </a:xfrm>
          <a:prstGeom prst="rect">
            <a:avLst/>
          </a:prstGeom>
          <a:solidFill>
            <a:schemeClr val="bg1"/>
          </a:solidFill>
        </p:spPr>
        <p:txBody>
          <a:bodyPr wrap="square" rtlCol="0">
            <a:spAutoFit/>
          </a:bodyPr>
          <a:lstStyle/>
          <a:p>
            <a:pPr algn="ctr"/>
            <a:r>
              <a:rPr kumimoji="1" lang="ja-JP" altLang="en-US" sz="1600" dirty="0" smtClean="0"/>
              <a:t>太陽定数</a:t>
            </a:r>
            <a:r>
              <a:rPr kumimoji="1" lang="en-US" altLang="ja-JP" sz="1600" dirty="0" smtClean="0"/>
              <a:t> (S)</a:t>
            </a:r>
            <a:endParaRPr kumimoji="1" lang="ja-JP" altLang="en-US" sz="1600" dirty="0"/>
          </a:p>
        </p:txBody>
      </p:sp>
      <p:sp>
        <p:nvSpPr>
          <p:cNvPr id="6" name="テキスト ボックス 5"/>
          <p:cNvSpPr txBox="1"/>
          <p:nvPr/>
        </p:nvSpPr>
        <p:spPr>
          <a:xfrm rot="16200000">
            <a:off x="-909918" y="3486657"/>
            <a:ext cx="2217012" cy="338554"/>
          </a:xfrm>
          <a:prstGeom prst="rect">
            <a:avLst/>
          </a:prstGeom>
          <a:noFill/>
        </p:spPr>
        <p:txBody>
          <a:bodyPr wrap="square" rtlCol="0">
            <a:spAutoFit/>
          </a:bodyPr>
          <a:lstStyle/>
          <a:p>
            <a:pPr algn="ctr"/>
            <a:r>
              <a:rPr lang="ja-JP" altLang="en-US" sz="1600" dirty="0" smtClean="0"/>
              <a:t>氷線緯度</a:t>
            </a:r>
            <a:endParaRPr kumimoji="1" lang="ja-JP" altLang="en-US" sz="1600" dirty="0"/>
          </a:p>
        </p:txBody>
      </p:sp>
      <p:sp>
        <p:nvSpPr>
          <p:cNvPr id="7" name="テキスト ボックス 6"/>
          <p:cNvSpPr txBox="1"/>
          <p:nvPr/>
        </p:nvSpPr>
        <p:spPr>
          <a:xfrm rot="18703423">
            <a:off x="807589" y="3907976"/>
            <a:ext cx="1726845" cy="800219"/>
          </a:xfrm>
          <a:prstGeom prst="rect">
            <a:avLst/>
          </a:prstGeom>
          <a:noFill/>
        </p:spPr>
        <p:txBody>
          <a:bodyPr wrap="square" rtlCol="0">
            <a:spAutoFit/>
          </a:bodyPr>
          <a:lstStyle/>
          <a:p>
            <a:r>
              <a:rPr kumimoji="1" lang="en-US" altLang="ja-JP" dirty="0" smtClean="0">
                <a:solidFill>
                  <a:schemeClr val="accent2"/>
                </a:solidFill>
              </a:rPr>
              <a:t>60 m slab ocean </a:t>
            </a:r>
          </a:p>
          <a:p>
            <a:r>
              <a:rPr kumimoji="1" lang="en-US" altLang="ja-JP" sz="1400" dirty="0" smtClean="0"/>
              <a:t>(</a:t>
            </a:r>
            <a:r>
              <a:rPr kumimoji="1" lang="ja-JP" altLang="en-US" sz="1400" dirty="0" smtClean="0"/>
              <a:t>海洋大循環</a:t>
            </a:r>
            <a:r>
              <a:rPr lang="ja-JP" altLang="en-US" sz="1400" dirty="0" smtClean="0">
                <a:solidFill>
                  <a:schemeClr val="accent1"/>
                </a:solidFill>
              </a:rPr>
              <a:t>なし</a:t>
            </a:r>
            <a:r>
              <a:rPr lang="en-US" altLang="ja-JP" sz="1400" dirty="0" smtClean="0"/>
              <a:t>, </a:t>
            </a:r>
            <a:r>
              <a:rPr lang="ja-JP" altLang="en-US" sz="1400" dirty="0" smtClean="0"/>
              <a:t>熱容量</a:t>
            </a:r>
            <a:r>
              <a:rPr lang="ja-JP" altLang="en-US" sz="1400" dirty="0" smtClean="0">
                <a:solidFill>
                  <a:srgbClr val="FF0000"/>
                </a:solidFill>
              </a:rPr>
              <a:t>あり</a:t>
            </a:r>
            <a:r>
              <a:rPr lang="en-US" altLang="ja-JP" sz="1400" dirty="0" smtClean="0"/>
              <a:t>)</a:t>
            </a:r>
            <a:r>
              <a:rPr kumimoji="1" lang="en-US" altLang="ja-JP" sz="1400" dirty="0" smtClean="0"/>
              <a:t> </a:t>
            </a:r>
            <a:endParaRPr kumimoji="1" lang="ja-JP" altLang="en-US" sz="1400" dirty="0"/>
          </a:p>
        </p:txBody>
      </p:sp>
      <p:sp>
        <p:nvSpPr>
          <p:cNvPr id="8" name="テキスト ボックス 7"/>
          <p:cNvSpPr txBox="1"/>
          <p:nvPr/>
        </p:nvSpPr>
        <p:spPr>
          <a:xfrm>
            <a:off x="3219945" y="4435103"/>
            <a:ext cx="1500767" cy="1077218"/>
          </a:xfrm>
          <a:prstGeom prst="rect">
            <a:avLst/>
          </a:prstGeom>
          <a:noFill/>
        </p:spPr>
        <p:txBody>
          <a:bodyPr wrap="square" rtlCol="0">
            <a:spAutoFit/>
          </a:bodyPr>
          <a:lstStyle/>
          <a:p>
            <a:r>
              <a:rPr kumimoji="1" lang="en-US" altLang="ja-JP" dirty="0" smtClean="0">
                <a:solidFill>
                  <a:schemeClr val="accent4">
                    <a:lumMod val="75000"/>
                  </a:schemeClr>
                </a:solidFill>
              </a:rPr>
              <a:t>swamp ocean</a:t>
            </a:r>
          </a:p>
          <a:p>
            <a:r>
              <a:rPr lang="en-US" altLang="ja-JP" sz="1400" dirty="0"/>
              <a:t>(</a:t>
            </a:r>
            <a:r>
              <a:rPr lang="ja-JP" altLang="en-US" sz="1400" dirty="0"/>
              <a:t>海洋</a:t>
            </a:r>
            <a:r>
              <a:rPr lang="ja-JP" altLang="en-US" sz="1400" dirty="0" smtClean="0"/>
              <a:t>大循環</a:t>
            </a:r>
            <a:r>
              <a:rPr lang="ja-JP" altLang="en-US" sz="1400" dirty="0" smtClean="0">
                <a:solidFill>
                  <a:schemeClr val="accent1"/>
                </a:solidFill>
              </a:rPr>
              <a:t>なし</a:t>
            </a:r>
            <a:r>
              <a:rPr lang="en-US" altLang="ja-JP" sz="1400" dirty="0" smtClean="0"/>
              <a:t>, </a:t>
            </a:r>
          </a:p>
          <a:p>
            <a:r>
              <a:rPr lang="ja-JP" altLang="en-US" sz="1400" dirty="0" smtClean="0"/>
              <a:t>熱容量</a:t>
            </a:r>
            <a:r>
              <a:rPr lang="ja-JP" altLang="en-US" sz="1400" dirty="0" smtClean="0">
                <a:solidFill>
                  <a:schemeClr val="accent1"/>
                </a:solidFill>
              </a:rPr>
              <a:t>なし</a:t>
            </a:r>
            <a:r>
              <a:rPr lang="en-US" altLang="ja-JP" sz="1400" dirty="0" smtClean="0"/>
              <a:t>) </a:t>
            </a:r>
            <a:endParaRPr lang="ja-JP" altLang="en-US" sz="1400" dirty="0"/>
          </a:p>
          <a:p>
            <a:endParaRPr kumimoji="1" lang="ja-JP" altLang="en-US" dirty="0"/>
          </a:p>
        </p:txBody>
      </p:sp>
      <p:sp>
        <p:nvSpPr>
          <p:cNvPr id="9" name="テキスト ボックス 8"/>
          <p:cNvSpPr txBox="1"/>
          <p:nvPr/>
        </p:nvSpPr>
        <p:spPr>
          <a:xfrm rot="19093455">
            <a:off x="2419278" y="3036520"/>
            <a:ext cx="13486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solidFill>
                  <a:schemeClr val="accent6">
                    <a:lumMod val="50000"/>
                  </a:schemeClr>
                </a:solidFill>
              </a:rPr>
              <a:t>部分凍結解</a:t>
            </a:r>
            <a:endParaRPr kumimoji="1" lang="ja-JP" altLang="en-US" dirty="0">
              <a:solidFill>
                <a:schemeClr val="accent6">
                  <a:lumMod val="50000"/>
                </a:schemeClr>
              </a:solidFill>
            </a:endParaRPr>
          </a:p>
        </p:txBody>
      </p:sp>
      <p:sp>
        <p:nvSpPr>
          <p:cNvPr id="10" name="テキスト ボックス 9"/>
          <p:cNvSpPr txBox="1"/>
          <p:nvPr/>
        </p:nvSpPr>
        <p:spPr>
          <a:xfrm>
            <a:off x="2799367" y="5442058"/>
            <a:ext cx="13809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solidFill>
                  <a:schemeClr val="accent1"/>
                </a:solidFill>
              </a:rPr>
              <a:t>全球</a:t>
            </a:r>
            <a:r>
              <a:rPr kumimoji="1" lang="ja-JP" altLang="en-US" dirty="0" smtClean="0">
                <a:solidFill>
                  <a:schemeClr val="accent1"/>
                </a:solidFill>
              </a:rPr>
              <a:t>凍結解</a:t>
            </a:r>
            <a:endParaRPr kumimoji="1" lang="ja-JP" altLang="en-US" dirty="0">
              <a:solidFill>
                <a:schemeClr val="accent1"/>
              </a:solidFill>
            </a:endParaRPr>
          </a:p>
        </p:txBody>
      </p:sp>
      <p:sp>
        <p:nvSpPr>
          <p:cNvPr id="11" name="テキスト ボックス 10"/>
          <p:cNvSpPr txBox="1"/>
          <p:nvPr/>
        </p:nvSpPr>
        <p:spPr>
          <a:xfrm>
            <a:off x="2835816" y="1733467"/>
            <a:ext cx="131008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solidFill>
                  <a:srgbClr val="C00000"/>
                </a:solidFill>
              </a:rPr>
              <a:t>暴走温室解</a:t>
            </a:r>
            <a:endParaRPr kumimoji="1" lang="ja-JP" altLang="en-US" sz="1600" dirty="0">
              <a:solidFill>
                <a:srgbClr val="C00000"/>
              </a:solidFill>
            </a:endParaRPr>
          </a:p>
        </p:txBody>
      </p:sp>
      <p:grpSp>
        <p:nvGrpSpPr>
          <p:cNvPr id="12" name="図形グループ 11"/>
          <p:cNvGrpSpPr/>
          <p:nvPr/>
        </p:nvGrpSpPr>
        <p:grpSpPr>
          <a:xfrm>
            <a:off x="1449807" y="3370557"/>
            <a:ext cx="2608933" cy="1859028"/>
            <a:chOff x="1404568" y="3164399"/>
            <a:chExt cx="2608933" cy="1859028"/>
          </a:xfrm>
        </p:grpSpPr>
        <p:cxnSp>
          <p:nvCxnSpPr>
            <p:cNvPr id="13" name="直線コネクタ 12"/>
            <p:cNvCxnSpPr/>
            <p:nvPr/>
          </p:nvCxnSpPr>
          <p:spPr>
            <a:xfrm>
              <a:off x="1404568" y="5014785"/>
              <a:ext cx="2092105" cy="8642"/>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2123354" y="4230944"/>
              <a:ext cx="1582569" cy="5219"/>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030399" y="3681524"/>
              <a:ext cx="862704" cy="13093"/>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3502987" y="3164399"/>
              <a:ext cx="510514" cy="9771"/>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grpSp>
      <p:pic>
        <p:nvPicPr>
          <p:cNvPr id="17" name="図 1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35377" y="1787951"/>
            <a:ext cx="1888781" cy="1196630"/>
          </a:xfrm>
          <a:prstGeom prst="rect">
            <a:avLst/>
          </a:prstGeom>
          <a:ln>
            <a:solidFill>
              <a:schemeClr val="tx1"/>
            </a:solidFill>
          </a:ln>
        </p:spPr>
      </p:pic>
      <p:grpSp>
        <p:nvGrpSpPr>
          <p:cNvPr id="18" name="図形グループ 17"/>
          <p:cNvGrpSpPr/>
          <p:nvPr/>
        </p:nvGrpSpPr>
        <p:grpSpPr>
          <a:xfrm>
            <a:off x="2183051" y="4927700"/>
            <a:ext cx="373475" cy="477078"/>
            <a:chOff x="2137812" y="4721542"/>
            <a:chExt cx="373475" cy="477078"/>
          </a:xfrm>
        </p:grpSpPr>
        <p:cxnSp>
          <p:nvCxnSpPr>
            <p:cNvPr id="19" name="直線コネクタ 18"/>
            <p:cNvCxnSpPr/>
            <p:nvPr/>
          </p:nvCxnSpPr>
          <p:spPr>
            <a:xfrm>
              <a:off x="2137812" y="5198620"/>
              <a:ext cx="282941" cy="0"/>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2328887" y="4721542"/>
              <a:ext cx="182400" cy="97"/>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21" name="三角形 20"/>
          <p:cNvSpPr/>
          <p:nvPr/>
        </p:nvSpPr>
        <p:spPr>
          <a:xfrm>
            <a:off x="1213213" y="539473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三角形 21"/>
          <p:cNvSpPr/>
          <p:nvPr/>
        </p:nvSpPr>
        <p:spPr>
          <a:xfrm>
            <a:off x="1512105" y="4875463"/>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三角形 22"/>
          <p:cNvSpPr/>
          <p:nvPr/>
        </p:nvSpPr>
        <p:spPr>
          <a:xfrm>
            <a:off x="1800183" y="4598935"/>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三角形 23"/>
          <p:cNvSpPr/>
          <p:nvPr/>
        </p:nvSpPr>
        <p:spPr>
          <a:xfrm>
            <a:off x="2094169" y="4334176"/>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三角形 24"/>
          <p:cNvSpPr/>
          <p:nvPr/>
        </p:nvSpPr>
        <p:spPr>
          <a:xfrm>
            <a:off x="2386767" y="4082275"/>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三角形 25"/>
          <p:cNvSpPr/>
          <p:nvPr/>
        </p:nvSpPr>
        <p:spPr>
          <a:xfrm>
            <a:off x="2690540" y="4034038"/>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三角形 26"/>
          <p:cNvSpPr/>
          <p:nvPr/>
        </p:nvSpPr>
        <p:spPr>
          <a:xfrm>
            <a:off x="2987706" y="3774184"/>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p:cNvSpPr/>
          <p:nvPr/>
        </p:nvSpPr>
        <p:spPr>
          <a:xfrm>
            <a:off x="3453786" y="328888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三角形 28"/>
          <p:cNvSpPr/>
          <p:nvPr/>
        </p:nvSpPr>
        <p:spPr>
          <a:xfrm>
            <a:off x="3854553" y="2983983"/>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三角形 29"/>
          <p:cNvSpPr/>
          <p:nvPr/>
        </p:nvSpPr>
        <p:spPr>
          <a:xfrm>
            <a:off x="3985391" y="279986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三角形 30"/>
          <p:cNvSpPr/>
          <p:nvPr/>
        </p:nvSpPr>
        <p:spPr>
          <a:xfrm>
            <a:off x="4145902" y="1913109"/>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402859" y="533227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552212" y="4785161"/>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703468" y="462649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3000126" y="430396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471710" y="3680459"/>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図形グループ 36"/>
          <p:cNvGrpSpPr/>
          <p:nvPr/>
        </p:nvGrpSpPr>
        <p:grpSpPr>
          <a:xfrm>
            <a:off x="2457464" y="3697978"/>
            <a:ext cx="1102282" cy="1110132"/>
            <a:chOff x="2412225" y="3505072"/>
            <a:chExt cx="1102282" cy="1110132"/>
          </a:xfrm>
        </p:grpSpPr>
        <p:cxnSp>
          <p:nvCxnSpPr>
            <p:cNvPr id="38" name="直線コネクタ 37"/>
            <p:cNvCxnSpPr/>
            <p:nvPr/>
          </p:nvCxnSpPr>
          <p:spPr>
            <a:xfrm flipH="1">
              <a:off x="2732780" y="4306161"/>
              <a:ext cx="315573" cy="444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flipV="1">
              <a:off x="3129989" y="3928916"/>
              <a:ext cx="168296" cy="2"/>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3504141" y="3505072"/>
              <a:ext cx="10366" cy="3207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a:off x="2412225" y="4610758"/>
              <a:ext cx="636128" cy="444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42" name="円/楕円 41"/>
          <p:cNvSpPr/>
          <p:nvPr/>
        </p:nvSpPr>
        <p:spPr>
          <a:xfrm>
            <a:off x="3874393" y="315423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188748" y="2311283"/>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514298" y="2691556"/>
            <a:ext cx="84266" cy="9553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p:cNvSpPr/>
          <p:nvPr/>
        </p:nvSpPr>
        <p:spPr>
          <a:xfrm>
            <a:off x="2503033" y="2807515"/>
            <a:ext cx="110522" cy="951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593061" y="1606407"/>
            <a:ext cx="4319745" cy="4291027"/>
            <a:chOff x="644807" y="1769152"/>
            <a:chExt cx="4854512" cy="3992154"/>
          </a:xfrm>
        </p:grpSpPr>
        <p:cxnSp>
          <p:nvCxnSpPr>
            <p:cNvPr id="47" name="直線コネクタ 46"/>
            <p:cNvCxnSpPr/>
            <p:nvPr/>
          </p:nvCxnSpPr>
          <p:spPr>
            <a:xfrm flipV="1">
              <a:off x="644807" y="5754426"/>
              <a:ext cx="4096711" cy="68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2720755" y="1769152"/>
              <a:ext cx="2778564" cy="206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9" name="図形グループ 48"/>
            <p:cNvGrpSpPr/>
            <p:nvPr/>
          </p:nvGrpSpPr>
          <p:grpSpPr>
            <a:xfrm>
              <a:off x="1420775" y="2022817"/>
              <a:ext cx="3353729" cy="3362368"/>
              <a:chOff x="1420775" y="2022817"/>
              <a:chExt cx="3353729" cy="3362368"/>
            </a:xfrm>
          </p:grpSpPr>
          <p:sp>
            <p:nvSpPr>
              <p:cNvPr id="50" name="フリーフォーム 49"/>
              <p:cNvSpPr/>
              <p:nvPr/>
            </p:nvSpPr>
            <p:spPr>
              <a:xfrm>
                <a:off x="1420775" y="2152379"/>
                <a:ext cx="3315814" cy="3232806"/>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105673"/>
                  <a:gd name="connsiteY0" fmla="*/ 1111803 h 1111803"/>
                  <a:gd name="connsiteX1" fmla="*/ 15846 w 105673"/>
                  <a:gd name="connsiteY1" fmla="*/ 870243 h 1111803"/>
                  <a:gd name="connsiteX2" fmla="*/ 55106 w 105673"/>
                  <a:gd name="connsiteY2" fmla="*/ 587695 h 1111803"/>
                  <a:gd name="connsiteX3" fmla="*/ 84638 w 105673"/>
                  <a:gd name="connsiteY3" fmla="*/ 373868 h 1111803"/>
                  <a:gd name="connsiteX4" fmla="*/ 105673 w 105673"/>
                  <a:gd name="connsiteY4" fmla="*/ 3597 h 1111803"/>
                  <a:gd name="connsiteX0" fmla="*/ 0 w 105673"/>
                  <a:gd name="connsiteY0" fmla="*/ 1111980 h 1111980"/>
                  <a:gd name="connsiteX1" fmla="*/ 15846 w 105673"/>
                  <a:gd name="connsiteY1" fmla="*/ 870420 h 1111980"/>
                  <a:gd name="connsiteX2" fmla="*/ 55106 w 105673"/>
                  <a:gd name="connsiteY2" fmla="*/ 587872 h 1111980"/>
                  <a:gd name="connsiteX3" fmla="*/ 82712 w 105673"/>
                  <a:gd name="connsiteY3" fmla="*/ 360950 h 1111980"/>
                  <a:gd name="connsiteX4" fmla="*/ 105673 w 105673"/>
                  <a:gd name="connsiteY4" fmla="*/ 3774 h 1111980"/>
                  <a:gd name="connsiteX0" fmla="*/ 0 w 105673"/>
                  <a:gd name="connsiteY0" fmla="*/ 1111980 h 1111980"/>
                  <a:gd name="connsiteX1" fmla="*/ 15846 w 105673"/>
                  <a:gd name="connsiteY1" fmla="*/ 870420 h 1111980"/>
                  <a:gd name="connsiteX2" fmla="*/ 55876 w 105673"/>
                  <a:gd name="connsiteY2" fmla="*/ 605332 h 1111980"/>
                  <a:gd name="connsiteX3" fmla="*/ 82712 w 105673"/>
                  <a:gd name="connsiteY3" fmla="*/ 360950 h 1111980"/>
                  <a:gd name="connsiteX4" fmla="*/ 105673 w 105673"/>
                  <a:gd name="connsiteY4" fmla="*/ 3774 h 1111980"/>
                  <a:gd name="connsiteX0" fmla="*/ 0 w 105673"/>
                  <a:gd name="connsiteY0" fmla="*/ 1111807 h 1111807"/>
                  <a:gd name="connsiteX1" fmla="*/ 15846 w 105673"/>
                  <a:gd name="connsiteY1" fmla="*/ 870247 h 1111807"/>
                  <a:gd name="connsiteX2" fmla="*/ 55876 w 105673"/>
                  <a:gd name="connsiteY2" fmla="*/ 605159 h 1111807"/>
                  <a:gd name="connsiteX3" fmla="*/ 82712 w 105673"/>
                  <a:gd name="connsiteY3" fmla="*/ 360777 h 1111807"/>
                  <a:gd name="connsiteX4" fmla="*/ 105673 w 105673"/>
                  <a:gd name="connsiteY4"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55824 w 105673"/>
                  <a:gd name="connsiteY3" fmla="*/ 605734 h 1111807"/>
                  <a:gd name="connsiteX4" fmla="*/ 82712 w 105673"/>
                  <a:gd name="connsiteY4" fmla="*/ 360777 h 1111807"/>
                  <a:gd name="connsiteX5" fmla="*/ 105673 w 105673"/>
                  <a:gd name="connsiteY5"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70078 w 105673"/>
                  <a:gd name="connsiteY3" fmla="*/ 487561 h 1111807"/>
                  <a:gd name="connsiteX4" fmla="*/ 82712 w 105673"/>
                  <a:gd name="connsiteY4" fmla="*/ 360777 h 1111807"/>
                  <a:gd name="connsiteX5" fmla="*/ 105673 w 105673"/>
                  <a:gd name="connsiteY5" fmla="*/ 3601 h 1111807"/>
                  <a:gd name="connsiteX0" fmla="*/ 0 w 105673"/>
                  <a:gd name="connsiteY0" fmla="*/ 1113821 h 1113821"/>
                  <a:gd name="connsiteX1" fmla="*/ 15846 w 105673"/>
                  <a:gd name="connsiteY1" fmla="*/ 872261 h 1113821"/>
                  <a:gd name="connsiteX2" fmla="*/ 55876 w 105673"/>
                  <a:gd name="connsiteY2" fmla="*/ 607173 h 1113821"/>
                  <a:gd name="connsiteX3" fmla="*/ 70078 w 105673"/>
                  <a:gd name="connsiteY3" fmla="*/ 489575 h 1113821"/>
                  <a:gd name="connsiteX4" fmla="*/ 90013 w 105673"/>
                  <a:gd name="connsiteY4" fmla="*/ 262344 h 1113821"/>
                  <a:gd name="connsiteX5" fmla="*/ 105673 w 105673"/>
                  <a:gd name="connsiteY5"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55824 w 105673"/>
                  <a:gd name="connsiteY3" fmla="*/ 605779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6437 w 105673"/>
                  <a:gd name="connsiteY4" fmla="*/ 660927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2543 w 105673"/>
                  <a:gd name="connsiteY1" fmla="*/ 911652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22276 w 105152"/>
                  <a:gd name="connsiteY2" fmla="*/ 812582 h 1094126"/>
                  <a:gd name="connsiteX3" fmla="*/ 30150 w 105152"/>
                  <a:gd name="connsiteY3" fmla="*/ 745042 h 1094126"/>
                  <a:gd name="connsiteX4" fmla="*/ 37398 w 105152"/>
                  <a:gd name="connsiteY4" fmla="*/ 688500 h 1094126"/>
                  <a:gd name="connsiteX5" fmla="*/ 51826 w 105152"/>
                  <a:gd name="connsiteY5" fmla="*/ 645171 h 1094126"/>
                  <a:gd name="connsiteX6" fmla="*/ 69557 w 105152"/>
                  <a:gd name="connsiteY6" fmla="*/ 489575 h 1094126"/>
                  <a:gd name="connsiteX7" fmla="*/ 89492 w 105152"/>
                  <a:gd name="connsiteY7" fmla="*/ 262344 h 1094126"/>
                  <a:gd name="connsiteX8" fmla="*/ 105152 w 105152"/>
                  <a:gd name="connsiteY8" fmla="*/ 5615 h 1094126"/>
                  <a:gd name="connsiteX0" fmla="*/ 0 w 102023"/>
                  <a:gd name="connsiteY0" fmla="*/ 1134440 h 1134440"/>
                  <a:gd name="connsiteX1" fmla="*/ 12022 w 102023"/>
                  <a:gd name="connsiteY1" fmla="*/ 951966 h 1134440"/>
                  <a:gd name="connsiteX2" fmla="*/ 22276 w 102023"/>
                  <a:gd name="connsiteY2" fmla="*/ 852896 h 1134440"/>
                  <a:gd name="connsiteX3" fmla="*/ 30150 w 102023"/>
                  <a:gd name="connsiteY3" fmla="*/ 785356 h 1134440"/>
                  <a:gd name="connsiteX4" fmla="*/ 37398 w 102023"/>
                  <a:gd name="connsiteY4" fmla="*/ 728814 h 1134440"/>
                  <a:gd name="connsiteX5" fmla="*/ 51826 w 102023"/>
                  <a:gd name="connsiteY5" fmla="*/ 685485 h 1134440"/>
                  <a:gd name="connsiteX6" fmla="*/ 69557 w 102023"/>
                  <a:gd name="connsiteY6" fmla="*/ 529889 h 1134440"/>
                  <a:gd name="connsiteX7" fmla="*/ 89492 w 102023"/>
                  <a:gd name="connsiteY7" fmla="*/ 302658 h 1134440"/>
                  <a:gd name="connsiteX8" fmla="*/ 102023 w 102023"/>
                  <a:gd name="connsiteY8" fmla="*/ 4569 h 1134440"/>
                  <a:gd name="connsiteX0" fmla="*/ 0 w 101675"/>
                  <a:gd name="connsiteY0" fmla="*/ 1142161 h 1142161"/>
                  <a:gd name="connsiteX1" fmla="*/ 12022 w 101675"/>
                  <a:gd name="connsiteY1" fmla="*/ 959687 h 1142161"/>
                  <a:gd name="connsiteX2" fmla="*/ 22276 w 101675"/>
                  <a:gd name="connsiteY2" fmla="*/ 860617 h 1142161"/>
                  <a:gd name="connsiteX3" fmla="*/ 30150 w 101675"/>
                  <a:gd name="connsiteY3" fmla="*/ 793077 h 1142161"/>
                  <a:gd name="connsiteX4" fmla="*/ 37398 w 101675"/>
                  <a:gd name="connsiteY4" fmla="*/ 736535 h 1142161"/>
                  <a:gd name="connsiteX5" fmla="*/ 51826 w 101675"/>
                  <a:gd name="connsiteY5" fmla="*/ 693206 h 1142161"/>
                  <a:gd name="connsiteX6" fmla="*/ 69557 w 101675"/>
                  <a:gd name="connsiteY6" fmla="*/ 537610 h 1142161"/>
                  <a:gd name="connsiteX7" fmla="*/ 89492 w 101675"/>
                  <a:gd name="connsiteY7" fmla="*/ 310379 h 1142161"/>
                  <a:gd name="connsiteX8" fmla="*/ 101675 w 101675"/>
                  <a:gd name="connsiteY8" fmla="*/ 4411 h 1142161"/>
                  <a:gd name="connsiteX0" fmla="*/ 0 w 101988"/>
                  <a:gd name="connsiteY0" fmla="*/ 1141658 h 1141658"/>
                  <a:gd name="connsiteX1" fmla="*/ 12022 w 101988"/>
                  <a:gd name="connsiteY1" fmla="*/ 959184 h 1141658"/>
                  <a:gd name="connsiteX2" fmla="*/ 22276 w 101988"/>
                  <a:gd name="connsiteY2" fmla="*/ 860114 h 1141658"/>
                  <a:gd name="connsiteX3" fmla="*/ 30150 w 101988"/>
                  <a:gd name="connsiteY3" fmla="*/ 792574 h 1141658"/>
                  <a:gd name="connsiteX4" fmla="*/ 37398 w 101988"/>
                  <a:gd name="connsiteY4" fmla="*/ 736032 h 1141658"/>
                  <a:gd name="connsiteX5" fmla="*/ 51826 w 101988"/>
                  <a:gd name="connsiteY5" fmla="*/ 692703 h 1141658"/>
                  <a:gd name="connsiteX6" fmla="*/ 69557 w 101988"/>
                  <a:gd name="connsiteY6" fmla="*/ 537107 h 1141658"/>
                  <a:gd name="connsiteX7" fmla="*/ 93379 w 101988"/>
                  <a:gd name="connsiteY7" fmla="*/ 339241 h 1141658"/>
                  <a:gd name="connsiteX8" fmla="*/ 101675 w 101988"/>
                  <a:gd name="connsiteY8" fmla="*/ 3908 h 1141658"/>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69557 w 101675"/>
                  <a:gd name="connsiteY6" fmla="*/ 537099 h 1141650"/>
                  <a:gd name="connsiteX7" fmla="*/ 91219 w 101675"/>
                  <a:gd name="connsiteY7" fmla="*/ 358809 h 1141650"/>
                  <a:gd name="connsiteX8" fmla="*/ 101675 w 101675"/>
                  <a:gd name="connsiteY8" fmla="*/ 3900 h 1141650"/>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72581 w 101675"/>
                  <a:gd name="connsiteY6" fmla="*/ 497946 h 1141650"/>
                  <a:gd name="connsiteX7" fmla="*/ 91219 w 101675"/>
                  <a:gd name="connsiteY7" fmla="*/ 358809 h 1141650"/>
                  <a:gd name="connsiteX8" fmla="*/ 101675 w 101675"/>
                  <a:gd name="connsiteY8" fmla="*/ 3900 h 114165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72581 w 101675"/>
                  <a:gd name="connsiteY6" fmla="*/ 498266 h 1141970"/>
                  <a:gd name="connsiteX7" fmla="*/ 93811 w 101675"/>
                  <a:gd name="connsiteY7" fmla="*/ 339553 h 1141970"/>
                  <a:gd name="connsiteX8" fmla="*/ 101675 w 101675"/>
                  <a:gd name="connsiteY8" fmla="*/ 4220 h 114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75" h="1141970">
                    <a:moveTo>
                      <a:pt x="0" y="1141970"/>
                    </a:moveTo>
                    <a:cubicBezTo>
                      <a:pt x="6143" y="1048407"/>
                      <a:pt x="1863" y="1072472"/>
                      <a:pt x="12022" y="959496"/>
                    </a:cubicBezTo>
                    <a:cubicBezTo>
                      <a:pt x="15735" y="914213"/>
                      <a:pt x="19255" y="888194"/>
                      <a:pt x="22276" y="860426"/>
                    </a:cubicBezTo>
                    <a:cubicBezTo>
                      <a:pt x="25297" y="832658"/>
                      <a:pt x="27630" y="813566"/>
                      <a:pt x="30150" y="792886"/>
                    </a:cubicBezTo>
                    <a:cubicBezTo>
                      <a:pt x="32670" y="772206"/>
                      <a:pt x="34770" y="750363"/>
                      <a:pt x="37398" y="736344"/>
                    </a:cubicBezTo>
                    <a:cubicBezTo>
                      <a:pt x="41938" y="700660"/>
                      <a:pt x="45714" y="712711"/>
                      <a:pt x="51826" y="693015"/>
                    </a:cubicBezTo>
                    <a:cubicBezTo>
                      <a:pt x="60102" y="632055"/>
                      <a:pt x="65584" y="557176"/>
                      <a:pt x="72581" y="498266"/>
                    </a:cubicBezTo>
                    <a:cubicBezTo>
                      <a:pt x="79578" y="439356"/>
                      <a:pt x="83343" y="435014"/>
                      <a:pt x="93811" y="339553"/>
                    </a:cubicBezTo>
                    <a:cubicBezTo>
                      <a:pt x="103531" y="172483"/>
                      <a:pt x="100301" y="-32029"/>
                      <a:pt x="101675" y="422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51" name="フリーフォーム 50"/>
              <p:cNvSpPr/>
              <p:nvPr/>
            </p:nvSpPr>
            <p:spPr>
              <a:xfrm>
                <a:off x="2373405" y="2262947"/>
                <a:ext cx="2400108" cy="3035993"/>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1" h="1133366">
                    <a:moveTo>
                      <a:pt x="0" y="1133366"/>
                    </a:moveTo>
                    <a:cubicBezTo>
                      <a:pt x="3362" y="1106768"/>
                      <a:pt x="2431" y="1050560"/>
                      <a:pt x="10838" y="948550"/>
                    </a:cubicBezTo>
                    <a:cubicBezTo>
                      <a:pt x="23589" y="862672"/>
                      <a:pt x="48970" y="657795"/>
                      <a:pt x="61270" y="565609"/>
                    </a:cubicBezTo>
                    <a:cubicBezTo>
                      <a:pt x="73570" y="473423"/>
                      <a:pt x="69806" y="523148"/>
                      <a:pt x="84638" y="395431"/>
                    </a:cubicBezTo>
                    <a:cubicBezTo>
                      <a:pt x="96272" y="234842"/>
                      <a:pt x="93127" y="-32914"/>
                      <a:pt x="94501" y="333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52" name="フリーフォーム 51"/>
              <p:cNvSpPr/>
              <p:nvPr/>
            </p:nvSpPr>
            <p:spPr>
              <a:xfrm>
                <a:off x="2757295" y="2022817"/>
                <a:ext cx="2017209" cy="3307339"/>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4011 w 94501"/>
                  <a:gd name="connsiteY1" fmla="*/ 921633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58097 w 94501"/>
                  <a:gd name="connsiteY2" fmla="*/ 610471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10841 w 94501"/>
                  <a:gd name="connsiteY2" fmla="*/ 955275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99 h 1133399"/>
                  <a:gd name="connsiteX1" fmla="*/ 10442 w 94501"/>
                  <a:gd name="connsiteY1" fmla="*/ 951574 h 1133399"/>
                  <a:gd name="connsiteX2" fmla="*/ 25118 w 94501"/>
                  <a:gd name="connsiteY2" fmla="*/ 847639 h 1133399"/>
                  <a:gd name="connsiteX3" fmla="*/ 58097 w 94501"/>
                  <a:gd name="connsiteY3" fmla="*/ 610504 h 1133399"/>
                  <a:gd name="connsiteX4" fmla="*/ 83052 w 94501"/>
                  <a:gd name="connsiteY4" fmla="*/ 392473 h 1133399"/>
                  <a:gd name="connsiteX5" fmla="*/ 94501 w 94501"/>
                  <a:gd name="connsiteY5" fmla="*/ 3368 h 1133399"/>
                  <a:gd name="connsiteX0" fmla="*/ 0 w 94501"/>
                  <a:gd name="connsiteY0" fmla="*/ 1133537 h 1133537"/>
                  <a:gd name="connsiteX1" fmla="*/ 10442 w 94501"/>
                  <a:gd name="connsiteY1" fmla="*/ 951712 h 1133537"/>
                  <a:gd name="connsiteX2" fmla="*/ 25118 w 94501"/>
                  <a:gd name="connsiteY2" fmla="*/ 847777 h 1133537"/>
                  <a:gd name="connsiteX3" fmla="*/ 58097 w 94501"/>
                  <a:gd name="connsiteY3" fmla="*/ 610642 h 1133537"/>
                  <a:gd name="connsiteX4" fmla="*/ 83052 w 94501"/>
                  <a:gd name="connsiteY4" fmla="*/ 392611 h 1133537"/>
                  <a:gd name="connsiteX5" fmla="*/ 94501 w 94501"/>
                  <a:gd name="connsiteY5" fmla="*/ 3506 h 1133537"/>
                  <a:gd name="connsiteX0" fmla="*/ 0 w 101640"/>
                  <a:gd name="connsiteY0" fmla="*/ 1098151 h 1098151"/>
                  <a:gd name="connsiteX1" fmla="*/ 10442 w 101640"/>
                  <a:gd name="connsiteY1" fmla="*/ 916326 h 1098151"/>
                  <a:gd name="connsiteX2" fmla="*/ 25118 w 101640"/>
                  <a:gd name="connsiteY2" fmla="*/ 812391 h 1098151"/>
                  <a:gd name="connsiteX3" fmla="*/ 58097 w 101640"/>
                  <a:gd name="connsiteY3" fmla="*/ 575256 h 1098151"/>
                  <a:gd name="connsiteX4" fmla="*/ 83052 w 101640"/>
                  <a:gd name="connsiteY4" fmla="*/ 357225 h 1098151"/>
                  <a:gd name="connsiteX5" fmla="*/ 101640 w 101640"/>
                  <a:gd name="connsiteY5" fmla="*/ 4010 h 1098151"/>
                  <a:gd name="connsiteX0" fmla="*/ 0 w 94105"/>
                  <a:gd name="connsiteY0" fmla="*/ 982042 h 982042"/>
                  <a:gd name="connsiteX1" fmla="*/ 10442 w 94105"/>
                  <a:gd name="connsiteY1" fmla="*/ 800217 h 982042"/>
                  <a:gd name="connsiteX2" fmla="*/ 25118 w 94105"/>
                  <a:gd name="connsiteY2" fmla="*/ 696282 h 982042"/>
                  <a:gd name="connsiteX3" fmla="*/ 58097 w 94105"/>
                  <a:gd name="connsiteY3" fmla="*/ 459147 h 982042"/>
                  <a:gd name="connsiteX4" fmla="*/ 83052 w 94105"/>
                  <a:gd name="connsiteY4" fmla="*/ 241116 h 982042"/>
                  <a:gd name="connsiteX5" fmla="*/ 94105 w 94105"/>
                  <a:gd name="connsiteY5" fmla="*/ 7533 h 982042"/>
                  <a:gd name="connsiteX0" fmla="*/ 0 w 94105"/>
                  <a:gd name="connsiteY0" fmla="*/ 993413 h 993413"/>
                  <a:gd name="connsiteX1" fmla="*/ 10442 w 94105"/>
                  <a:gd name="connsiteY1" fmla="*/ 811588 h 993413"/>
                  <a:gd name="connsiteX2" fmla="*/ 25118 w 94105"/>
                  <a:gd name="connsiteY2" fmla="*/ 707653 h 993413"/>
                  <a:gd name="connsiteX3" fmla="*/ 58097 w 94105"/>
                  <a:gd name="connsiteY3" fmla="*/ 470518 h 993413"/>
                  <a:gd name="connsiteX4" fmla="*/ 83052 w 94105"/>
                  <a:gd name="connsiteY4" fmla="*/ 252487 h 993413"/>
                  <a:gd name="connsiteX5" fmla="*/ 94105 w 94105"/>
                  <a:gd name="connsiteY5" fmla="*/ 6941 h 993413"/>
                  <a:gd name="connsiteX0" fmla="*/ 0 w 95295"/>
                  <a:gd name="connsiteY0" fmla="*/ 990564 h 990564"/>
                  <a:gd name="connsiteX1" fmla="*/ 10442 w 95295"/>
                  <a:gd name="connsiteY1" fmla="*/ 808739 h 990564"/>
                  <a:gd name="connsiteX2" fmla="*/ 25118 w 95295"/>
                  <a:gd name="connsiteY2" fmla="*/ 704804 h 990564"/>
                  <a:gd name="connsiteX3" fmla="*/ 58097 w 95295"/>
                  <a:gd name="connsiteY3" fmla="*/ 467669 h 990564"/>
                  <a:gd name="connsiteX4" fmla="*/ 83052 w 95295"/>
                  <a:gd name="connsiteY4" fmla="*/ 249638 h 990564"/>
                  <a:gd name="connsiteX5" fmla="*/ 95295 w 95295"/>
                  <a:gd name="connsiteY5" fmla="*/ 7082 h 990564"/>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4067"/>
                  <a:gd name="connsiteY0" fmla="*/ 1016433 h 1016433"/>
                  <a:gd name="connsiteX1" fmla="*/ 8459 w 94067"/>
                  <a:gd name="connsiteY1" fmla="*/ 819654 h 1016433"/>
                  <a:gd name="connsiteX2" fmla="*/ 23135 w 94067"/>
                  <a:gd name="connsiteY2" fmla="*/ 715719 h 1016433"/>
                  <a:gd name="connsiteX3" fmla="*/ 56114 w 94067"/>
                  <a:gd name="connsiteY3" fmla="*/ 478584 h 1016433"/>
                  <a:gd name="connsiteX4" fmla="*/ 81069 w 94067"/>
                  <a:gd name="connsiteY4" fmla="*/ 260553 h 1016433"/>
                  <a:gd name="connsiteX5" fmla="*/ 93312 w 94067"/>
                  <a:gd name="connsiteY5" fmla="*/ 17997 h 1016433"/>
                  <a:gd name="connsiteX6" fmla="*/ 92728 w 94067"/>
                  <a:gd name="connsiteY6" fmla="*/ 17890 h 1016433"/>
                  <a:gd name="connsiteX0" fmla="*/ 0 w 94894"/>
                  <a:gd name="connsiteY0" fmla="*/ 1142534 h 1142534"/>
                  <a:gd name="connsiteX1" fmla="*/ 8459 w 94894"/>
                  <a:gd name="connsiteY1" fmla="*/ 945755 h 1142534"/>
                  <a:gd name="connsiteX2" fmla="*/ 23135 w 94894"/>
                  <a:gd name="connsiteY2" fmla="*/ 841820 h 1142534"/>
                  <a:gd name="connsiteX3" fmla="*/ 56114 w 94894"/>
                  <a:gd name="connsiteY3" fmla="*/ 604685 h 1142534"/>
                  <a:gd name="connsiteX4" fmla="*/ 81069 w 94894"/>
                  <a:gd name="connsiteY4" fmla="*/ 386654 h 1142534"/>
                  <a:gd name="connsiteX5" fmla="*/ 93312 w 94894"/>
                  <a:gd name="connsiteY5" fmla="*/ 144098 h 1142534"/>
                  <a:gd name="connsiteX6" fmla="*/ 94792 w 94894"/>
                  <a:gd name="connsiteY6" fmla="*/ 0 h 1142534"/>
                  <a:gd name="connsiteX0" fmla="*/ 0 w 94344"/>
                  <a:gd name="connsiteY0" fmla="*/ 1232042 h 1232042"/>
                  <a:gd name="connsiteX1" fmla="*/ 8459 w 94344"/>
                  <a:gd name="connsiteY1" fmla="*/ 1035263 h 1232042"/>
                  <a:gd name="connsiteX2" fmla="*/ 23135 w 94344"/>
                  <a:gd name="connsiteY2" fmla="*/ 931328 h 1232042"/>
                  <a:gd name="connsiteX3" fmla="*/ 56114 w 94344"/>
                  <a:gd name="connsiteY3" fmla="*/ 694193 h 1232042"/>
                  <a:gd name="connsiteX4" fmla="*/ 81069 w 94344"/>
                  <a:gd name="connsiteY4" fmla="*/ 476162 h 1232042"/>
                  <a:gd name="connsiteX5" fmla="*/ 93312 w 94344"/>
                  <a:gd name="connsiteY5" fmla="*/ 233606 h 1232042"/>
                  <a:gd name="connsiteX6" fmla="*/ 93760 w 94344"/>
                  <a:gd name="connsiteY6" fmla="*/ 0 h 1232042"/>
                  <a:gd name="connsiteX0" fmla="*/ 0 w 93773"/>
                  <a:gd name="connsiteY0" fmla="*/ 1232042 h 1232042"/>
                  <a:gd name="connsiteX1" fmla="*/ 8459 w 93773"/>
                  <a:gd name="connsiteY1" fmla="*/ 1035263 h 1232042"/>
                  <a:gd name="connsiteX2" fmla="*/ 23135 w 93773"/>
                  <a:gd name="connsiteY2" fmla="*/ 931328 h 1232042"/>
                  <a:gd name="connsiteX3" fmla="*/ 56114 w 93773"/>
                  <a:gd name="connsiteY3" fmla="*/ 694193 h 1232042"/>
                  <a:gd name="connsiteX4" fmla="*/ 81069 w 93773"/>
                  <a:gd name="connsiteY4" fmla="*/ 476162 h 1232042"/>
                  <a:gd name="connsiteX5" fmla="*/ 91248 w 93773"/>
                  <a:gd name="connsiteY5" fmla="*/ 237498 h 1232042"/>
                  <a:gd name="connsiteX6" fmla="*/ 93760 w 93773"/>
                  <a:gd name="connsiteY6" fmla="*/ 0 h 1232042"/>
                  <a:gd name="connsiteX0" fmla="*/ 0 w 93773"/>
                  <a:gd name="connsiteY0" fmla="*/ 1191064 h 1191064"/>
                  <a:gd name="connsiteX1" fmla="*/ 8459 w 93773"/>
                  <a:gd name="connsiteY1" fmla="*/ 994285 h 1191064"/>
                  <a:gd name="connsiteX2" fmla="*/ 23135 w 93773"/>
                  <a:gd name="connsiteY2" fmla="*/ 890350 h 1191064"/>
                  <a:gd name="connsiteX3" fmla="*/ 56114 w 93773"/>
                  <a:gd name="connsiteY3" fmla="*/ 653215 h 1191064"/>
                  <a:gd name="connsiteX4" fmla="*/ 81069 w 93773"/>
                  <a:gd name="connsiteY4" fmla="*/ 435184 h 1191064"/>
                  <a:gd name="connsiteX5" fmla="*/ 91248 w 93773"/>
                  <a:gd name="connsiteY5" fmla="*/ 196520 h 1191064"/>
                  <a:gd name="connsiteX6" fmla="*/ 93760 w 93773"/>
                  <a:gd name="connsiteY6" fmla="*/ 0 h 1191064"/>
                  <a:gd name="connsiteX0" fmla="*/ 0 w 93773"/>
                  <a:gd name="connsiteY0" fmla="*/ 1172851 h 1172851"/>
                  <a:gd name="connsiteX1" fmla="*/ 8459 w 93773"/>
                  <a:gd name="connsiteY1" fmla="*/ 976072 h 1172851"/>
                  <a:gd name="connsiteX2" fmla="*/ 23135 w 93773"/>
                  <a:gd name="connsiteY2" fmla="*/ 872137 h 1172851"/>
                  <a:gd name="connsiteX3" fmla="*/ 56114 w 93773"/>
                  <a:gd name="connsiteY3" fmla="*/ 635002 h 1172851"/>
                  <a:gd name="connsiteX4" fmla="*/ 81069 w 93773"/>
                  <a:gd name="connsiteY4" fmla="*/ 416971 h 1172851"/>
                  <a:gd name="connsiteX5" fmla="*/ 91248 w 93773"/>
                  <a:gd name="connsiteY5" fmla="*/ 178307 h 1172851"/>
                  <a:gd name="connsiteX6" fmla="*/ 93760 w 93773"/>
                  <a:gd name="connsiteY6" fmla="*/ 0 h 1172851"/>
                  <a:gd name="connsiteX0" fmla="*/ 0 w 94496"/>
                  <a:gd name="connsiteY0" fmla="*/ 1168298 h 1168298"/>
                  <a:gd name="connsiteX1" fmla="*/ 8459 w 94496"/>
                  <a:gd name="connsiteY1" fmla="*/ 971519 h 1168298"/>
                  <a:gd name="connsiteX2" fmla="*/ 23135 w 94496"/>
                  <a:gd name="connsiteY2" fmla="*/ 867584 h 1168298"/>
                  <a:gd name="connsiteX3" fmla="*/ 56114 w 94496"/>
                  <a:gd name="connsiteY3" fmla="*/ 630449 h 1168298"/>
                  <a:gd name="connsiteX4" fmla="*/ 81069 w 94496"/>
                  <a:gd name="connsiteY4" fmla="*/ 412418 h 1168298"/>
                  <a:gd name="connsiteX5" fmla="*/ 91248 w 94496"/>
                  <a:gd name="connsiteY5" fmla="*/ 173754 h 1168298"/>
                  <a:gd name="connsiteX6" fmla="*/ 94489 w 94496"/>
                  <a:gd name="connsiteY6" fmla="*/ 0 h 1168298"/>
                  <a:gd name="connsiteX0" fmla="*/ 0 w 92685"/>
                  <a:gd name="connsiteY0" fmla="*/ 1168298 h 1168298"/>
                  <a:gd name="connsiteX1" fmla="*/ 8459 w 92685"/>
                  <a:gd name="connsiteY1" fmla="*/ 971519 h 1168298"/>
                  <a:gd name="connsiteX2" fmla="*/ 23135 w 92685"/>
                  <a:gd name="connsiteY2" fmla="*/ 867584 h 1168298"/>
                  <a:gd name="connsiteX3" fmla="*/ 56114 w 92685"/>
                  <a:gd name="connsiteY3" fmla="*/ 630449 h 1168298"/>
                  <a:gd name="connsiteX4" fmla="*/ 81069 w 92685"/>
                  <a:gd name="connsiteY4" fmla="*/ 412418 h 1168298"/>
                  <a:gd name="connsiteX5" fmla="*/ 91248 w 92685"/>
                  <a:gd name="connsiteY5" fmla="*/ 173754 h 1168298"/>
                  <a:gd name="connsiteX6" fmla="*/ 92522 w 92685"/>
                  <a:gd name="connsiteY6" fmla="*/ 0 h 11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85" h="1168298">
                    <a:moveTo>
                      <a:pt x="0" y="1168298"/>
                    </a:moveTo>
                    <a:cubicBezTo>
                      <a:pt x="2172" y="1096838"/>
                      <a:pt x="52" y="1073529"/>
                      <a:pt x="8459" y="971519"/>
                    </a:cubicBezTo>
                    <a:cubicBezTo>
                      <a:pt x="10266" y="941837"/>
                      <a:pt x="15193" y="924429"/>
                      <a:pt x="23135" y="867584"/>
                    </a:cubicBezTo>
                    <a:cubicBezTo>
                      <a:pt x="38216" y="777840"/>
                      <a:pt x="46458" y="706310"/>
                      <a:pt x="56114" y="630449"/>
                    </a:cubicBezTo>
                    <a:cubicBezTo>
                      <a:pt x="65770" y="554588"/>
                      <a:pt x="66237" y="540135"/>
                      <a:pt x="81069" y="412418"/>
                    </a:cubicBezTo>
                    <a:cubicBezTo>
                      <a:pt x="91513" y="239866"/>
                      <a:pt x="89874" y="137505"/>
                      <a:pt x="91248" y="173754"/>
                    </a:cubicBezTo>
                    <a:cubicBezTo>
                      <a:pt x="93191" y="133310"/>
                      <a:pt x="92644" y="22"/>
                      <a:pt x="92522" y="0"/>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grpSp>
      </p:grpSp>
      <p:sp>
        <p:nvSpPr>
          <p:cNvPr id="53" name="星 5 52"/>
          <p:cNvSpPr/>
          <p:nvPr/>
        </p:nvSpPr>
        <p:spPr>
          <a:xfrm>
            <a:off x="3414984" y="3580472"/>
            <a:ext cx="241477" cy="2286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コンテンツ プレースホルダー 2"/>
          <p:cNvSpPr>
            <a:spLocks noGrp="1"/>
          </p:cNvSpPr>
          <p:nvPr>
            <p:ph idx="1"/>
          </p:nvPr>
        </p:nvSpPr>
        <p:spPr>
          <a:xfrm>
            <a:off x="5135633" y="1329891"/>
            <a:ext cx="4039199" cy="5558864"/>
          </a:xfrm>
        </p:spPr>
        <p:txBody>
          <a:bodyPr>
            <a:noAutofit/>
          </a:bodyPr>
          <a:lstStyle/>
          <a:p>
            <a:pPr>
              <a:lnSpc>
                <a:spcPct val="120000"/>
              </a:lnSpc>
            </a:pPr>
            <a:r>
              <a:rPr lang="en-US" altLang="ja-JP" sz="2000" dirty="0" smtClean="0"/>
              <a:t>INTH07 </a:t>
            </a:r>
            <a:r>
              <a:rPr lang="ja-JP" altLang="en-US" sz="2000" dirty="0" smtClean="0"/>
              <a:t>では</a:t>
            </a:r>
            <a:r>
              <a:rPr lang="en-US" altLang="ja-JP" sz="2000" dirty="0" smtClean="0"/>
              <a:t>, </a:t>
            </a:r>
            <a:r>
              <a:rPr lang="ja-JP" altLang="en-US" sz="2000" dirty="0" smtClean="0"/>
              <a:t>海洋熱容量・</a:t>
            </a:r>
            <a:r>
              <a:rPr kumimoji="1" lang="ja-JP" altLang="en-US" sz="2000" dirty="0" smtClean="0"/>
              <a:t>海洋熱輸送の有無による</a:t>
            </a:r>
            <a:r>
              <a:rPr kumimoji="1" lang="en-US" altLang="ja-JP" sz="2000" dirty="0" smtClean="0"/>
              <a:t>, </a:t>
            </a:r>
            <a:r>
              <a:rPr kumimoji="1" lang="ja-JP" altLang="en-US" sz="2000" dirty="0" smtClean="0"/>
              <a:t>部分凍結解の</a:t>
            </a:r>
            <a:r>
              <a:rPr lang="ja-JP" altLang="en-US" sz="2000" dirty="0" smtClean="0"/>
              <a:t>ブランチの全体的な構造の変化は起こらなかった</a:t>
            </a:r>
            <a:r>
              <a:rPr lang="en-US" altLang="ja-JP" sz="2000" dirty="0" smtClean="0"/>
              <a:t>. </a:t>
            </a:r>
          </a:p>
          <a:p>
            <a:pPr lvl="1">
              <a:lnSpc>
                <a:spcPct val="120000"/>
              </a:lnSpc>
            </a:pPr>
            <a:r>
              <a:rPr lang="en-US" altLang="ja-JP" sz="2000" dirty="0" smtClean="0"/>
              <a:t>Rose (2015) </a:t>
            </a:r>
            <a:r>
              <a:rPr lang="ja-JP" altLang="en-US" sz="2000" dirty="0" smtClean="0"/>
              <a:t>のような赤道凍結解は現れなかった</a:t>
            </a:r>
            <a:r>
              <a:rPr lang="en-US" altLang="ja-JP" sz="2000" dirty="0" smtClean="0"/>
              <a:t>. </a:t>
            </a:r>
          </a:p>
          <a:p>
            <a:pPr>
              <a:lnSpc>
                <a:spcPct val="120000"/>
              </a:lnSpc>
            </a:pPr>
            <a:r>
              <a:rPr kumimoji="1" lang="ja-JP" altLang="en-US" sz="2000" dirty="0" smtClean="0"/>
              <a:t>しかし</a:t>
            </a:r>
            <a:r>
              <a:rPr kumimoji="1" lang="en-US" altLang="ja-JP" sz="2000" dirty="0" smtClean="0"/>
              <a:t>, </a:t>
            </a:r>
            <a:r>
              <a:rPr lang="ja-JP" altLang="en-US" sz="2000" dirty="0" smtClean="0"/>
              <a:t>部分</a:t>
            </a:r>
            <a:r>
              <a:rPr lang="ja-JP" altLang="en-US" sz="2000" dirty="0"/>
              <a:t>凍結</a:t>
            </a:r>
            <a:r>
              <a:rPr lang="ja-JP" altLang="en-US" sz="2000" dirty="0" smtClean="0"/>
              <a:t>解には</a:t>
            </a:r>
            <a:r>
              <a:rPr lang="en-US" altLang="ja-JP" sz="2000" dirty="0" smtClean="0"/>
              <a:t>, </a:t>
            </a:r>
            <a:r>
              <a:rPr lang="ja-JP" altLang="en-US" sz="2000" dirty="0" smtClean="0"/>
              <a:t>海洋</a:t>
            </a:r>
            <a:r>
              <a:rPr kumimoji="1" lang="ja-JP" altLang="en-US" sz="2000" dirty="0" smtClean="0"/>
              <a:t>の設定による違いの特徴が幾つか見られる</a:t>
            </a:r>
            <a:r>
              <a:rPr kumimoji="1" lang="en-US" altLang="ja-JP" sz="2000" dirty="0" smtClean="0"/>
              <a:t> (</a:t>
            </a:r>
            <a:r>
              <a:rPr kumimoji="1" lang="ja-JP" altLang="en-US" sz="2000" dirty="0" smtClean="0"/>
              <a:t>次のスライド</a:t>
            </a:r>
            <a:r>
              <a:rPr kumimoji="1" lang="en-US" altLang="ja-JP" sz="2000" dirty="0" smtClean="0"/>
              <a:t>). </a:t>
            </a:r>
          </a:p>
        </p:txBody>
      </p:sp>
      <p:sp>
        <p:nvSpPr>
          <p:cNvPr id="55" name="テキスト ボックス 54"/>
          <p:cNvSpPr txBox="1"/>
          <p:nvPr/>
        </p:nvSpPr>
        <p:spPr>
          <a:xfrm>
            <a:off x="1724401" y="1038262"/>
            <a:ext cx="2488535" cy="400110"/>
          </a:xfrm>
          <a:prstGeom prst="rect">
            <a:avLst/>
          </a:prstGeom>
          <a:noFill/>
        </p:spPr>
        <p:txBody>
          <a:bodyPr wrap="square" rtlCol="0">
            <a:spAutoFit/>
          </a:bodyPr>
          <a:lstStyle/>
          <a:p>
            <a:r>
              <a:rPr lang="ja-JP" altLang="en-US" sz="2000" dirty="0" smtClean="0"/>
              <a:t>気候レジーム図</a:t>
            </a:r>
            <a:endParaRPr kumimoji="1" lang="ja-JP" altLang="en-US" sz="2000" dirty="0"/>
          </a:p>
        </p:txBody>
      </p:sp>
      <p:sp>
        <p:nvSpPr>
          <p:cNvPr id="56" name="テキスト ボックス 55"/>
          <p:cNvSpPr txBox="1"/>
          <p:nvPr/>
        </p:nvSpPr>
        <p:spPr>
          <a:xfrm rot="17587534">
            <a:off x="3700097" y="2655935"/>
            <a:ext cx="1742501" cy="800219"/>
          </a:xfrm>
          <a:prstGeom prst="rect">
            <a:avLst/>
          </a:prstGeom>
          <a:noFill/>
        </p:spPr>
        <p:txBody>
          <a:bodyPr wrap="square" rtlCol="0">
            <a:spAutoFit/>
          </a:bodyPr>
          <a:lstStyle/>
          <a:p>
            <a:r>
              <a:rPr kumimoji="1" lang="en-US" altLang="ja-JP" dirty="0" smtClean="0">
                <a:solidFill>
                  <a:schemeClr val="accent6">
                    <a:lumMod val="75000"/>
                  </a:schemeClr>
                </a:solidFill>
              </a:rPr>
              <a:t>dynamic ocean </a:t>
            </a:r>
          </a:p>
          <a:p>
            <a:r>
              <a:rPr kumimoji="1" lang="en-US" altLang="ja-JP" sz="1400" dirty="0" smtClean="0"/>
              <a:t>(</a:t>
            </a:r>
            <a:r>
              <a:rPr kumimoji="1" lang="ja-JP" altLang="en-US" sz="1400" dirty="0" smtClean="0"/>
              <a:t>海洋大循環</a:t>
            </a:r>
            <a:r>
              <a:rPr kumimoji="1" lang="ja-JP" altLang="en-US" sz="1400" dirty="0" smtClean="0">
                <a:solidFill>
                  <a:srgbClr val="FF0000"/>
                </a:solidFill>
              </a:rPr>
              <a:t>あり</a:t>
            </a:r>
            <a:r>
              <a:rPr lang="en-US" altLang="ja-JP" sz="1400" dirty="0" smtClean="0"/>
              <a:t>, </a:t>
            </a:r>
            <a:r>
              <a:rPr lang="ja-JP" altLang="en-US" sz="1400" dirty="0" smtClean="0"/>
              <a:t>熱容量</a:t>
            </a:r>
            <a:r>
              <a:rPr lang="ja-JP" altLang="en-US" sz="1400" dirty="0" smtClean="0">
                <a:solidFill>
                  <a:srgbClr val="FF0000"/>
                </a:solidFill>
              </a:rPr>
              <a:t>あり</a:t>
            </a:r>
            <a:r>
              <a:rPr lang="en-US" altLang="ja-JP" sz="1400" dirty="0" smtClean="0"/>
              <a:t>)</a:t>
            </a:r>
            <a:r>
              <a:rPr kumimoji="1" lang="en-US" altLang="ja-JP" sz="1400" dirty="0" smtClean="0"/>
              <a:t> </a:t>
            </a:r>
            <a:endParaRPr kumimoji="1" lang="ja-JP" altLang="en-US" sz="1400" dirty="0"/>
          </a:p>
        </p:txBody>
      </p:sp>
      <p:cxnSp>
        <p:nvCxnSpPr>
          <p:cNvPr id="57" name="直線コネクタ 56"/>
          <p:cNvCxnSpPr/>
          <p:nvPr/>
        </p:nvCxnSpPr>
        <p:spPr>
          <a:xfrm flipH="1">
            <a:off x="5376261" y="6412188"/>
            <a:ext cx="603999" cy="17917"/>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5376262" y="6195927"/>
            <a:ext cx="603999" cy="8097"/>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flipH="1">
            <a:off x="5374953" y="6640367"/>
            <a:ext cx="605284" cy="24749"/>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sp>
        <p:nvSpPr>
          <p:cNvPr id="60" name="テキスト ボックス 59"/>
          <p:cNvSpPr txBox="1"/>
          <p:nvPr/>
        </p:nvSpPr>
        <p:spPr>
          <a:xfrm>
            <a:off x="5222885" y="5708918"/>
            <a:ext cx="3429140" cy="369332"/>
          </a:xfrm>
          <a:prstGeom prst="rect">
            <a:avLst/>
          </a:prstGeom>
          <a:noFill/>
        </p:spPr>
        <p:txBody>
          <a:bodyPr wrap="square" rtlCol="0">
            <a:spAutoFit/>
          </a:bodyPr>
          <a:lstStyle/>
          <a:p>
            <a:r>
              <a:rPr kumimoji="1" lang="ja-JP" altLang="en-US" dirty="0" smtClean="0"/>
              <a:t>部分凍結解の初期値依存性</a:t>
            </a:r>
            <a:endParaRPr kumimoji="1" lang="ja-JP" altLang="en-US" dirty="0"/>
          </a:p>
        </p:txBody>
      </p:sp>
      <p:sp>
        <p:nvSpPr>
          <p:cNvPr id="61" name="テキスト ボックス 60"/>
          <p:cNvSpPr txBox="1"/>
          <p:nvPr/>
        </p:nvSpPr>
        <p:spPr>
          <a:xfrm>
            <a:off x="6060867" y="6002269"/>
            <a:ext cx="2770722" cy="307777"/>
          </a:xfrm>
          <a:prstGeom prst="rect">
            <a:avLst/>
          </a:prstGeom>
          <a:noFill/>
        </p:spPr>
        <p:txBody>
          <a:bodyPr wrap="square" rtlCol="0">
            <a:spAutoFit/>
          </a:bodyPr>
          <a:lstStyle/>
          <a:p>
            <a:r>
              <a:rPr lang="en-US" altLang="ja-JP" sz="1400" dirty="0" smtClean="0"/>
              <a:t>: dynamic ocean </a:t>
            </a:r>
            <a:r>
              <a:rPr lang="ja-JP" altLang="en-US" sz="1400" dirty="0" smtClean="0"/>
              <a:t>の場合</a:t>
            </a:r>
            <a:endParaRPr kumimoji="1" lang="ja-JP" altLang="en-US" sz="1400" dirty="0"/>
          </a:p>
        </p:txBody>
      </p:sp>
      <p:sp>
        <p:nvSpPr>
          <p:cNvPr id="62" name="テキスト ボックス 61"/>
          <p:cNvSpPr txBox="1"/>
          <p:nvPr/>
        </p:nvSpPr>
        <p:spPr>
          <a:xfrm>
            <a:off x="6060867" y="6245760"/>
            <a:ext cx="2770722" cy="307777"/>
          </a:xfrm>
          <a:prstGeom prst="rect">
            <a:avLst/>
          </a:prstGeom>
          <a:noFill/>
        </p:spPr>
        <p:txBody>
          <a:bodyPr wrap="square" rtlCol="0">
            <a:spAutoFit/>
          </a:bodyPr>
          <a:lstStyle/>
          <a:p>
            <a:r>
              <a:rPr lang="en-US" altLang="ja-JP" sz="1400" dirty="0" smtClean="0"/>
              <a:t>: slab ocean </a:t>
            </a:r>
            <a:r>
              <a:rPr lang="ja-JP" altLang="en-US" sz="1400" dirty="0" smtClean="0"/>
              <a:t>の場合</a:t>
            </a:r>
            <a:endParaRPr kumimoji="1" lang="ja-JP" altLang="en-US" sz="1400" dirty="0"/>
          </a:p>
        </p:txBody>
      </p:sp>
      <p:sp>
        <p:nvSpPr>
          <p:cNvPr id="63" name="テキスト ボックス 62"/>
          <p:cNvSpPr txBox="1"/>
          <p:nvPr/>
        </p:nvSpPr>
        <p:spPr>
          <a:xfrm>
            <a:off x="6061372" y="6503106"/>
            <a:ext cx="2770722" cy="307777"/>
          </a:xfrm>
          <a:prstGeom prst="rect">
            <a:avLst/>
          </a:prstGeom>
          <a:noFill/>
        </p:spPr>
        <p:txBody>
          <a:bodyPr wrap="square" rtlCol="0">
            <a:spAutoFit/>
          </a:bodyPr>
          <a:lstStyle/>
          <a:p>
            <a:r>
              <a:rPr lang="en-US" altLang="ja-JP" sz="1400" dirty="0" smtClean="0"/>
              <a:t>: swamp ocean </a:t>
            </a:r>
            <a:r>
              <a:rPr lang="ja-JP" altLang="en-US" sz="1400" dirty="0" smtClean="0"/>
              <a:t>の場合</a:t>
            </a:r>
            <a:endParaRPr kumimoji="1" lang="ja-JP" altLang="en-US" sz="1400" dirty="0"/>
          </a:p>
        </p:txBody>
      </p:sp>
    </p:spTree>
    <p:extLst>
      <p:ext uri="{BB962C8B-B14F-4D97-AF65-F5344CB8AC3E}">
        <p14:creationId xmlns:p14="http://schemas.microsoft.com/office/powerpoint/2010/main" val="104622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6056"/>
          <a:stretch/>
        </p:blipFill>
        <p:spPr>
          <a:xfrm>
            <a:off x="166175" y="1212791"/>
            <a:ext cx="5056710" cy="5554649"/>
          </a:xfrm>
          <a:prstGeom prst="rect">
            <a:avLst/>
          </a:prstGeom>
        </p:spPr>
      </p:pic>
      <p:sp>
        <p:nvSpPr>
          <p:cNvPr id="5" name="テキスト ボックス 4"/>
          <p:cNvSpPr txBox="1"/>
          <p:nvPr/>
        </p:nvSpPr>
        <p:spPr>
          <a:xfrm>
            <a:off x="1906218" y="6519446"/>
            <a:ext cx="2079381" cy="338554"/>
          </a:xfrm>
          <a:prstGeom prst="rect">
            <a:avLst/>
          </a:prstGeom>
          <a:solidFill>
            <a:schemeClr val="bg1"/>
          </a:solidFill>
        </p:spPr>
        <p:txBody>
          <a:bodyPr wrap="square" rtlCol="0">
            <a:spAutoFit/>
          </a:bodyPr>
          <a:lstStyle/>
          <a:p>
            <a:pPr algn="ctr"/>
            <a:r>
              <a:rPr kumimoji="1" lang="ja-JP" altLang="en-US" sz="1600" dirty="0" smtClean="0"/>
              <a:t>太陽定数</a:t>
            </a:r>
            <a:r>
              <a:rPr kumimoji="1" lang="en-US" altLang="ja-JP" sz="1600" dirty="0" smtClean="0"/>
              <a:t> (S)</a:t>
            </a:r>
            <a:endParaRPr kumimoji="1" lang="ja-JP" altLang="en-US" sz="1600" dirty="0"/>
          </a:p>
        </p:txBody>
      </p:sp>
      <p:sp>
        <p:nvSpPr>
          <p:cNvPr id="6" name="テキスト ボックス 5"/>
          <p:cNvSpPr txBox="1"/>
          <p:nvPr/>
        </p:nvSpPr>
        <p:spPr>
          <a:xfrm rot="16200000">
            <a:off x="-909918" y="3486657"/>
            <a:ext cx="2217012" cy="338554"/>
          </a:xfrm>
          <a:prstGeom prst="rect">
            <a:avLst/>
          </a:prstGeom>
          <a:noFill/>
        </p:spPr>
        <p:txBody>
          <a:bodyPr wrap="square" rtlCol="0">
            <a:spAutoFit/>
          </a:bodyPr>
          <a:lstStyle/>
          <a:p>
            <a:pPr algn="ctr"/>
            <a:r>
              <a:rPr lang="ja-JP" altLang="en-US" sz="1600" dirty="0" smtClean="0"/>
              <a:t>氷線緯度</a:t>
            </a:r>
            <a:endParaRPr kumimoji="1" lang="ja-JP" altLang="en-US" sz="1600" dirty="0"/>
          </a:p>
        </p:txBody>
      </p:sp>
      <p:sp>
        <p:nvSpPr>
          <p:cNvPr id="7" name="テキスト ボックス 6"/>
          <p:cNvSpPr txBox="1"/>
          <p:nvPr/>
        </p:nvSpPr>
        <p:spPr>
          <a:xfrm rot="18703423">
            <a:off x="807589" y="3907976"/>
            <a:ext cx="1726845" cy="800219"/>
          </a:xfrm>
          <a:prstGeom prst="rect">
            <a:avLst/>
          </a:prstGeom>
          <a:noFill/>
        </p:spPr>
        <p:txBody>
          <a:bodyPr wrap="square" rtlCol="0">
            <a:spAutoFit/>
          </a:bodyPr>
          <a:lstStyle/>
          <a:p>
            <a:r>
              <a:rPr kumimoji="1" lang="en-US" altLang="ja-JP" dirty="0" smtClean="0">
                <a:solidFill>
                  <a:schemeClr val="accent2"/>
                </a:solidFill>
              </a:rPr>
              <a:t>60 m slab ocean </a:t>
            </a:r>
          </a:p>
          <a:p>
            <a:r>
              <a:rPr kumimoji="1" lang="en-US" altLang="ja-JP" sz="1400" dirty="0" smtClean="0"/>
              <a:t>(</a:t>
            </a:r>
            <a:r>
              <a:rPr kumimoji="1" lang="ja-JP" altLang="en-US" sz="1400" dirty="0" smtClean="0"/>
              <a:t>海洋大循環</a:t>
            </a:r>
            <a:r>
              <a:rPr lang="ja-JP" altLang="en-US" sz="1400" dirty="0" smtClean="0">
                <a:solidFill>
                  <a:schemeClr val="accent1"/>
                </a:solidFill>
              </a:rPr>
              <a:t>なし</a:t>
            </a:r>
            <a:r>
              <a:rPr lang="en-US" altLang="ja-JP" sz="1400" dirty="0" smtClean="0"/>
              <a:t>, </a:t>
            </a:r>
            <a:r>
              <a:rPr lang="ja-JP" altLang="en-US" sz="1400" dirty="0" smtClean="0"/>
              <a:t>熱容量</a:t>
            </a:r>
            <a:r>
              <a:rPr lang="ja-JP" altLang="en-US" sz="1400" dirty="0" smtClean="0">
                <a:solidFill>
                  <a:srgbClr val="FF0000"/>
                </a:solidFill>
              </a:rPr>
              <a:t>あり</a:t>
            </a:r>
            <a:r>
              <a:rPr lang="en-US" altLang="ja-JP" sz="1400" dirty="0" smtClean="0"/>
              <a:t>)</a:t>
            </a:r>
            <a:r>
              <a:rPr kumimoji="1" lang="en-US" altLang="ja-JP" sz="1400" dirty="0" smtClean="0"/>
              <a:t> </a:t>
            </a:r>
            <a:endParaRPr kumimoji="1" lang="ja-JP" altLang="en-US" sz="1400" dirty="0"/>
          </a:p>
        </p:txBody>
      </p:sp>
      <p:sp>
        <p:nvSpPr>
          <p:cNvPr id="8" name="テキスト ボックス 7"/>
          <p:cNvSpPr txBox="1"/>
          <p:nvPr/>
        </p:nvSpPr>
        <p:spPr>
          <a:xfrm>
            <a:off x="3219945" y="4435103"/>
            <a:ext cx="1500767" cy="1077218"/>
          </a:xfrm>
          <a:prstGeom prst="rect">
            <a:avLst/>
          </a:prstGeom>
          <a:noFill/>
        </p:spPr>
        <p:txBody>
          <a:bodyPr wrap="square" rtlCol="0">
            <a:spAutoFit/>
          </a:bodyPr>
          <a:lstStyle/>
          <a:p>
            <a:r>
              <a:rPr kumimoji="1" lang="en-US" altLang="ja-JP" dirty="0" smtClean="0">
                <a:solidFill>
                  <a:schemeClr val="accent4">
                    <a:lumMod val="75000"/>
                  </a:schemeClr>
                </a:solidFill>
              </a:rPr>
              <a:t>swamp ocean</a:t>
            </a:r>
          </a:p>
          <a:p>
            <a:r>
              <a:rPr lang="en-US" altLang="ja-JP" sz="1400" dirty="0"/>
              <a:t>(</a:t>
            </a:r>
            <a:r>
              <a:rPr lang="ja-JP" altLang="en-US" sz="1400" dirty="0"/>
              <a:t>海洋</a:t>
            </a:r>
            <a:r>
              <a:rPr lang="ja-JP" altLang="en-US" sz="1400" dirty="0" smtClean="0"/>
              <a:t>大循環</a:t>
            </a:r>
            <a:r>
              <a:rPr lang="ja-JP" altLang="en-US" sz="1400" dirty="0" smtClean="0">
                <a:solidFill>
                  <a:schemeClr val="accent1"/>
                </a:solidFill>
              </a:rPr>
              <a:t>なし</a:t>
            </a:r>
            <a:r>
              <a:rPr lang="en-US" altLang="ja-JP" sz="1400" dirty="0" smtClean="0"/>
              <a:t>, </a:t>
            </a:r>
          </a:p>
          <a:p>
            <a:r>
              <a:rPr lang="ja-JP" altLang="en-US" sz="1400" dirty="0" smtClean="0"/>
              <a:t>熱容量</a:t>
            </a:r>
            <a:r>
              <a:rPr lang="ja-JP" altLang="en-US" sz="1400" dirty="0" smtClean="0">
                <a:solidFill>
                  <a:schemeClr val="accent1"/>
                </a:solidFill>
              </a:rPr>
              <a:t>なし</a:t>
            </a:r>
            <a:r>
              <a:rPr lang="en-US" altLang="ja-JP" sz="1400" dirty="0" smtClean="0"/>
              <a:t>) </a:t>
            </a:r>
            <a:endParaRPr lang="ja-JP" altLang="en-US" sz="1400" dirty="0"/>
          </a:p>
          <a:p>
            <a:endParaRPr kumimoji="1" lang="ja-JP" altLang="en-US" dirty="0"/>
          </a:p>
        </p:txBody>
      </p:sp>
      <p:sp>
        <p:nvSpPr>
          <p:cNvPr id="9" name="テキスト ボックス 8"/>
          <p:cNvSpPr txBox="1"/>
          <p:nvPr/>
        </p:nvSpPr>
        <p:spPr>
          <a:xfrm rot="19093455">
            <a:off x="2419278" y="3036520"/>
            <a:ext cx="13486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solidFill>
                  <a:schemeClr val="accent6">
                    <a:lumMod val="50000"/>
                  </a:schemeClr>
                </a:solidFill>
              </a:rPr>
              <a:t>部分凍結解</a:t>
            </a:r>
            <a:endParaRPr kumimoji="1" lang="ja-JP" altLang="en-US" dirty="0">
              <a:solidFill>
                <a:schemeClr val="accent6">
                  <a:lumMod val="50000"/>
                </a:schemeClr>
              </a:solidFill>
            </a:endParaRPr>
          </a:p>
        </p:txBody>
      </p:sp>
      <p:sp>
        <p:nvSpPr>
          <p:cNvPr id="10" name="テキスト ボックス 9"/>
          <p:cNvSpPr txBox="1"/>
          <p:nvPr/>
        </p:nvSpPr>
        <p:spPr>
          <a:xfrm>
            <a:off x="2799367" y="5442058"/>
            <a:ext cx="13809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solidFill>
                  <a:schemeClr val="accent1"/>
                </a:solidFill>
              </a:rPr>
              <a:t>全球</a:t>
            </a:r>
            <a:r>
              <a:rPr kumimoji="1" lang="ja-JP" altLang="en-US" dirty="0" smtClean="0">
                <a:solidFill>
                  <a:schemeClr val="accent1"/>
                </a:solidFill>
              </a:rPr>
              <a:t>凍結解</a:t>
            </a:r>
            <a:endParaRPr kumimoji="1" lang="ja-JP" altLang="en-US" dirty="0">
              <a:solidFill>
                <a:schemeClr val="accent1"/>
              </a:solidFill>
            </a:endParaRPr>
          </a:p>
        </p:txBody>
      </p:sp>
      <p:sp>
        <p:nvSpPr>
          <p:cNvPr id="11" name="テキスト ボックス 10"/>
          <p:cNvSpPr txBox="1"/>
          <p:nvPr/>
        </p:nvSpPr>
        <p:spPr>
          <a:xfrm>
            <a:off x="2878662" y="1786676"/>
            <a:ext cx="131008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solidFill>
                  <a:srgbClr val="C00000"/>
                </a:solidFill>
              </a:rPr>
              <a:t>暴走温室解</a:t>
            </a:r>
            <a:endParaRPr kumimoji="1" lang="ja-JP" altLang="en-US" sz="1600" dirty="0">
              <a:solidFill>
                <a:srgbClr val="C00000"/>
              </a:solidFill>
            </a:endParaRPr>
          </a:p>
        </p:txBody>
      </p:sp>
      <p:grpSp>
        <p:nvGrpSpPr>
          <p:cNvPr id="12" name="図形グループ 11"/>
          <p:cNvGrpSpPr/>
          <p:nvPr/>
        </p:nvGrpSpPr>
        <p:grpSpPr>
          <a:xfrm>
            <a:off x="1449807" y="3370557"/>
            <a:ext cx="2608933" cy="1859028"/>
            <a:chOff x="1404568" y="3164399"/>
            <a:chExt cx="2608933" cy="1859028"/>
          </a:xfrm>
        </p:grpSpPr>
        <p:cxnSp>
          <p:nvCxnSpPr>
            <p:cNvPr id="13" name="直線コネクタ 12"/>
            <p:cNvCxnSpPr/>
            <p:nvPr/>
          </p:nvCxnSpPr>
          <p:spPr>
            <a:xfrm>
              <a:off x="1404568" y="5014785"/>
              <a:ext cx="2092105" cy="8642"/>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2123354" y="4230944"/>
              <a:ext cx="1582569" cy="5219"/>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030399" y="3681524"/>
              <a:ext cx="862704" cy="13093"/>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3502987" y="3164399"/>
              <a:ext cx="510514" cy="9771"/>
            </a:xfrm>
            <a:prstGeom prst="line">
              <a:avLst/>
            </a:prstGeom>
            <a:ln w="28575" cap="sq">
              <a:solidFill>
                <a:schemeClr val="accent2"/>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grpSp>
      <p:pic>
        <p:nvPicPr>
          <p:cNvPr id="17" name="図 1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35377" y="1787951"/>
            <a:ext cx="1888781" cy="1196630"/>
          </a:xfrm>
          <a:prstGeom prst="rect">
            <a:avLst/>
          </a:prstGeom>
          <a:ln>
            <a:solidFill>
              <a:schemeClr val="tx1"/>
            </a:solidFill>
          </a:ln>
        </p:spPr>
      </p:pic>
      <p:grpSp>
        <p:nvGrpSpPr>
          <p:cNvPr id="18" name="図形グループ 17"/>
          <p:cNvGrpSpPr/>
          <p:nvPr/>
        </p:nvGrpSpPr>
        <p:grpSpPr>
          <a:xfrm>
            <a:off x="2183051" y="4927700"/>
            <a:ext cx="373475" cy="477078"/>
            <a:chOff x="2137812" y="4721542"/>
            <a:chExt cx="373475" cy="477078"/>
          </a:xfrm>
        </p:grpSpPr>
        <p:cxnSp>
          <p:nvCxnSpPr>
            <p:cNvPr id="19" name="直線コネクタ 18"/>
            <p:cNvCxnSpPr/>
            <p:nvPr/>
          </p:nvCxnSpPr>
          <p:spPr>
            <a:xfrm>
              <a:off x="2137812" y="5198620"/>
              <a:ext cx="282941" cy="0"/>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2328887" y="4721542"/>
              <a:ext cx="182400" cy="97"/>
            </a:xfrm>
            <a:prstGeom prst="line">
              <a:avLst/>
            </a:prstGeom>
            <a:ln w="28575">
              <a:solidFill>
                <a:schemeClr val="accent4"/>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21" name="三角形 20"/>
          <p:cNvSpPr/>
          <p:nvPr/>
        </p:nvSpPr>
        <p:spPr>
          <a:xfrm>
            <a:off x="1213213" y="539473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三角形 21"/>
          <p:cNvSpPr/>
          <p:nvPr/>
        </p:nvSpPr>
        <p:spPr>
          <a:xfrm>
            <a:off x="1512105" y="4875463"/>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三角形 22"/>
          <p:cNvSpPr/>
          <p:nvPr/>
        </p:nvSpPr>
        <p:spPr>
          <a:xfrm>
            <a:off x="1800183" y="4598935"/>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三角形 23"/>
          <p:cNvSpPr/>
          <p:nvPr/>
        </p:nvSpPr>
        <p:spPr>
          <a:xfrm>
            <a:off x="2094169" y="4334176"/>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三角形 24"/>
          <p:cNvSpPr/>
          <p:nvPr/>
        </p:nvSpPr>
        <p:spPr>
          <a:xfrm>
            <a:off x="2386767" y="4082275"/>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三角形 25"/>
          <p:cNvSpPr/>
          <p:nvPr/>
        </p:nvSpPr>
        <p:spPr>
          <a:xfrm>
            <a:off x="2690540" y="4034038"/>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三角形 26"/>
          <p:cNvSpPr/>
          <p:nvPr/>
        </p:nvSpPr>
        <p:spPr>
          <a:xfrm>
            <a:off x="2987706" y="3774184"/>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p:cNvSpPr/>
          <p:nvPr/>
        </p:nvSpPr>
        <p:spPr>
          <a:xfrm>
            <a:off x="3453786" y="328888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三角形 28"/>
          <p:cNvSpPr/>
          <p:nvPr/>
        </p:nvSpPr>
        <p:spPr>
          <a:xfrm>
            <a:off x="3854553" y="2983983"/>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三角形 29"/>
          <p:cNvSpPr/>
          <p:nvPr/>
        </p:nvSpPr>
        <p:spPr>
          <a:xfrm>
            <a:off x="3985391" y="2799860"/>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三角形 30"/>
          <p:cNvSpPr/>
          <p:nvPr/>
        </p:nvSpPr>
        <p:spPr>
          <a:xfrm>
            <a:off x="4145902" y="1913109"/>
            <a:ext cx="166258" cy="15057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402859" y="533227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552212" y="4785161"/>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703468" y="462649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3000126" y="430396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471710" y="3680459"/>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図形グループ 36"/>
          <p:cNvGrpSpPr/>
          <p:nvPr/>
        </p:nvGrpSpPr>
        <p:grpSpPr>
          <a:xfrm>
            <a:off x="2457464" y="3697978"/>
            <a:ext cx="1102282" cy="1110132"/>
            <a:chOff x="2412225" y="3505072"/>
            <a:chExt cx="1102282" cy="1110132"/>
          </a:xfrm>
        </p:grpSpPr>
        <p:cxnSp>
          <p:nvCxnSpPr>
            <p:cNvPr id="38" name="直線コネクタ 37"/>
            <p:cNvCxnSpPr/>
            <p:nvPr/>
          </p:nvCxnSpPr>
          <p:spPr>
            <a:xfrm flipH="1">
              <a:off x="2732780" y="4306161"/>
              <a:ext cx="315573" cy="444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flipV="1">
              <a:off x="3129989" y="3928916"/>
              <a:ext cx="168296" cy="2"/>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3504141" y="3505072"/>
              <a:ext cx="10366" cy="3207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a:off x="2412225" y="4610758"/>
              <a:ext cx="636128" cy="4446"/>
            </a:xfrm>
            <a:prstGeom prst="line">
              <a:avLst/>
            </a:prstGeom>
            <a:ln w="28575">
              <a:solidFill>
                <a:schemeClr val="accent6"/>
              </a:solidFill>
              <a:prstDash val="sysDash"/>
              <a:headEnd type="diamond"/>
              <a:tailEnd type="diamond"/>
            </a:ln>
          </p:spPr>
          <p:style>
            <a:lnRef idx="1">
              <a:schemeClr val="dk1"/>
            </a:lnRef>
            <a:fillRef idx="0">
              <a:schemeClr val="dk1"/>
            </a:fillRef>
            <a:effectRef idx="0">
              <a:schemeClr val="dk1"/>
            </a:effectRef>
            <a:fontRef idx="minor">
              <a:schemeClr val="tx1"/>
            </a:fontRef>
          </p:style>
        </p:cxnSp>
      </p:grpSp>
      <p:sp>
        <p:nvSpPr>
          <p:cNvPr id="42" name="円/楕円 41"/>
          <p:cNvSpPr/>
          <p:nvPr/>
        </p:nvSpPr>
        <p:spPr>
          <a:xfrm>
            <a:off x="3874393" y="3154237"/>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188748" y="2311283"/>
            <a:ext cx="141421" cy="1325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514298" y="2691556"/>
            <a:ext cx="84266" cy="9553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p:cNvSpPr/>
          <p:nvPr/>
        </p:nvSpPr>
        <p:spPr>
          <a:xfrm>
            <a:off x="2503033" y="2807515"/>
            <a:ext cx="110522" cy="951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593061" y="1593155"/>
            <a:ext cx="4319745" cy="4291027"/>
            <a:chOff x="644807" y="1769152"/>
            <a:chExt cx="4854512" cy="3992154"/>
          </a:xfrm>
        </p:grpSpPr>
        <p:cxnSp>
          <p:nvCxnSpPr>
            <p:cNvPr id="47" name="直線コネクタ 46"/>
            <p:cNvCxnSpPr/>
            <p:nvPr/>
          </p:nvCxnSpPr>
          <p:spPr>
            <a:xfrm flipV="1">
              <a:off x="644807" y="5754426"/>
              <a:ext cx="4096711" cy="68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2720755" y="1769152"/>
              <a:ext cx="2778564" cy="206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9" name="図形グループ 48"/>
            <p:cNvGrpSpPr/>
            <p:nvPr/>
          </p:nvGrpSpPr>
          <p:grpSpPr>
            <a:xfrm>
              <a:off x="1420775" y="2022817"/>
              <a:ext cx="3353729" cy="3362368"/>
              <a:chOff x="1420775" y="2022817"/>
              <a:chExt cx="3353729" cy="3362368"/>
            </a:xfrm>
          </p:grpSpPr>
          <p:sp>
            <p:nvSpPr>
              <p:cNvPr id="50" name="フリーフォーム 49"/>
              <p:cNvSpPr/>
              <p:nvPr/>
            </p:nvSpPr>
            <p:spPr>
              <a:xfrm>
                <a:off x="1420775" y="2152379"/>
                <a:ext cx="3315814" cy="3232806"/>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94501"/>
                  <a:gd name="connsiteY0" fmla="*/ 1133366 h 1133366"/>
                  <a:gd name="connsiteX1" fmla="*/ 15846 w 94501"/>
                  <a:gd name="connsiteY1" fmla="*/ 891806 h 1133366"/>
                  <a:gd name="connsiteX2" fmla="*/ 55106 w 94501"/>
                  <a:gd name="connsiteY2" fmla="*/ 609258 h 1133366"/>
                  <a:gd name="connsiteX3" fmla="*/ 84638 w 94501"/>
                  <a:gd name="connsiteY3" fmla="*/ 395431 h 1133366"/>
                  <a:gd name="connsiteX4" fmla="*/ 94501 w 94501"/>
                  <a:gd name="connsiteY4" fmla="*/ 3335 h 1133366"/>
                  <a:gd name="connsiteX0" fmla="*/ 0 w 105673"/>
                  <a:gd name="connsiteY0" fmla="*/ 1111803 h 1111803"/>
                  <a:gd name="connsiteX1" fmla="*/ 15846 w 105673"/>
                  <a:gd name="connsiteY1" fmla="*/ 870243 h 1111803"/>
                  <a:gd name="connsiteX2" fmla="*/ 55106 w 105673"/>
                  <a:gd name="connsiteY2" fmla="*/ 587695 h 1111803"/>
                  <a:gd name="connsiteX3" fmla="*/ 84638 w 105673"/>
                  <a:gd name="connsiteY3" fmla="*/ 373868 h 1111803"/>
                  <a:gd name="connsiteX4" fmla="*/ 105673 w 105673"/>
                  <a:gd name="connsiteY4" fmla="*/ 3597 h 1111803"/>
                  <a:gd name="connsiteX0" fmla="*/ 0 w 105673"/>
                  <a:gd name="connsiteY0" fmla="*/ 1111980 h 1111980"/>
                  <a:gd name="connsiteX1" fmla="*/ 15846 w 105673"/>
                  <a:gd name="connsiteY1" fmla="*/ 870420 h 1111980"/>
                  <a:gd name="connsiteX2" fmla="*/ 55106 w 105673"/>
                  <a:gd name="connsiteY2" fmla="*/ 587872 h 1111980"/>
                  <a:gd name="connsiteX3" fmla="*/ 82712 w 105673"/>
                  <a:gd name="connsiteY3" fmla="*/ 360950 h 1111980"/>
                  <a:gd name="connsiteX4" fmla="*/ 105673 w 105673"/>
                  <a:gd name="connsiteY4" fmla="*/ 3774 h 1111980"/>
                  <a:gd name="connsiteX0" fmla="*/ 0 w 105673"/>
                  <a:gd name="connsiteY0" fmla="*/ 1111980 h 1111980"/>
                  <a:gd name="connsiteX1" fmla="*/ 15846 w 105673"/>
                  <a:gd name="connsiteY1" fmla="*/ 870420 h 1111980"/>
                  <a:gd name="connsiteX2" fmla="*/ 55876 w 105673"/>
                  <a:gd name="connsiteY2" fmla="*/ 605332 h 1111980"/>
                  <a:gd name="connsiteX3" fmla="*/ 82712 w 105673"/>
                  <a:gd name="connsiteY3" fmla="*/ 360950 h 1111980"/>
                  <a:gd name="connsiteX4" fmla="*/ 105673 w 105673"/>
                  <a:gd name="connsiteY4" fmla="*/ 3774 h 1111980"/>
                  <a:gd name="connsiteX0" fmla="*/ 0 w 105673"/>
                  <a:gd name="connsiteY0" fmla="*/ 1111807 h 1111807"/>
                  <a:gd name="connsiteX1" fmla="*/ 15846 w 105673"/>
                  <a:gd name="connsiteY1" fmla="*/ 870247 h 1111807"/>
                  <a:gd name="connsiteX2" fmla="*/ 55876 w 105673"/>
                  <a:gd name="connsiteY2" fmla="*/ 605159 h 1111807"/>
                  <a:gd name="connsiteX3" fmla="*/ 82712 w 105673"/>
                  <a:gd name="connsiteY3" fmla="*/ 360777 h 1111807"/>
                  <a:gd name="connsiteX4" fmla="*/ 105673 w 105673"/>
                  <a:gd name="connsiteY4"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55824 w 105673"/>
                  <a:gd name="connsiteY3" fmla="*/ 605734 h 1111807"/>
                  <a:gd name="connsiteX4" fmla="*/ 82712 w 105673"/>
                  <a:gd name="connsiteY4" fmla="*/ 360777 h 1111807"/>
                  <a:gd name="connsiteX5" fmla="*/ 105673 w 105673"/>
                  <a:gd name="connsiteY5" fmla="*/ 3601 h 1111807"/>
                  <a:gd name="connsiteX0" fmla="*/ 0 w 105673"/>
                  <a:gd name="connsiteY0" fmla="*/ 1111807 h 1111807"/>
                  <a:gd name="connsiteX1" fmla="*/ 15846 w 105673"/>
                  <a:gd name="connsiteY1" fmla="*/ 870247 h 1111807"/>
                  <a:gd name="connsiteX2" fmla="*/ 55876 w 105673"/>
                  <a:gd name="connsiteY2" fmla="*/ 605159 h 1111807"/>
                  <a:gd name="connsiteX3" fmla="*/ 70078 w 105673"/>
                  <a:gd name="connsiteY3" fmla="*/ 487561 h 1111807"/>
                  <a:gd name="connsiteX4" fmla="*/ 82712 w 105673"/>
                  <a:gd name="connsiteY4" fmla="*/ 360777 h 1111807"/>
                  <a:gd name="connsiteX5" fmla="*/ 105673 w 105673"/>
                  <a:gd name="connsiteY5" fmla="*/ 3601 h 1111807"/>
                  <a:gd name="connsiteX0" fmla="*/ 0 w 105673"/>
                  <a:gd name="connsiteY0" fmla="*/ 1113821 h 1113821"/>
                  <a:gd name="connsiteX1" fmla="*/ 15846 w 105673"/>
                  <a:gd name="connsiteY1" fmla="*/ 872261 h 1113821"/>
                  <a:gd name="connsiteX2" fmla="*/ 55876 w 105673"/>
                  <a:gd name="connsiteY2" fmla="*/ 607173 h 1113821"/>
                  <a:gd name="connsiteX3" fmla="*/ 70078 w 105673"/>
                  <a:gd name="connsiteY3" fmla="*/ 489575 h 1113821"/>
                  <a:gd name="connsiteX4" fmla="*/ 90013 w 105673"/>
                  <a:gd name="connsiteY4" fmla="*/ 262344 h 1113821"/>
                  <a:gd name="connsiteX5" fmla="*/ 105673 w 105673"/>
                  <a:gd name="connsiteY5"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55824 w 105673"/>
                  <a:gd name="connsiteY3" fmla="*/ 605779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55876 w 105673"/>
                  <a:gd name="connsiteY2" fmla="*/ 607173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38094 w 105673"/>
                  <a:gd name="connsiteY3" fmla="*/ 725922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25109 w 105673"/>
                  <a:gd name="connsiteY2" fmla="*/ 577630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50783 w 105673"/>
                  <a:gd name="connsiteY3" fmla="*/ 655018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46437 w 105673"/>
                  <a:gd name="connsiteY3" fmla="*/ 660927 h 1113821"/>
                  <a:gd name="connsiteX4" fmla="*/ 70078 w 105673"/>
                  <a:gd name="connsiteY4" fmla="*/ 489575 h 1113821"/>
                  <a:gd name="connsiteX5" fmla="*/ 90013 w 105673"/>
                  <a:gd name="connsiteY5" fmla="*/ 262344 h 1113821"/>
                  <a:gd name="connsiteX6" fmla="*/ 105673 w 105673"/>
                  <a:gd name="connsiteY6"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6437 w 105673"/>
                  <a:gd name="connsiteY4" fmla="*/ 660927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8267 w 105673"/>
                  <a:gd name="connsiteY3" fmla="*/ 704256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49913 w 105673"/>
                  <a:gd name="connsiteY4" fmla="*/ 649110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5846 w 105673"/>
                  <a:gd name="connsiteY1" fmla="*/ 872261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673"/>
                  <a:gd name="connsiteY0" fmla="*/ 1113821 h 1113821"/>
                  <a:gd name="connsiteX1" fmla="*/ 12543 w 105673"/>
                  <a:gd name="connsiteY1" fmla="*/ 911652 h 1113821"/>
                  <a:gd name="connsiteX2" fmla="*/ 30671 w 105673"/>
                  <a:gd name="connsiteY2" fmla="*/ 745042 h 1113821"/>
                  <a:gd name="connsiteX3" fmla="*/ 37919 w 105673"/>
                  <a:gd name="connsiteY3" fmla="*/ 688500 h 1113821"/>
                  <a:gd name="connsiteX4" fmla="*/ 52347 w 105673"/>
                  <a:gd name="connsiteY4" fmla="*/ 645171 h 1113821"/>
                  <a:gd name="connsiteX5" fmla="*/ 70078 w 105673"/>
                  <a:gd name="connsiteY5" fmla="*/ 489575 h 1113821"/>
                  <a:gd name="connsiteX6" fmla="*/ 90013 w 105673"/>
                  <a:gd name="connsiteY6" fmla="*/ 262344 h 1113821"/>
                  <a:gd name="connsiteX7" fmla="*/ 105673 w 105673"/>
                  <a:gd name="connsiteY7" fmla="*/ 5615 h 1113821"/>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30150 w 105152"/>
                  <a:gd name="connsiteY2" fmla="*/ 745042 h 1094126"/>
                  <a:gd name="connsiteX3" fmla="*/ 37398 w 105152"/>
                  <a:gd name="connsiteY3" fmla="*/ 688500 h 1094126"/>
                  <a:gd name="connsiteX4" fmla="*/ 51826 w 105152"/>
                  <a:gd name="connsiteY4" fmla="*/ 645171 h 1094126"/>
                  <a:gd name="connsiteX5" fmla="*/ 69557 w 105152"/>
                  <a:gd name="connsiteY5" fmla="*/ 489575 h 1094126"/>
                  <a:gd name="connsiteX6" fmla="*/ 89492 w 105152"/>
                  <a:gd name="connsiteY6" fmla="*/ 262344 h 1094126"/>
                  <a:gd name="connsiteX7" fmla="*/ 105152 w 105152"/>
                  <a:gd name="connsiteY7" fmla="*/ 5615 h 1094126"/>
                  <a:gd name="connsiteX0" fmla="*/ 0 w 105152"/>
                  <a:gd name="connsiteY0" fmla="*/ 1094126 h 1094126"/>
                  <a:gd name="connsiteX1" fmla="*/ 12022 w 105152"/>
                  <a:gd name="connsiteY1" fmla="*/ 911652 h 1094126"/>
                  <a:gd name="connsiteX2" fmla="*/ 22276 w 105152"/>
                  <a:gd name="connsiteY2" fmla="*/ 812582 h 1094126"/>
                  <a:gd name="connsiteX3" fmla="*/ 30150 w 105152"/>
                  <a:gd name="connsiteY3" fmla="*/ 745042 h 1094126"/>
                  <a:gd name="connsiteX4" fmla="*/ 37398 w 105152"/>
                  <a:gd name="connsiteY4" fmla="*/ 688500 h 1094126"/>
                  <a:gd name="connsiteX5" fmla="*/ 51826 w 105152"/>
                  <a:gd name="connsiteY5" fmla="*/ 645171 h 1094126"/>
                  <a:gd name="connsiteX6" fmla="*/ 69557 w 105152"/>
                  <a:gd name="connsiteY6" fmla="*/ 489575 h 1094126"/>
                  <a:gd name="connsiteX7" fmla="*/ 89492 w 105152"/>
                  <a:gd name="connsiteY7" fmla="*/ 262344 h 1094126"/>
                  <a:gd name="connsiteX8" fmla="*/ 105152 w 105152"/>
                  <a:gd name="connsiteY8" fmla="*/ 5615 h 1094126"/>
                  <a:gd name="connsiteX0" fmla="*/ 0 w 102023"/>
                  <a:gd name="connsiteY0" fmla="*/ 1134440 h 1134440"/>
                  <a:gd name="connsiteX1" fmla="*/ 12022 w 102023"/>
                  <a:gd name="connsiteY1" fmla="*/ 951966 h 1134440"/>
                  <a:gd name="connsiteX2" fmla="*/ 22276 w 102023"/>
                  <a:gd name="connsiteY2" fmla="*/ 852896 h 1134440"/>
                  <a:gd name="connsiteX3" fmla="*/ 30150 w 102023"/>
                  <a:gd name="connsiteY3" fmla="*/ 785356 h 1134440"/>
                  <a:gd name="connsiteX4" fmla="*/ 37398 w 102023"/>
                  <a:gd name="connsiteY4" fmla="*/ 728814 h 1134440"/>
                  <a:gd name="connsiteX5" fmla="*/ 51826 w 102023"/>
                  <a:gd name="connsiteY5" fmla="*/ 685485 h 1134440"/>
                  <a:gd name="connsiteX6" fmla="*/ 69557 w 102023"/>
                  <a:gd name="connsiteY6" fmla="*/ 529889 h 1134440"/>
                  <a:gd name="connsiteX7" fmla="*/ 89492 w 102023"/>
                  <a:gd name="connsiteY7" fmla="*/ 302658 h 1134440"/>
                  <a:gd name="connsiteX8" fmla="*/ 102023 w 102023"/>
                  <a:gd name="connsiteY8" fmla="*/ 4569 h 1134440"/>
                  <a:gd name="connsiteX0" fmla="*/ 0 w 101675"/>
                  <a:gd name="connsiteY0" fmla="*/ 1142161 h 1142161"/>
                  <a:gd name="connsiteX1" fmla="*/ 12022 w 101675"/>
                  <a:gd name="connsiteY1" fmla="*/ 959687 h 1142161"/>
                  <a:gd name="connsiteX2" fmla="*/ 22276 w 101675"/>
                  <a:gd name="connsiteY2" fmla="*/ 860617 h 1142161"/>
                  <a:gd name="connsiteX3" fmla="*/ 30150 w 101675"/>
                  <a:gd name="connsiteY3" fmla="*/ 793077 h 1142161"/>
                  <a:gd name="connsiteX4" fmla="*/ 37398 w 101675"/>
                  <a:gd name="connsiteY4" fmla="*/ 736535 h 1142161"/>
                  <a:gd name="connsiteX5" fmla="*/ 51826 w 101675"/>
                  <a:gd name="connsiteY5" fmla="*/ 693206 h 1142161"/>
                  <a:gd name="connsiteX6" fmla="*/ 69557 w 101675"/>
                  <a:gd name="connsiteY6" fmla="*/ 537610 h 1142161"/>
                  <a:gd name="connsiteX7" fmla="*/ 89492 w 101675"/>
                  <a:gd name="connsiteY7" fmla="*/ 310379 h 1142161"/>
                  <a:gd name="connsiteX8" fmla="*/ 101675 w 101675"/>
                  <a:gd name="connsiteY8" fmla="*/ 4411 h 1142161"/>
                  <a:gd name="connsiteX0" fmla="*/ 0 w 101988"/>
                  <a:gd name="connsiteY0" fmla="*/ 1141658 h 1141658"/>
                  <a:gd name="connsiteX1" fmla="*/ 12022 w 101988"/>
                  <a:gd name="connsiteY1" fmla="*/ 959184 h 1141658"/>
                  <a:gd name="connsiteX2" fmla="*/ 22276 w 101988"/>
                  <a:gd name="connsiteY2" fmla="*/ 860114 h 1141658"/>
                  <a:gd name="connsiteX3" fmla="*/ 30150 w 101988"/>
                  <a:gd name="connsiteY3" fmla="*/ 792574 h 1141658"/>
                  <a:gd name="connsiteX4" fmla="*/ 37398 w 101988"/>
                  <a:gd name="connsiteY4" fmla="*/ 736032 h 1141658"/>
                  <a:gd name="connsiteX5" fmla="*/ 51826 w 101988"/>
                  <a:gd name="connsiteY5" fmla="*/ 692703 h 1141658"/>
                  <a:gd name="connsiteX6" fmla="*/ 69557 w 101988"/>
                  <a:gd name="connsiteY6" fmla="*/ 537107 h 1141658"/>
                  <a:gd name="connsiteX7" fmla="*/ 93379 w 101988"/>
                  <a:gd name="connsiteY7" fmla="*/ 339241 h 1141658"/>
                  <a:gd name="connsiteX8" fmla="*/ 101675 w 101988"/>
                  <a:gd name="connsiteY8" fmla="*/ 3908 h 1141658"/>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69557 w 101675"/>
                  <a:gd name="connsiteY6" fmla="*/ 537419 h 1141970"/>
                  <a:gd name="connsiteX7" fmla="*/ 93379 w 101675"/>
                  <a:gd name="connsiteY7" fmla="*/ 339553 h 1141970"/>
                  <a:gd name="connsiteX8" fmla="*/ 101675 w 101675"/>
                  <a:gd name="connsiteY8" fmla="*/ 4220 h 1141970"/>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886 h 1141886"/>
                  <a:gd name="connsiteX1" fmla="*/ 12022 w 101675"/>
                  <a:gd name="connsiteY1" fmla="*/ 959412 h 1141886"/>
                  <a:gd name="connsiteX2" fmla="*/ 22276 w 101675"/>
                  <a:gd name="connsiteY2" fmla="*/ 860342 h 1141886"/>
                  <a:gd name="connsiteX3" fmla="*/ 30150 w 101675"/>
                  <a:gd name="connsiteY3" fmla="*/ 792802 h 1141886"/>
                  <a:gd name="connsiteX4" fmla="*/ 37398 w 101675"/>
                  <a:gd name="connsiteY4" fmla="*/ 736260 h 1141886"/>
                  <a:gd name="connsiteX5" fmla="*/ 51826 w 101675"/>
                  <a:gd name="connsiteY5" fmla="*/ 692931 h 1141886"/>
                  <a:gd name="connsiteX6" fmla="*/ 69557 w 101675"/>
                  <a:gd name="connsiteY6" fmla="*/ 537335 h 1141886"/>
                  <a:gd name="connsiteX7" fmla="*/ 92515 w 101675"/>
                  <a:gd name="connsiteY7" fmla="*/ 344363 h 1141886"/>
                  <a:gd name="connsiteX8" fmla="*/ 101675 w 101675"/>
                  <a:gd name="connsiteY8" fmla="*/ 4136 h 1141886"/>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69557 w 101675"/>
                  <a:gd name="connsiteY6" fmla="*/ 537099 h 1141650"/>
                  <a:gd name="connsiteX7" fmla="*/ 91219 w 101675"/>
                  <a:gd name="connsiteY7" fmla="*/ 358809 h 1141650"/>
                  <a:gd name="connsiteX8" fmla="*/ 101675 w 101675"/>
                  <a:gd name="connsiteY8" fmla="*/ 3900 h 1141650"/>
                  <a:gd name="connsiteX0" fmla="*/ 0 w 101675"/>
                  <a:gd name="connsiteY0" fmla="*/ 1141650 h 1141650"/>
                  <a:gd name="connsiteX1" fmla="*/ 12022 w 101675"/>
                  <a:gd name="connsiteY1" fmla="*/ 959176 h 1141650"/>
                  <a:gd name="connsiteX2" fmla="*/ 22276 w 101675"/>
                  <a:gd name="connsiteY2" fmla="*/ 860106 h 1141650"/>
                  <a:gd name="connsiteX3" fmla="*/ 30150 w 101675"/>
                  <a:gd name="connsiteY3" fmla="*/ 792566 h 1141650"/>
                  <a:gd name="connsiteX4" fmla="*/ 37398 w 101675"/>
                  <a:gd name="connsiteY4" fmla="*/ 736024 h 1141650"/>
                  <a:gd name="connsiteX5" fmla="*/ 51826 w 101675"/>
                  <a:gd name="connsiteY5" fmla="*/ 692695 h 1141650"/>
                  <a:gd name="connsiteX6" fmla="*/ 72581 w 101675"/>
                  <a:gd name="connsiteY6" fmla="*/ 497946 h 1141650"/>
                  <a:gd name="connsiteX7" fmla="*/ 91219 w 101675"/>
                  <a:gd name="connsiteY7" fmla="*/ 358809 h 1141650"/>
                  <a:gd name="connsiteX8" fmla="*/ 101675 w 101675"/>
                  <a:gd name="connsiteY8" fmla="*/ 3900 h 1141650"/>
                  <a:gd name="connsiteX0" fmla="*/ 0 w 101675"/>
                  <a:gd name="connsiteY0" fmla="*/ 1141970 h 1141970"/>
                  <a:gd name="connsiteX1" fmla="*/ 12022 w 101675"/>
                  <a:gd name="connsiteY1" fmla="*/ 959496 h 1141970"/>
                  <a:gd name="connsiteX2" fmla="*/ 22276 w 101675"/>
                  <a:gd name="connsiteY2" fmla="*/ 860426 h 1141970"/>
                  <a:gd name="connsiteX3" fmla="*/ 30150 w 101675"/>
                  <a:gd name="connsiteY3" fmla="*/ 792886 h 1141970"/>
                  <a:gd name="connsiteX4" fmla="*/ 37398 w 101675"/>
                  <a:gd name="connsiteY4" fmla="*/ 736344 h 1141970"/>
                  <a:gd name="connsiteX5" fmla="*/ 51826 w 101675"/>
                  <a:gd name="connsiteY5" fmla="*/ 693015 h 1141970"/>
                  <a:gd name="connsiteX6" fmla="*/ 72581 w 101675"/>
                  <a:gd name="connsiteY6" fmla="*/ 498266 h 1141970"/>
                  <a:gd name="connsiteX7" fmla="*/ 93811 w 101675"/>
                  <a:gd name="connsiteY7" fmla="*/ 339553 h 1141970"/>
                  <a:gd name="connsiteX8" fmla="*/ 101675 w 101675"/>
                  <a:gd name="connsiteY8" fmla="*/ 4220 h 114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75" h="1141970">
                    <a:moveTo>
                      <a:pt x="0" y="1141970"/>
                    </a:moveTo>
                    <a:cubicBezTo>
                      <a:pt x="6143" y="1048407"/>
                      <a:pt x="1863" y="1072472"/>
                      <a:pt x="12022" y="959496"/>
                    </a:cubicBezTo>
                    <a:cubicBezTo>
                      <a:pt x="15735" y="914213"/>
                      <a:pt x="19255" y="888194"/>
                      <a:pt x="22276" y="860426"/>
                    </a:cubicBezTo>
                    <a:cubicBezTo>
                      <a:pt x="25297" y="832658"/>
                      <a:pt x="27630" y="813566"/>
                      <a:pt x="30150" y="792886"/>
                    </a:cubicBezTo>
                    <a:cubicBezTo>
                      <a:pt x="32670" y="772206"/>
                      <a:pt x="34770" y="750363"/>
                      <a:pt x="37398" y="736344"/>
                    </a:cubicBezTo>
                    <a:cubicBezTo>
                      <a:pt x="41938" y="700660"/>
                      <a:pt x="45714" y="712711"/>
                      <a:pt x="51826" y="693015"/>
                    </a:cubicBezTo>
                    <a:cubicBezTo>
                      <a:pt x="60102" y="632055"/>
                      <a:pt x="65584" y="557176"/>
                      <a:pt x="72581" y="498266"/>
                    </a:cubicBezTo>
                    <a:cubicBezTo>
                      <a:pt x="79578" y="439356"/>
                      <a:pt x="83343" y="435014"/>
                      <a:pt x="93811" y="339553"/>
                    </a:cubicBezTo>
                    <a:cubicBezTo>
                      <a:pt x="103531" y="172483"/>
                      <a:pt x="100301" y="-32029"/>
                      <a:pt x="101675" y="422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51" name="フリーフォーム 50"/>
              <p:cNvSpPr/>
              <p:nvPr/>
            </p:nvSpPr>
            <p:spPr>
              <a:xfrm>
                <a:off x="2373405" y="2262947"/>
                <a:ext cx="2400108" cy="3035993"/>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1" h="1133366">
                    <a:moveTo>
                      <a:pt x="0" y="1133366"/>
                    </a:moveTo>
                    <a:cubicBezTo>
                      <a:pt x="3362" y="1106768"/>
                      <a:pt x="2431" y="1050560"/>
                      <a:pt x="10838" y="948550"/>
                    </a:cubicBezTo>
                    <a:cubicBezTo>
                      <a:pt x="23589" y="862672"/>
                      <a:pt x="48970" y="657795"/>
                      <a:pt x="61270" y="565609"/>
                    </a:cubicBezTo>
                    <a:cubicBezTo>
                      <a:pt x="73570" y="473423"/>
                      <a:pt x="69806" y="523148"/>
                      <a:pt x="84638" y="395431"/>
                    </a:cubicBezTo>
                    <a:cubicBezTo>
                      <a:pt x="96272" y="234842"/>
                      <a:pt x="93127" y="-32914"/>
                      <a:pt x="94501" y="333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52" name="フリーフォーム 51"/>
              <p:cNvSpPr/>
              <p:nvPr/>
            </p:nvSpPr>
            <p:spPr>
              <a:xfrm>
                <a:off x="2757295" y="2022817"/>
                <a:ext cx="2017209" cy="3307339"/>
              </a:xfrm>
              <a:custGeom>
                <a:avLst/>
                <a:gdLst>
                  <a:gd name="connsiteX0" fmla="*/ 0 w 241300"/>
                  <a:gd name="connsiteY0" fmla="*/ 762000 h 762000"/>
                  <a:gd name="connsiteX1" fmla="*/ 114300 w 241300"/>
                  <a:gd name="connsiteY1" fmla="*/ 304800 h 762000"/>
                  <a:gd name="connsiteX2" fmla="*/ 241300 w 241300"/>
                  <a:gd name="connsiteY2" fmla="*/ 0 h 762000"/>
                  <a:gd name="connsiteX0" fmla="*/ 5716 w 131646"/>
                  <a:gd name="connsiteY0" fmla="*/ 821153 h 821153"/>
                  <a:gd name="connsiteX1" fmla="*/ 4646 w 131646"/>
                  <a:gd name="connsiteY1" fmla="*/ 304800 h 821153"/>
                  <a:gd name="connsiteX2" fmla="*/ 131646 w 131646"/>
                  <a:gd name="connsiteY2" fmla="*/ 0 h 821153"/>
                  <a:gd name="connsiteX0" fmla="*/ 0 w 125930"/>
                  <a:gd name="connsiteY0" fmla="*/ 821153 h 821153"/>
                  <a:gd name="connsiteX1" fmla="*/ 60008 w 125930"/>
                  <a:gd name="connsiteY1" fmla="*/ 324517 h 821153"/>
                  <a:gd name="connsiteX2" fmla="*/ 125930 w 125930"/>
                  <a:gd name="connsiteY2" fmla="*/ 0 h 821153"/>
                  <a:gd name="connsiteX0" fmla="*/ 0 w 125930"/>
                  <a:gd name="connsiteY0" fmla="*/ 821153 h 821153"/>
                  <a:gd name="connsiteX1" fmla="*/ 60008 w 125930"/>
                  <a:gd name="connsiteY1" fmla="*/ 329447 h 821153"/>
                  <a:gd name="connsiteX2" fmla="*/ 125930 w 125930"/>
                  <a:gd name="connsiteY2" fmla="*/ 0 h 821153"/>
                  <a:gd name="connsiteX0" fmla="*/ 0 w 125930"/>
                  <a:gd name="connsiteY0" fmla="*/ 821153 h 821153"/>
                  <a:gd name="connsiteX1" fmla="*/ 53222 w 125930"/>
                  <a:gd name="connsiteY1" fmla="*/ 329447 h 821153"/>
                  <a:gd name="connsiteX2" fmla="*/ 125930 w 125930"/>
                  <a:gd name="connsiteY2" fmla="*/ 0 h 821153"/>
                  <a:gd name="connsiteX0" fmla="*/ 0 w 125930"/>
                  <a:gd name="connsiteY0" fmla="*/ 821153 h 821153"/>
                  <a:gd name="connsiteX1" fmla="*/ 26076 w 125930"/>
                  <a:gd name="connsiteY1" fmla="*/ 334376 h 821153"/>
                  <a:gd name="connsiteX2" fmla="*/ 125930 w 125930"/>
                  <a:gd name="connsiteY2" fmla="*/ 0 h 821153"/>
                  <a:gd name="connsiteX0" fmla="*/ 0 w 125930"/>
                  <a:gd name="connsiteY0" fmla="*/ 821153 h 821153"/>
                  <a:gd name="connsiteX1" fmla="*/ 36256 w 125930"/>
                  <a:gd name="connsiteY1" fmla="*/ 344235 h 821153"/>
                  <a:gd name="connsiteX2" fmla="*/ 125930 w 125930"/>
                  <a:gd name="connsiteY2" fmla="*/ 0 h 821153"/>
                  <a:gd name="connsiteX0" fmla="*/ 18050 w 143980"/>
                  <a:gd name="connsiteY0" fmla="*/ 821153 h 821153"/>
                  <a:gd name="connsiteX1" fmla="*/ 898 w 143980"/>
                  <a:gd name="connsiteY1" fmla="*/ 661564 h 821153"/>
                  <a:gd name="connsiteX2" fmla="*/ 54306 w 143980"/>
                  <a:gd name="connsiteY2" fmla="*/ 344235 h 821153"/>
                  <a:gd name="connsiteX3" fmla="*/ 143980 w 143980"/>
                  <a:gd name="connsiteY3" fmla="*/ 0 h 821153"/>
                  <a:gd name="connsiteX0" fmla="*/ 2234 w 128164"/>
                  <a:gd name="connsiteY0" fmla="*/ 821153 h 821153"/>
                  <a:gd name="connsiteX1" fmla="*/ 2048 w 128164"/>
                  <a:gd name="connsiteY1" fmla="*/ 671423 h 821153"/>
                  <a:gd name="connsiteX2" fmla="*/ 38490 w 128164"/>
                  <a:gd name="connsiteY2" fmla="*/ 344235 h 821153"/>
                  <a:gd name="connsiteX3" fmla="*/ 128164 w 128164"/>
                  <a:gd name="connsiteY3" fmla="*/ 0 h 821153"/>
                  <a:gd name="connsiteX0" fmla="*/ 2234 w 128164"/>
                  <a:gd name="connsiteY0" fmla="*/ 860588 h 860588"/>
                  <a:gd name="connsiteX1" fmla="*/ 2048 w 128164"/>
                  <a:gd name="connsiteY1" fmla="*/ 710858 h 860588"/>
                  <a:gd name="connsiteX2" fmla="*/ 38490 w 128164"/>
                  <a:gd name="connsiteY2" fmla="*/ 383670 h 860588"/>
                  <a:gd name="connsiteX3" fmla="*/ 128164 w 128164"/>
                  <a:gd name="connsiteY3" fmla="*/ 0 h 860588"/>
                  <a:gd name="connsiteX0" fmla="*/ 2234 w 128164"/>
                  <a:gd name="connsiteY0" fmla="*/ 860588 h 860588"/>
                  <a:gd name="connsiteX1" fmla="*/ 2048 w 128164"/>
                  <a:gd name="connsiteY1" fmla="*/ 710858 h 860588"/>
                  <a:gd name="connsiteX2" fmla="*/ 38490 w 128164"/>
                  <a:gd name="connsiteY2" fmla="*/ 383670 h 860588"/>
                  <a:gd name="connsiteX3" fmla="*/ 97059 w 128164"/>
                  <a:gd name="connsiteY3" fmla="*/ 227779 h 860588"/>
                  <a:gd name="connsiteX4" fmla="*/ 128164 w 128164"/>
                  <a:gd name="connsiteY4" fmla="*/ 0 h 860588"/>
                  <a:gd name="connsiteX0" fmla="*/ 2234 w 128164"/>
                  <a:gd name="connsiteY0" fmla="*/ 860588 h 860588"/>
                  <a:gd name="connsiteX1" fmla="*/ 2048 w 128164"/>
                  <a:gd name="connsiteY1" fmla="*/ 710858 h 860588"/>
                  <a:gd name="connsiteX2" fmla="*/ 38490 w 128164"/>
                  <a:gd name="connsiteY2" fmla="*/ 383670 h 860588"/>
                  <a:gd name="connsiteX3" fmla="*/ 80092 w 128164"/>
                  <a:gd name="connsiteY3" fmla="*/ 232709 h 860588"/>
                  <a:gd name="connsiteX4" fmla="*/ 128164 w 128164"/>
                  <a:gd name="connsiteY4" fmla="*/ 0 h 860588"/>
                  <a:gd name="connsiteX0" fmla="*/ 13123 w 139053"/>
                  <a:gd name="connsiteY0" fmla="*/ 860588 h 860588"/>
                  <a:gd name="connsiteX1" fmla="*/ 1079 w 139053"/>
                  <a:gd name="connsiteY1" fmla="*/ 702246 h 860588"/>
                  <a:gd name="connsiteX2" fmla="*/ 49379 w 139053"/>
                  <a:gd name="connsiteY2" fmla="*/ 383670 h 860588"/>
                  <a:gd name="connsiteX3" fmla="*/ 90981 w 139053"/>
                  <a:gd name="connsiteY3" fmla="*/ 232709 h 860588"/>
                  <a:gd name="connsiteX4" fmla="*/ 139053 w 139053"/>
                  <a:gd name="connsiteY4" fmla="*/ 0 h 860588"/>
                  <a:gd name="connsiteX0" fmla="*/ 7527 w 133457"/>
                  <a:gd name="connsiteY0" fmla="*/ 860588 h 860588"/>
                  <a:gd name="connsiteX1" fmla="*/ 1412 w 133457"/>
                  <a:gd name="connsiteY1" fmla="*/ 667794 h 860588"/>
                  <a:gd name="connsiteX2" fmla="*/ 43783 w 133457"/>
                  <a:gd name="connsiteY2" fmla="*/ 383670 h 860588"/>
                  <a:gd name="connsiteX3" fmla="*/ 85385 w 133457"/>
                  <a:gd name="connsiteY3" fmla="*/ 232709 h 860588"/>
                  <a:gd name="connsiteX4" fmla="*/ 133457 w 133457"/>
                  <a:gd name="connsiteY4" fmla="*/ 0 h 860588"/>
                  <a:gd name="connsiteX0" fmla="*/ 0 w 125930"/>
                  <a:gd name="connsiteY0" fmla="*/ 860588 h 860588"/>
                  <a:gd name="connsiteX1" fmla="*/ 2778 w 125930"/>
                  <a:gd name="connsiteY1" fmla="*/ 676406 h 860588"/>
                  <a:gd name="connsiteX2" fmla="*/ 36256 w 125930"/>
                  <a:gd name="connsiteY2" fmla="*/ 383670 h 860588"/>
                  <a:gd name="connsiteX3" fmla="*/ 77858 w 125930"/>
                  <a:gd name="connsiteY3" fmla="*/ 232709 h 860588"/>
                  <a:gd name="connsiteX4" fmla="*/ 125930 w 125930"/>
                  <a:gd name="connsiteY4" fmla="*/ 0 h 860588"/>
                  <a:gd name="connsiteX0" fmla="*/ 0 w 125930"/>
                  <a:gd name="connsiteY0" fmla="*/ 860588 h 860588"/>
                  <a:gd name="connsiteX1" fmla="*/ 2778 w 125930"/>
                  <a:gd name="connsiteY1" fmla="*/ 676406 h 860588"/>
                  <a:gd name="connsiteX2" fmla="*/ 48113 w 125930"/>
                  <a:gd name="connsiteY2" fmla="*/ 353525 h 860588"/>
                  <a:gd name="connsiteX3" fmla="*/ 77858 w 125930"/>
                  <a:gd name="connsiteY3" fmla="*/ 232709 h 860588"/>
                  <a:gd name="connsiteX4" fmla="*/ 125930 w 125930"/>
                  <a:gd name="connsiteY4" fmla="*/ 0 h 860588"/>
                  <a:gd name="connsiteX0" fmla="*/ 0 w 137041"/>
                  <a:gd name="connsiteY0" fmla="*/ 847910 h 847910"/>
                  <a:gd name="connsiteX1" fmla="*/ 13889 w 137041"/>
                  <a:gd name="connsiteY1" fmla="*/ 676406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9224 w 137041"/>
                  <a:gd name="connsiteY2" fmla="*/ 353525 h 847910"/>
                  <a:gd name="connsiteX3" fmla="*/ 88969 w 137041"/>
                  <a:gd name="connsiteY3" fmla="*/ 232709 h 847910"/>
                  <a:gd name="connsiteX4" fmla="*/ 137041 w 137041"/>
                  <a:gd name="connsiteY4" fmla="*/ 0 h 847910"/>
                  <a:gd name="connsiteX0" fmla="*/ 0 w 137041"/>
                  <a:gd name="connsiteY0" fmla="*/ 847910 h 847910"/>
                  <a:gd name="connsiteX1" fmla="*/ 25000 w 137041"/>
                  <a:gd name="connsiteY1" fmla="*/ 574979 h 847910"/>
                  <a:gd name="connsiteX2" fmla="*/ 57372 w 137041"/>
                  <a:gd name="connsiteY2" fmla="*/ 328167 h 847910"/>
                  <a:gd name="connsiteX3" fmla="*/ 88969 w 137041"/>
                  <a:gd name="connsiteY3" fmla="*/ 232709 h 847910"/>
                  <a:gd name="connsiteX4" fmla="*/ 137041 w 137041"/>
                  <a:gd name="connsiteY4" fmla="*/ 0 h 847910"/>
                  <a:gd name="connsiteX0" fmla="*/ 0 w 137041"/>
                  <a:gd name="connsiteY0" fmla="*/ 923980 h 923980"/>
                  <a:gd name="connsiteX1" fmla="*/ 25000 w 137041"/>
                  <a:gd name="connsiteY1" fmla="*/ 651049 h 923980"/>
                  <a:gd name="connsiteX2" fmla="*/ 57372 w 137041"/>
                  <a:gd name="connsiteY2" fmla="*/ 404237 h 923980"/>
                  <a:gd name="connsiteX3" fmla="*/ 88969 w 137041"/>
                  <a:gd name="connsiteY3" fmla="*/ 308779 h 923980"/>
                  <a:gd name="connsiteX4" fmla="*/ 137041 w 137041"/>
                  <a:gd name="connsiteY4" fmla="*/ 0 h 923980"/>
                  <a:gd name="connsiteX0" fmla="*/ 0 w 137041"/>
                  <a:gd name="connsiteY0" fmla="*/ 923980 h 923980"/>
                  <a:gd name="connsiteX1" fmla="*/ 25000 w 137041"/>
                  <a:gd name="connsiteY1" fmla="*/ 651049 h 923980"/>
                  <a:gd name="connsiteX2" fmla="*/ 57372 w 137041"/>
                  <a:gd name="connsiteY2" fmla="*/ 404237 h 923980"/>
                  <a:gd name="connsiteX3" fmla="*/ 98229 w 137041"/>
                  <a:gd name="connsiteY3" fmla="*/ 245390 h 923980"/>
                  <a:gd name="connsiteX4" fmla="*/ 137041 w 137041"/>
                  <a:gd name="connsiteY4" fmla="*/ 0 h 923980"/>
                  <a:gd name="connsiteX0" fmla="*/ 0 w 134997"/>
                  <a:gd name="connsiteY0" fmla="*/ 943460 h 943460"/>
                  <a:gd name="connsiteX1" fmla="*/ 25000 w 134997"/>
                  <a:gd name="connsiteY1" fmla="*/ 670529 h 943460"/>
                  <a:gd name="connsiteX2" fmla="*/ 57372 w 134997"/>
                  <a:gd name="connsiteY2" fmla="*/ 423717 h 943460"/>
                  <a:gd name="connsiteX3" fmla="*/ 98229 w 134997"/>
                  <a:gd name="connsiteY3" fmla="*/ 264870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8007 w 134997"/>
                  <a:gd name="connsiteY3" fmla="*/ 216171 h 943460"/>
                  <a:gd name="connsiteX4" fmla="*/ 134997 w 134997"/>
                  <a:gd name="connsiteY4" fmla="*/ 0 h 943460"/>
                  <a:gd name="connsiteX0" fmla="*/ 0 w 134997"/>
                  <a:gd name="connsiteY0" fmla="*/ 943460 h 943460"/>
                  <a:gd name="connsiteX1" fmla="*/ 25000 w 134997"/>
                  <a:gd name="connsiteY1" fmla="*/ 670529 h 943460"/>
                  <a:gd name="connsiteX2" fmla="*/ 57372 w 134997"/>
                  <a:gd name="connsiteY2" fmla="*/ 423717 h 943460"/>
                  <a:gd name="connsiteX3" fmla="*/ 83918 w 134997"/>
                  <a:gd name="connsiteY3" fmla="*/ 196692 h 943460"/>
                  <a:gd name="connsiteX4" fmla="*/ 134997 w 134997"/>
                  <a:gd name="connsiteY4" fmla="*/ 0 h 943460"/>
                  <a:gd name="connsiteX0" fmla="*/ 0 w 96835"/>
                  <a:gd name="connsiteY0" fmla="*/ 1123646 h 1123646"/>
                  <a:gd name="connsiteX1" fmla="*/ 25000 w 96835"/>
                  <a:gd name="connsiteY1" fmla="*/ 850715 h 1123646"/>
                  <a:gd name="connsiteX2" fmla="*/ 57372 w 96835"/>
                  <a:gd name="connsiteY2" fmla="*/ 603903 h 1123646"/>
                  <a:gd name="connsiteX3" fmla="*/ 83918 w 96835"/>
                  <a:gd name="connsiteY3" fmla="*/ 37687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1874 w 96835"/>
                  <a:gd name="connsiteY3" fmla="*/ 357398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6835"/>
                  <a:gd name="connsiteY0" fmla="*/ 1123646 h 1123646"/>
                  <a:gd name="connsiteX1" fmla="*/ 25000 w 96835"/>
                  <a:gd name="connsiteY1" fmla="*/ 850715 h 1123646"/>
                  <a:gd name="connsiteX2" fmla="*/ 57372 w 96835"/>
                  <a:gd name="connsiteY2" fmla="*/ 603903 h 1123646"/>
                  <a:gd name="connsiteX3" fmla="*/ 80511 w 96835"/>
                  <a:gd name="connsiteY3" fmla="*/ 440186 h 1123646"/>
                  <a:gd name="connsiteX4" fmla="*/ 96835 w 96835"/>
                  <a:gd name="connsiteY4" fmla="*/ 0 h 1123646"/>
                  <a:gd name="connsiteX0" fmla="*/ 0 w 98198"/>
                  <a:gd name="connsiteY0" fmla="*/ 1133386 h 1133386"/>
                  <a:gd name="connsiteX1" fmla="*/ 25000 w 98198"/>
                  <a:gd name="connsiteY1" fmla="*/ 860455 h 1133386"/>
                  <a:gd name="connsiteX2" fmla="*/ 57372 w 98198"/>
                  <a:gd name="connsiteY2" fmla="*/ 613643 h 1133386"/>
                  <a:gd name="connsiteX3" fmla="*/ 80511 w 98198"/>
                  <a:gd name="connsiteY3" fmla="*/ 449926 h 1133386"/>
                  <a:gd name="connsiteX4" fmla="*/ 98198 w 98198"/>
                  <a:gd name="connsiteY4" fmla="*/ 0 h 1133386"/>
                  <a:gd name="connsiteX0" fmla="*/ 0 w 98198"/>
                  <a:gd name="connsiteY0" fmla="*/ 1177172 h 1177172"/>
                  <a:gd name="connsiteX1" fmla="*/ 25000 w 98198"/>
                  <a:gd name="connsiteY1" fmla="*/ 904241 h 1177172"/>
                  <a:gd name="connsiteX2" fmla="*/ 57372 w 98198"/>
                  <a:gd name="connsiteY2" fmla="*/ 657429 h 1177172"/>
                  <a:gd name="connsiteX3" fmla="*/ 80511 w 98198"/>
                  <a:gd name="connsiteY3" fmla="*/ 493712 h 1177172"/>
                  <a:gd name="connsiteX4" fmla="*/ 98198 w 98198"/>
                  <a:gd name="connsiteY4" fmla="*/ 43786 h 1177172"/>
                  <a:gd name="connsiteX0" fmla="*/ 0 w 92065"/>
                  <a:gd name="connsiteY0" fmla="*/ 1186268 h 1186268"/>
                  <a:gd name="connsiteX1" fmla="*/ 25000 w 92065"/>
                  <a:gd name="connsiteY1" fmla="*/ 913337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065"/>
                  <a:gd name="connsiteY0" fmla="*/ 1186268 h 1186268"/>
                  <a:gd name="connsiteX1" fmla="*/ 14778 w 92065"/>
                  <a:gd name="connsiteY1" fmla="*/ 962036 h 1186268"/>
                  <a:gd name="connsiteX2" fmla="*/ 57372 w 92065"/>
                  <a:gd name="connsiteY2" fmla="*/ 666525 h 1186268"/>
                  <a:gd name="connsiteX3" fmla="*/ 80511 w 92065"/>
                  <a:gd name="connsiteY3" fmla="*/ 502808 h 1186268"/>
                  <a:gd name="connsiteX4" fmla="*/ 92065 w 92065"/>
                  <a:gd name="connsiteY4" fmla="*/ 43142 h 1186268"/>
                  <a:gd name="connsiteX0" fmla="*/ 0 w 92132"/>
                  <a:gd name="connsiteY0" fmla="*/ 1185905 h 1185905"/>
                  <a:gd name="connsiteX1" fmla="*/ 14778 w 92132"/>
                  <a:gd name="connsiteY1" fmla="*/ 961673 h 1185905"/>
                  <a:gd name="connsiteX2" fmla="*/ 57372 w 92132"/>
                  <a:gd name="connsiteY2" fmla="*/ 666162 h 1185905"/>
                  <a:gd name="connsiteX3" fmla="*/ 81299 w 92132"/>
                  <a:gd name="connsiteY3" fmla="*/ 508076 h 1185905"/>
                  <a:gd name="connsiteX4" fmla="*/ 92065 w 92132"/>
                  <a:gd name="connsiteY4" fmla="*/ 42779 h 1185905"/>
                  <a:gd name="connsiteX0" fmla="*/ 0 w 92132"/>
                  <a:gd name="connsiteY0" fmla="*/ 1186247 h 1186247"/>
                  <a:gd name="connsiteX1" fmla="*/ 14778 w 92132"/>
                  <a:gd name="connsiteY1" fmla="*/ 962015 h 1186247"/>
                  <a:gd name="connsiteX2" fmla="*/ 57372 w 92132"/>
                  <a:gd name="connsiteY2" fmla="*/ 666504 h 1186247"/>
                  <a:gd name="connsiteX3" fmla="*/ 81299 w 92132"/>
                  <a:gd name="connsiteY3" fmla="*/ 508418 h 1186247"/>
                  <a:gd name="connsiteX4" fmla="*/ 92065 w 92132"/>
                  <a:gd name="connsiteY4" fmla="*/ 43121 h 1186247"/>
                  <a:gd name="connsiteX0" fmla="*/ 0 w 92065"/>
                  <a:gd name="connsiteY0" fmla="*/ 1186247 h 1186247"/>
                  <a:gd name="connsiteX1" fmla="*/ 14778 w 92065"/>
                  <a:gd name="connsiteY1" fmla="*/ 962015 h 1186247"/>
                  <a:gd name="connsiteX2" fmla="*/ 57372 w 92065"/>
                  <a:gd name="connsiteY2" fmla="*/ 666504 h 1186247"/>
                  <a:gd name="connsiteX3" fmla="*/ 79723 w 92065"/>
                  <a:gd name="connsiteY3" fmla="*/ 508418 h 1186247"/>
                  <a:gd name="connsiteX4" fmla="*/ 92065 w 92065"/>
                  <a:gd name="connsiteY4" fmla="*/ 43121 h 118624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4778 w 92869"/>
                  <a:gd name="connsiteY1" fmla="*/ 967355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57372 w 92869"/>
                  <a:gd name="connsiteY2" fmla="*/ 671844 h 1191587"/>
                  <a:gd name="connsiteX3" fmla="*/ 83663 w 92869"/>
                  <a:gd name="connsiteY3" fmla="*/ 440557 h 1191587"/>
                  <a:gd name="connsiteX4" fmla="*/ 92065 w 92869"/>
                  <a:gd name="connsiteY4" fmla="*/ 48461 h 1191587"/>
                  <a:gd name="connsiteX0" fmla="*/ 0 w 92869"/>
                  <a:gd name="connsiteY0" fmla="*/ 1191587 h 1191587"/>
                  <a:gd name="connsiteX1" fmla="*/ 10838 w 92869"/>
                  <a:gd name="connsiteY1" fmla="*/ 1006771 h 1191587"/>
                  <a:gd name="connsiteX2" fmla="*/ 61270 w 92869"/>
                  <a:gd name="connsiteY2" fmla="*/ 623830 h 1191587"/>
                  <a:gd name="connsiteX3" fmla="*/ 83663 w 92869"/>
                  <a:gd name="connsiteY3" fmla="*/ 440557 h 1191587"/>
                  <a:gd name="connsiteX4" fmla="*/ 92065 w 92869"/>
                  <a:gd name="connsiteY4" fmla="*/ 48461 h 1191587"/>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3539"/>
                  <a:gd name="connsiteY0" fmla="*/ 1189210 h 1189210"/>
                  <a:gd name="connsiteX1" fmla="*/ 10838 w 93539"/>
                  <a:gd name="connsiteY1" fmla="*/ 1004394 h 1189210"/>
                  <a:gd name="connsiteX2" fmla="*/ 61270 w 93539"/>
                  <a:gd name="connsiteY2" fmla="*/ 621453 h 1189210"/>
                  <a:gd name="connsiteX3" fmla="*/ 85125 w 93539"/>
                  <a:gd name="connsiteY3" fmla="*/ 468735 h 1189210"/>
                  <a:gd name="connsiteX4" fmla="*/ 92065 w 93539"/>
                  <a:gd name="connsiteY4" fmla="*/ 46084 h 1189210"/>
                  <a:gd name="connsiteX0" fmla="*/ 0 w 94942"/>
                  <a:gd name="connsiteY0" fmla="*/ 1193253 h 1193253"/>
                  <a:gd name="connsiteX1" fmla="*/ 10838 w 94942"/>
                  <a:gd name="connsiteY1" fmla="*/ 1008437 h 1193253"/>
                  <a:gd name="connsiteX2" fmla="*/ 61270 w 94942"/>
                  <a:gd name="connsiteY2" fmla="*/ 625496 h 1193253"/>
                  <a:gd name="connsiteX3" fmla="*/ 85125 w 94942"/>
                  <a:gd name="connsiteY3" fmla="*/ 472778 h 1193253"/>
                  <a:gd name="connsiteX4" fmla="*/ 94501 w 94942"/>
                  <a:gd name="connsiteY4" fmla="*/ 45762 h 1193253"/>
                  <a:gd name="connsiteX0" fmla="*/ 0 w 94790"/>
                  <a:gd name="connsiteY0" fmla="*/ 1194565 h 1194565"/>
                  <a:gd name="connsiteX1" fmla="*/ 10838 w 94790"/>
                  <a:gd name="connsiteY1" fmla="*/ 1009749 h 1194565"/>
                  <a:gd name="connsiteX2" fmla="*/ 61270 w 94790"/>
                  <a:gd name="connsiteY2" fmla="*/ 626808 h 1194565"/>
                  <a:gd name="connsiteX3" fmla="*/ 84638 w 94790"/>
                  <a:gd name="connsiteY3" fmla="*/ 456630 h 1194565"/>
                  <a:gd name="connsiteX4" fmla="*/ 94501 w 94790"/>
                  <a:gd name="connsiteY4" fmla="*/ 47074 h 1194565"/>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95529 h 1195529"/>
                  <a:gd name="connsiteX1" fmla="*/ 10838 w 94501"/>
                  <a:gd name="connsiteY1" fmla="*/ 1010713 h 1195529"/>
                  <a:gd name="connsiteX2" fmla="*/ 61270 w 94501"/>
                  <a:gd name="connsiteY2" fmla="*/ 627772 h 1195529"/>
                  <a:gd name="connsiteX3" fmla="*/ 84638 w 94501"/>
                  <a:gd name="connsiteY3" fmla="*/ 457594 h 1195529"/>
                  <a:gd name="connsiteX4" fmla="*/ 94501 w 94501"/>
                  <a:gd name="connsiteY4" fmla="*/ 48038 h 1195529"/>
                  <a:gd name="connsiteX0" fmla="*/ 0 w 94501"/>
                  <a:gd name="connsiteY0" fmla="*/ 1179511 h 1179511"/>
                  <a:gd name="connsiteX1" fmla="*/ 10838 w 94501"/>
                  <a:gd name="connsiteY1" fmla="*/ 994695 h 1179511"/>
                  <a:gd name="connsiteX2" fmla="*/ 61270 w 94501"/>
                  <a:gd name="connsiteY2" fmla="*/ 611754 h 1179511"/>
                  <a:gd name="connsiteX3" fmla="*/ 84638 w 94501"/>
                  <a:gd name="connsiteY3" fmla="*/ 441576 h 1179511"/>
                  <a:gd name="connsiteX4" fmla="*/ 94501 w 94501"/>
                  <a:gd name="connsiteY4" fmla="*/ 49480 h 1179511"/>
                  <a:gd name="connsiteX0" fmla="*/ 0 w 94633"/>
                  <a:gd name="connsiteY0" fmla="*/ 1134112 h 1134112"/>
                  <a:gd name="connsiteX1" fmla="*/ 10838 w 94633"/>
                  <a:gd name="connsiteY1" fmla="*/ 949296 h 1134112"/>
                  <a:gd name="connsiteX2" fmla="*/ 61270 w 94633"/>
                  <a:gd name="connsiteY2" fmla="*/ 566355 h 1134112"/>
                  <a:gd name="connsiteX3" fmla="*/ 84638 w 94633"/>
                  <a:gd name="connsiteY3" fmla="*/ 396177 h 1134112"/>
                  <a:gd name="connsiteX4" fmla="*/ 94501 w 94633"/>
                  <a:gd name="connsiteY4" fmla="*/ 4081 h 1134112"/>
                  <a:gd name="connsiteX0" fmla="*/ 0 w 94501"/>
                  <a:gd name="connsiteY0" fmla="*/ 1133366 h 1133366"/>
                  <a:gd name="connsiteX1" fmla="*/ 10838 w 94501"/>
                  <a:gd name="connsiteY1" fmla="*/ 948550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4011 w 94501"/>
                  <a:gd name="connsiteY1" fmla="*/ 921633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61270 w 94501"/>
                  <a:gd name="connsiteY2" fmla="*/ 565609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58097 w 94501"/>
                  <a:gd name="connsiteY2" fmla="*/ 610471 h 1133366"/>
                  <a:gd name="connsiteX3" fmla="*/ 84638 w 94501"/>
                  <a:gd name="connsiteY3" fmla="*/ 395431 h 1133366"/>
                  <a:gd name="connsiteX4" fmla="*/ 94501 w 94501"/>
                  <a:gd name="connsiteY4" fmla="*/ 3335 h 1133366"/>
                  <a:gd name="connsiteX0" fmla="*/ 0 w 94501"/>
                  <a:gd name="connsiteY0" fmla="*/ 1133366 h 1133366"/>
                  <a:gd name="connsiteX1" fmla="*/ 10442 w 94501"/>
                  <a:gd name="connsiteY1" fmla="*/ 951541 h 1133366"/>
                  <a:gd name="connsiteX2" fmla="*/ 10841 w 94501"/>
                  <a:gd name="connsiteY2" fmla="*/ 955275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66 h 1133366"/>
                  <a:gd name="connsiteX1" fmla="*/ 10442 w 94501"/>
                  <a:gd name="connsiteY1" fmla="*/ 951541 h 1133366"/>
                  <a:gd name="connsiteX2" fmla="*/ 25118 w 94501"/>
                  <a:gd name="connsiteY2" fmla="*/ 847606 h 1133366"/>
                  <a:gd name="connsiteX3" fmla="*/ 58097 w 94501"/>
                  <a:gd name="connsiteY3" fmla="*/ 610471 h 1133366"/>
                  <a:gd name="connsiteX4" fmla="*/ 84638 w 94501"/>
                  <a:gd name="connsiteY4" fmla="*/ 395431 h 1133366"/>
                  <a:gd name="connsiteX5" fmla="*/ 94501 w 94501"/>
                  <a:gd name="connsiteY5" fmla="*/ 3335 h 1133366"/>
                  <a:gd name="connsiteX0" fmla="*/ 0 w 94501"/>
                  <a:gd name="connsiteY0" fmla="*/ 1133399 h 1133399"/>
                  <a:gd name="connsiteX1" fmla="*/ 10442 w 94501"/>
                  <a:gd name="connsiteY1" fmla="*/ 951574 h 1133399"/>
                  <a:gd name="connsiteX2" fmla="*/ 25118 w 94501"/>
                  <a:gd name="connsiteY2" fmla="*/ 847639 h 1133399"/>
                  <a:gd name="connsiteX3" fmla="*/ 58097 w 94501"/>
                  <a:gd name="connsiteY3" fmla="*/ 610504 h 1133399"/>
                  <a:gd name="connsiteX4" fmla="*/ 83052 w 94501"/>
                  <a:gd name="connsiteY4" fmla="*/ 392473 h 1133399"/>
                  <a:gd name="connsiteX5" fmla="*/ 94501 w 94501"/>
                  <a:gd name="connsiteY5" fmla="*/ 3368 h 1133399"/>
                  <a:gd name="connsiteX0" fmla="*/ 0 w 94501"/>
                  <a:gd name="connsiteY0" fmla="*/ 1133537 h 1133537"/>
                  <a:gd name="connsiteX1" fmla="*/ 10442 w 94501"/>
                  <a:gd name="connsiteY1" fmla="*/ 951712 h 1133537"/>
                  <a:gd name="connsiteX2" fmla="*/ 25118 w 94501"/>
                  <a:gd name="connsiteY2" fmla="*/ 847777 h 1133537"/>
                  <a:gd name="connsiteX3" fmla="*/ 58097 w 94501"/>
                  <a:gd name="connsiteY3" fmla="*/ 610642 h 1133537"/>
                  <a:gd name="connsiteX4" fmla="*/ 83052 w 94501"/>
                  <a:gd name="connsiteY4" fmla="*/ 392611 h 1133537"/>
                  <a:gd name="connsiteX5" fmla="*/ 94501 w 94501"/>
                  <a:gd name="connsiteY5" fmla="*/ 3506 h 1133537"/>
                  <a:gd name="connsiteX0" fmla="*/ 0 w 101640"/>
                  <a:gd name="connsiteY0" fmla="*/ 1098151 h 1098151"/>
                  <a:gd name="connsiteX1" fmla="*/ 10442 w 101640"/>
                  <a:gd name="connsiteY1" fmla="*/ 916326 h 1098151"/>
                  <a:gd name="connsiteX2" fmla="*/ 25118 w 101640"/>
                  <a:gd name="connsiteY2" fmla="*/ 812391 h 1098151"/>
                  <a:gd name="connsiteX3" fmla="*/ 58097 w 101640"/>
                  <a:gd name="connsiteY3" fmla="*/ 575256 h 1098151"/>
                  <a:gd name="connsiteX4" fmla="*/ 83052 w 101640"/>
                  <a:gd name="connsiteY4" fmla="*/ 357225 h 1098151"/>
                  <a:gd name="connsiteX5" fmla="*/ 101640 w 101640"/>
                  <a:gd name="connsiteY5" fmla="*/ 4010 h 1098151"/>
                  <a:gd name="connsiteX0" fmla="*/ 0 w 94105"/>
                  <a:gd name="connsiteY0" fmla="*/ 982042 h 982042"/>
                  <a:gd name="connsiteX1" fmla="*/ 10442 w 94105"/>
                  <a:gd name="connsiteY1" fmla="*/ 800217 h 982042"/>
                  <a:gd name="connsiteX2" fmla="*/ 25118 w 94105"/>
                  <a:gd name="connsiteY2" fmla="*/ 696282 h 982042"/>
                  <a:gd name="connsiteX3" fmla="*/ 58097 w 94105"/>
                  <a:gd name="connsiteY3" fmla="*/ 459147 h 982042"/>
                  <a:gd name="connsiteX4" fmla="*/ 83052 w 94105"/>
                  <a:gd name="connsiteY4" fmla="*/ 241116 h 982042"/>
                  <a:gd name="connsiteX5" fmla="*/ 94105 w 94105"/>
                  <a:gd name="connsiteY5" fmla="*/ 7533 h 982042"/>
                  <a:gd name="connsiteX0" fmla="*/ 0 w 94105"/>
                  <a:gd name="connsiteY0" fmla="*/ 993413 h 993413"/>
                  <a:gd name="connsiteX1" fmla="*/ 10442 w 94105"/>
                  <a:gd name="connsiteY1" fmla="*/ 811588 h 993413"/>
                  <a:gd name="connsiteX2" fmla="*/ 25118 w 94105"/>
                  <a:gd name="connsiteY2" fmla="*/ 707653 h 993413"/>
                  <a:gd name="connsiteX3" fmla="*/ 58097 w 94105"/>
                  <a:gd name="connsiteY3" fmla="*/ 470518 h 993413"/>
                  <a:gd name="connsiteX4" fmla="*/ 83052 w 94105"/>
                  <a:gd name="connsiteY4" fmla="*/ 252487 h 993413"/>
                  <a:gd name="connsiteX5" fmla="*/ 94105 w 94105"/>
                  <a:gd name="connsiteY5" fmla="*/ 6941 h 993413"/>
                  <a:gd name="connsiteX0" fmla="*/ 0 w 95295"/>
                  <a:gd name="connsiteY0" fmla="*/ 990564 h 990564"/>
                  <a:gd name="connsiteX1" fmla="*/ 10442 w 95295"/>
                  <a:gd name="connsiteY1" fmla="*/ 808739 h 990564"/>
                  <a:gd name="connsiteX2" fmla="*/ 25118 w 95295"/>
                  <a:gd name="connsiteY2" fmla="*/ 704804 h 990564"/>
                  <a:gd name="connsiteX3" fmla="*/ 58097 w 95295"/>
                  <a:gd name="connsiteY3" fmla="*/ 467669 h 990564"/>
                  <a:gd name="connsiteX4" fmla="*/ 83052 w 95295"/>
                  <a:gd name="connsiteY4" fmla="*/ 249638 h 990564"/>
                  <a:gd name="connsiteX5" fmla="*/ 95295 w 95295"/>
                  <a:gd name="connsiteY5" fmla="*/ 7082 h 990564"/>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3312"/>
                  <a:gd name="connsiteY0" fmla="*/ 1005518 h 1005518"/>
                  <a:gd name="connsiteX1" fmla="*/ 8459 w 93312"/>
                  <a:gd name="connsiteY1" fmla="*/ 808739 h 1005518"/>
                  <a:gd name="connsiteX2" fmla="*/ 23135 w 93312"/>
                  <a:gd name="connsiteY2" fmla="*/ 704804 h 1005518"/>
                  <a:gd name="connsiteX3" fmla="*/ 56114 w 93312"/>
                  <a:gd name="connsiteY3" fmla="*/ 467669 h 1005518"/>
                  <a:gd name="connsiteX4" fmla="*/ 81069 w 93312"/>
                  <a:gd name="connsiteY4" fmla="*/ 249638 h 1005518"/>
                  <a:gd name="connsiteX5" fmla="*/ 93312 w 93312"/>
                  <a:gd name="connsiteY5" fmla="*/ 7082 h 1005518"/>
                  <a:gd name="connsiteX0" fmla="*/ 0 w 94067"/>
                  <a:gd name="connsiteY0" fmla="*/ 1016433 h 1016433"/>
                  <a:gd name="connsiteX1" fmla="*/ 8459 w 94067"/>
                  <a:gd name="connsiteY1" fmla="*/ 819654 h 1016433"/>
                  <a:gd name="connsiteX2" fmla="*/ 23135 w 94067"/>
                  <a:gd name="connsiteY2" fmla="*/ 715719 h 1016433"/>
                  <a:gd name="connsiteX3" fmla="*/ 56114 w 94067"/>
                  <a:gd name="connsiteY3" fmla="*/ 478584 h 1016433"/>
                  <a:gd name="connsiteX4" fmla="*/ 81069 w 94067"/>
                  <a:gd name="connsiteY4" fmla="*/ 260553 h 1016433"/>
                  <a:gd name="connsiteX5" fmla="*/ 93312 w 94067"/>
                  <a:gd name="connsiteY5" fmla="*/ 17997 h 1016433"/>
                  <a:gd name="connsiteX6" fmla="*/ 92728 w 94067"/>
                  <a:gd name="connsiteY6" fmla="*/ 17890 h 1016433"/>
                  <a:gd name="connsiteX0" fmla="*/ 0 w 94894"/>
                  <a:gd name="connsiteY0" fmla="*/ 1142534 h 1142534"/>
                  <a:gd name="connsiteX1" fmla="*/ 8459 w 94894"/>
                  <a:gd name="connsiteY1" fmla="*/ 945755 h 1142534"/>
                  <a:gd name="connsiteX2" fmla="*/ 23135 w 94894"/>
                  <a:gd name="connsiteY2" fmla="*/ 841820 h 1142534"/>
                  <a:gd name="connsiteX3" fmla="*/ 56114 w 94894"/>
                  <a:gd name="connsiteY3" fmla="*/ 604685 h 1142534"/>
                  <a:gd name="connsiteX4" fmla="*/ 81069 w 94894"/>
                  <a:gd name="connsiteY4" fmla="*/ 386654 h 1142534"/>
                  <a:gd name="connsiteX5" fmla="*/ 93312 w 94894"/>
                  <a:gd name="connsiteY5" fmla="*/ 144098 h 1142534"/>
                  <a:gd name="connsiteX6" fmla="*/ 94792 w 94894"/>
                  <a:gd name="connsiteY6" fmla="*/ 0 h 1142534"/>
                  <a:gd name="connsiteX0" fmla="*/ 0 w 94344"/>
                  <a:gd name="connsiteY0" fmla="*/ 1232042 h 1232042"/>
                  <a:gd name="connsiteX1" fmla="*/ 8459 w 94344"/>
                  <a:gd name="connsiteY1" fmla="*/ 1035263 h 1232042"/>
                  <a:gd name="connsiteX2" fmla="*/ 23135 w 94344"/>
                  <a:gd name="connsiteY2" fmla="*/ 931328 h 1232042"/>
                  <a:gd name="connsiteX3" fmla="*/ 56114 w 94344"/>
                  <a:gd name="connsiteY3" fmla="*/ 694193 h 1232042"/>
                  <a:gd name="connsiteX4" fmla="*/ 81069 w 94344"/>
                  <a:gd name="connsiteY4" fmla="*/ 476162 h 1232042"/>
                  <a:gd name="connsiteX5" fmla="*/ 93312 w 94344"/>
                  <a:gd name="connsiteY5" fmla="*/ 233606 h 1232042"/>
                  <a:gd name="connsiteX6" fmla="*/ 93760 w 94344"/>
                  <a:gd name="connsiteY6" fmla="*/ 0 h 1232042"/>
                  <a:gd name="connsiteX0" fmla="*/ 0 w 93773"/>
                  <a:gd name="connsiteY0" fmla="*/ 1232042 h 1232042"/>
                  <a:gd name="connsiteX1" fmla="*/ 8459 w 93773"/>
                  <a:gd name="connsiteY1" fmla="*/ 1035263 h 1232042"/>
                  <a:gd name="connsiteX2" fmla="*/ 23135 w 93773"/>
                  <a:gd name="connsiteY2" fmla="*/ 931328 h 1232042"/>
                  <a:gd name="connsiteX3" fmla="*/ 56114 w 93773"/>
                  <a:gd name="connsiteY3" fmla="*/ 694193 h 1232042"/>
                  <a:gd name="connsiteX4" fmla="*/ 81069 w 93773"/>
                  <a:gd name="connsiteY4" fmla="*/ 476162 h 1232042"/>
                  <a:gd name="connsiteX5" fmla="*/ 91248 w 93773"/>
                  <a:gd name="connsiteY5" fmla="*/ 237498 h 1232042"/>
                  <a:gd name="connsiteX6" fmla="*/ 93760 w 93773"/>
                  <a:gd name="connsiteY6" fmla="*/ 0 h 1232042"/>
                  <a:gd name="connsiteX0" fmla="*/ 0 w 93773"/>
                  <a:gd name="connsiteY0" fmla="*/ 1191064 h 1191064"/>
                  <a:gd name="connsiteX1" fmla="*/ 8459 w 93773"/>
                  <a:gd name="connsiteY1" fmla="*/ 994285 h 1191064"/>
                  <a:gd name="connsiteX2" fmla="*/ 23135 w 93773"/>
                  <a:gd name="connsiteY2" fmla="*/ 890350 h 1191064"/>
                  <a:gd name="connsiteX3" fmla="*/ 56114 w 93773"/>
                  <a:gd name="connsiteY3" fmla="*/ 653215 h 1191064"/>
                  <a:gd name="connsiteX4" fmla="*/ 81069 w 93773"/>
                  <a:gd name="connsiteY4" fmla="*/ 435184 h 1191064"/>
                  <a:gd name="connsiteX5" fmla="*/ 91248 w 93773"/>
                  <a:gd name="connsiteY5" fmla="*/ 196520 h 1191064"/>
                  <a:gd name="connsiteX6" fmla="*/ 93760 w 93773"/>
                  <a:gd name="connsiteY6" fmla="*/ 0 h 1191064"/>
                  <a:gd name="connsiteX0" fmla="*/ 0 w 93773"/>
                  <a:gd name="connsiteY0" fmla="*/ 1172851 h 1172851"/>
                  <a:gd name="connsiteX1" fmla="*/ 8459 w 93773"/>
                  <a:gd name="connsiteY1" fmla="*/ 976072 h 1172851"/>
                  <a:gd name="connsiteX2" fmla="*/ 23135 w 93773"/>
                  <a:gd name="connsiteY2" fmla="*/ 872137 h 1172851"/>
                  <a:gd name="connsiteX3" fmla="*/ 56114 w 93773"/>
                  <a:gd name="connsiteY3" fmla="*/ 635002 h 1172851"/>
                  <a:gd name="connsiteX4" fmla="*/ 81069 w 93773"/>
                  <a:gd name="connsiteY4" fmla="*/ 416971 h 1172851"/>
                  <a:gd name="connsiteX5" fmla="*/ 91248 w 93773"/>
                  <a:gd name="connsiteY5" fmla="*/ 178307 h 1172851"/>
                  <a:gd name="connsiteX6" fmla="*/ 93760 w 93773"/>
                  <a:gd name="connsiteY6" fmla="*/ 0 h 1172851"/>
                  <a:gd name="connsiteX0" fmla="*/ 0 w 94496"/>
                  <a:gd name="connsiteY0" fmla="*/ 1168298 h 1168298"/>
                  <a:gd name="connsiteX1" fmla="*/ 8459 w 94496"/>
                  <a:gd name="connsiteY1" fmla="*/ 971519 h 1168298"/>
                  <a:gd name="connsiteX2" fmla="*/ 23135 w 94496"/>
                  <a:gd name="connsiteY2" fmla="*/ 867584 h 1168298"/>
                  <a:gd name="connsiteX3" fmla="*/ 56114 w 94496"/>
                  <a:gd name="connsiteY3" fmla="*/ 630449 h 1168298"/>
                  <a:gd name="connsiteX4" fmla="*/ 81069 w 94496"/>
                  <a:gd name="connsiteY4" fmla="*/ 412418 h 1168298"/>
                  <a:gd name="connsiteX5" fmla="*/ 91248 w 94496"/>
                  <a:gd name="connsiteY5" fmla="*/ 173754 h 1168298"/>
                  <a:gd name="connsiteX6" fmla="*/ 94489 w 94496"/>
                  <a:gd name="connsiteY6" fmla="*/ 0 h 1168298"/>
                  <a:gd name="connsiteX0" fmla="*/ 0 w 92685"/>
                  <a:gd name="connsiteY0" fmla="*/ 1168298 h 1168298"/>
                  <a:gd name="connsiteX1" fmla="*/ 8459 w 92685"/>
                  <a:gd name="connsiteY1" fmla="*/ 971519 h 1168298"/>
                  <a:gd name="connsiteX2" fmla="*/ 23135 w 92685"/>
                  <a:gd name="connsiteY2" fmla="*/ 867584 h 1168298"/>
                  <a:gd name="connsiteX3" fmla="*/ 56114 w 92685"/>
                  <a:gd name="connsiteY3" fmla="*/ 630449 h 1168298"/>
                  <a:gd name="connsiteX4" fmla="*/ 81069 w 92685"/>
                  <a:gd name="connsiteY4" fmla="*/ 412418 h 1168298"/>
                  <a:gd name="connsiteX5" fmla="*/ 91248 w 92685"/>
                  <a:gd name="connsiteY5" fmla="*/ 173754 h 1168298"/>
                  <a:gd name="connsiteX6" fmla="*/ 92522 w 92685"/>
                  <a:gd name="connsiteY6" fmla="*/ 0 h 11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85" h="1168298">
                    <a:moveTo>
                      <a:pt x="0" y="1168298"/>
                    </a:moveTo>
                    <a:cubicBezTo>
                      <a:pt x="2172" y="1096838"/>
                      <a:pt x="52" y="1073529"/>
                      <a:pt x="8459" y="971519"/>
                    </a:cubicBezTo>
                    <a:cubicBezTo>
                      <a:pt x="10266" y="941837"/>
                      <a:pt x="15193" y="924429"/>
                      <a:pt x="23135" y="867584"/>
                    </a:cubicBezTo>
                    <a:cubicBezTo>
                      <a:pt x="38216" y="777840"/>
                      <a:pt x="46458" y="706310"/>
                      <a:pt x="56114" y="630449"/>
                    </a:cubicBezTo>
                    <a:cubicBezTo>
                      <a:pt x="65770" y="554588"/>
                      <a:pt x="66237" y="540135"/>
                      <a:pt x="81069" y="412418"/>
                    </a:cubicBezTo>
                    <a:cubicBezTo>
                      <a:pt x="91513" y="239866"/>
                      <a:pt x="89874" y="137505"/>
                      <a:pt x="91248" y="173754"/>
                    </a:cubicBezTo>
                    <a:cubicBezTo>
                      <a:pt x="93191" y="133310"/>
                      <a:pt x="92644" y="22"/>
                      <a:pt x="92522" y="0"/>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grpSp>
      </p:grpSp>
      <p:sp>
        <p:nvSpPr>
          <p:cNvPr id="53" name="星 5 52"/>
          <p:cNvSpPr/>
          <p:nvPr/>
        </p:nvSpPr>
        <p:spPr>
          <a:xfrm>
            <a:off x="3414984" y="3580472"/>
            <a:ext cx="241477" cy="2286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コンテンツ プレースホルダー 2"/>
          <p:cNvSpPr>
            <a:spLocks noGrp="1"/>
          </p:cNvSpPr>
          <p:nvPr>
            <p:ph idx="1"/>
          </p:nvPr>
        </p:nvSpPr>
        <p:spPr>
          <a:xfrm>
            <a:off x="4813315" y="1438692"/>
            <a:ext cx="4328193" cy="5588305"/>
          </a:xfrm>
        </p:spPr>
        <p:txBody>
          <a:bodyPr>
            <a:normAutofit/>
          </a:bodyPr>
          <a:lstStyle/>
          <a:p>
            <a:pPr lvl="1">
              <a:lnSpc>
                <a:spcPct val="100000"/>
              </a:lnSpc>
            </a:pPr>
            <a:r>
              <a:rPr lang="ja-JP" altLang="en-US" dirty="0" smtClean="0"/>
              <a:t>海洋の取扱いによる部分凍結解の違いの特徴</a:t>
            </a:r>
            <a:endParaRPr lang="en-US" altLang="ja-JP" dirty="0" smtClean="0"/>
          </a:p>
          <a:p>
            <a:pPr lvl="2">
              <a:lnSpc>
                <a:spcPct val="150000"/>
              </a:lnSpc>
            </a:pPr>
            <a:r>
              <a:rPr lang="ja-JP" altLang="en-US" dirty="0" smtClean="0"/>
              <a:t>氷線緯度が高緯度にある場合に</a:t>
            </a:r>
            <a:r>
              <a:rPr lang="en-US" altLang="ja-JP" dirty="0" smtClean="0"/>
              <a:t>, dynamic ocean </a:t>
            </a:r>
            <a:r>
              <a:rPr lang="ja-JP" altLang="en-US" dirty="0" smtClean="0"/>
              <a:t>の解が最も寒冷な解である</a:t>
            </a:r>
            <a:r>
              <a:rPr lang="en-US" altLang="ja-JP" dirty="0" smtClean="0"/>
              <a:t>. </a:t>
            </a:r>
          </a:p>
          <a:p>
            <a:pPr lvl="2">
              <a:lnSpc>
                <a:spcPct val="100000"/>
              </a:lnSpc>
            </a:pPr>
            <a:endParaRPr lang="en-US" altLang="ja-JP" sz="800" dirty="0" smtClean="0"/>
          </a:p>
          <a:p>
            <a:pPr lvl="2">
              <a:lnSpc>
                <a:spcPct val="150000"/>
              </a:lnSpc>
            </a:pPr>
            <a:r>
              <a:rPr lang="ja-JP" altLang="en-US" dirty="0" smtClean="0"/>
              <a:t>氷</a:t>
            </a:r>
            <a:r>
              <a:rPr lang="ja-JP" altLang="en-US" dirty="0"/>
              <a:t>線緯度</a:t>
            </a:r>
            <a:r>
              <a:rPr lang="ja-JP" altLang="en-US" dirty="0" smtClean="0"/>
              <a:t>が中低緯度にある場合に</a:t>
            </a:r>
            <a:r>
              <a:rPr lang="en-US" altLang="ja-JP" dirty="0" smtClean="0"/>
              <a:t>, 60 m slab ocean </a:t>
            </a:r>
            <a:r>
              <a:rPr lang="ja-JP" altLang="en-US" dirty="0"/>
              <a:t>の</a:t>
            </a:r>
            <a:r>
              <a:rPr lang="ja-JP" altLang="en-US" dirty="0" smtClean="0"/>
              <a:t>解の初期値依存性が極めて大きい</a:t>
            </a:r>
            <a:r>
              <a:rPr lang="en-US" altLang="ja-JP" dirty="0" smtClean="0"/>
              <a:t>. </a:t>
            </a:r>
          </a:p>
          <a:p>
            <a:pPr lvl="2">
              <a:lnSpc>
                <a:spcPct val="110000"/>
              </a:lnSpc>
            </a:pPr>
            <a:endParaRPr lang="en-US" altLang="ja-JP" dirty="0" smtClean="0"/>
          </a:p>
        </p:txBody>
      </p:sp>
      <p:sp>
        <p:nvSpPr>
          <p:cNvPr id="55" name="タイトル 1"/>
          <p:cNvSpPr txBox="1">
            <a:spLocks/>
          </p:cNvSpPr>
          <p:nvPr/>
        </p:nvSpPr>
        <p:spPr>
          <a:xfrm>
            <a:off x="164905" y="259618"/>
            <a:ext cx="8979095" cy="5330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t>はじめに</a:t>
            </a:r>
            <a:r>
              <a:rPr lang="en-US" altLang="ja-JP" sz="3200" dirty="0" smtClean="0"/>
              <a:t>: </a:t>
            </a:r>
          </a:p>
          <a:p>
            <a:r>
              <a:rPr lang="en-US" altLang="ja-JP" sz="3200" dirty="0" smtClean="0"/>
              <a:t>INTH07 </a:t>
            </a:r>
            <a:r>
              <a:rPr lang="ja-JP" altLang="en-US" sz="3200" dirty="0" smtClean="0"/>
              <a:t>大気設定による海惑星気候の数値実験</a:t>
            </a:r>
            <a:endParaRPr lang="ja-JP" altLang="en-US" sz="3200" dirty="0"/>
          </a:p>
        </p:txBody>
      </p:sp>
      <p:sp>
        <p:nvSpPr>
          <p:cNvPr id="56" name="テキスト ボックス 55"/>
          <p:cNvSpPr txBox="1"/>
          <p:nvPr/>
        </p:nvSpPr>
        <p:spPr>
          <a:xfrm>
            <a:off x="1823625" y="949821"/>
            <a:ext cx="2488535" cy="369332"/>
          </a:xfrm>
          <a:prstGeom prst="rect">
            <a:avLst/>
          </a:prstGeom>
          <a:noFill/>
        </p:spPr>
        <p:txBody>
          <a:bodyPr wrap="square" rtlCol="0">
            <a:spAutoFit/>
          </a:bodyPr>
          <a:lstStyle/>
          <a:p>
            <a:r>
              <a:rPr lang="ja-JP" altLang="en-US" dirty="0" smtClean="0"/>
              <a:t>気候レジーム図</a:t>
            </a:r>
            <a:endParaRPr kumimoji="1" lang="ja-JP" altLang="en-US" dirty="0"/>
          </a:p>
        </p:txBody>
      </p:sp>
      <p:sp>
        <p:nvSpPr>
          <p:cNvPr id="57" name="テキスト ボックス 56"/>
          <p:cNvSpPr txBox="1"/>
          <p:nvPr/>
        </p:nvSpPr>
        <p:spPr>
          <a:xfrm>
            <a:off x="9315681" y="2875145"/>
            <a:ext cx="297462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海洋混合層が深くなると</a:t>
            </a:r>
            <a:r>
              <a:rPr kumimoji="1" lang="en-US" altLang="ja-JP" dirty="0" smtClean="0"/>
              <a:t>, </a:t>
            </a:r>
            <a:r>
              <a:rPr kumimoji="1" lang="ja-JP" altLang="en-US" dirty="0" smtClean="0"/>
              <a:t>離散系における氷・アルベドフィードバックの表現の問題点が顕著化する</a:t>
            </a:r>
            <a:r>
              <a:rPr kumimoji="1" lang="en-US" altLang="ja-JP" dirty="0" smtClean="0"/>
              <a:t> ?</a:t>
            </a:r>
            <a:endParaRPr lang="en-US" altLang="ja-JP" dirty="0"/>
          </a:p>
        </p:txBody>
      </p:sp>
      <p:sp>
        <p:nvSpPr>
          <p:cNvPr id="58" name="テキスト ボックス 57"/>
          <p:cNvSpPr txBox="1"/>
          <p:nvPr/>
        </p:nvSpPr>
        <p:spPr>
          <a:xfrm rot="17587534">
            <a:off x="3713283" y="2669252"/>
            <a:ext cx="1742501" cy="800219"/>
          </a:xfrm>
          <a:prstGeom prst="rect">
            <a:avLst/>
          </a:prstGeom>
          <a:noFill/>
        </p:spPr>
        <p:txBody>
          <a:bodyPr wrap="square" rtlCol="0">
            <a:spAutoFit/>
          </a:bodyPr>
          <a:lstStyle/>
          <a:p>
            <a:r>
              <a:rPr kumimoji="1" lang="en-US" altLang="ja-JP" dirty="0" smtClean="0">
                <a:solidFill>
                  <a:schemeClr val="accent6">
                    <a:lumMod val="75000"/>
                  </a:schemeClr>
                </a:solidFill>
              </a:rPr>
              <a:t>dynamic ocean </a:t>
            </a:r>
          </a:p>
          <a:p>
            <a:r>
              <a:rPr kumimoji="1" lang="en-US" altLang="ja-JP" sz="1400" dirty="0" smtClean="0"/>
              <a:t>(</a:t>
            </a:r>
            <a:r>
              <a:rPr kumimoji="1" lang="ja-JP" altLang="en-US" sz="1400" dirty="0" smtClean="0"/>
              <a:t>海洋大循環</a:t>
            </a:r>
            <a:r>
              <a:rPr kumimoji="1" lang="ja-JP" altLang="en-US" sz="1400" dirty="0" smtClean="0">
                <a:solidFill>
                  <a:srgbClr val="FF0000"/>
                </a:solidFill>
              </a:rPr>
              <a:t>あり</a:t>
            </a:r>
            <a:r>
              <a:rPr lang="en-US" altLang="ja-JP" sz="1400" dirty="0" smtClean="0"/>
              <a:t>, </a:t>
            </a:r>
            <a:r>
              <a:rPr lang="ja-JP" altLang="en-US" sz="1400" dirty="0" smtClean="0"/>
              <a:t>熱容量</a:t>
            </a:r>
            <a:r>
              <a:rPr lang="ja-JP" altLang="en-US" sz="1400" dirty="0" smtClean="0">
                <a:solidFill>
                  <a:srgbClr val="FF0000"/>
                </a:solidFill>
              </a:rPr>
              <a:t>あり</a:t>
            </a:r>
            <a:r>
              <a:rPr lang="en-US" altLang="ja-JP" sz="1400" dirty="0" smtClean="0"/>
              <a:t>)</a:t>
            </a:r>
            <a:r>
              <a:rPr kumimoji="1" lang="en-US" altLang="ja-JP" sz="1400" dirty="0" smtClean="0"/>
              <a:t> </a:t>
            </a:r>
            <a:endParaRPr kumimoji="1" lang="ja-JP" altLang="en-US" sz="1400" dirty="0"/>
          </a:p>
        </p:txBody>
      </p:sp>
      <p:sp>
        <p:nvSpPr>
          <p:cNvPr id="59" name="テキスト ボックス 58"/>
          <p:cNvSpPr txBox="1"/>
          <p:nvPr/>
        </p:nvSpPr>
        <p:spPr>
          <a:xfrm>
            <a:off x="9424266" y="4702867"/>
            <a:ext cx="258213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水蒸気の温室効果のが</a:t>
            </a:r>
            <a:r>
              <a:rPr lang="ja-JP" altLang="en-US" smtClean="0"/>
              <a:t>弱まったことが原因</a:t>
            </a:r>
            <a:r>
              <a:rPr kumimoji="1" lang="en-US" altLang="ja-JP" dirty="0" smtClean="0"/>
              <a:t> ?</a:t>
            </a:r>
            <a:endParaRPr lang="en-US" altLang="ja-JP" dirty="0"/>
          </a:p>
        </p:txBody>
      </p:sp>
    </p:spTree>
    <p:extLst>
      <p:ext uri="{BB962C8B-B14F-4D97-AF65-F5344CB8AC3E}">
        <p14:creationId xmlns:p14="http://schemas.microsoft.com/office/powerpoint/2010/main" val="9963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273" y="229260"/>
            <a:ext cx="7886700" cy="711644"/>
          </a:xfrm>
        </p:spPr>
        <p:txBody>
          <a:bodyPr>
            <a:normAutofit/>
          </a:bodyPr>
          <a:lstStyle/>
          <a:p>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159026" y="1234799"/>
            <a:ext cx="8799444" cy="5440902"/>
          </a:xfrm>
        </p:spPr>
        <p:txBody>
          <a:bodyPr>
            <a:normAutofit/>
          </a:bodyPr>
          <a:lstStyle/>
          <a:p>
            <a:pPr>
              <a:lnSpc>
                <a:spcPct val="150000"/>
              </a:lnSpc>
            </a:pPr>
            <a:r>
              <a:rPr lang="ja-JP" altLang="en-US" dirty="0" smtClean="0"/>
              <a:t>海洋の取扱いに伴う</a:t>
            </a:r>
            <a:r>
              <a:rPr lang="en-US" altLang="ja-JP" dirty="0" smtClean="0"/>
              <a:t>, </a:t>
            </a:r>
            <a:r>
              <a:rPr lang="ja-JP" altLang="en-US" dirty="0" smtClean="0"/>
              <a:t>部分凍結解の氷線緯度の差や初期値依存性の現れ方の違いに関して理解を深める</a:t>
            </a:r>
            <a:r>
              <a:rPr lang="en-US" altLang="ja-JP" dirty="0" smtClean="0"/>
              <a:t>.  </a:t>
            </a:r>
          </a:p>
          <a:p>
            <a:pPr lvl="1">
              <a:lnSpc>
                <a:spcPct val="150000"/>
              </a:lnSpc>
            </a:pPr>
            <a:endParaRPr lang="en-US" altLang="ja-JP" sz="1600" dirty="0" smtClean="0"/>
          </a:p>
          <a:p>
            <a:pPr marL="914400" lvl="1" indent="-457200">
              <a:lnSpc>
                <a:spcPct val="150000"/>
              </a:lnSpc>
              <a:buFont typeface="+mj-lt"/>
              <a:buAutoNum type="arabicPeriod"/>
            </a:pPr>
            <a:r>
              <a:rPr kumimoji="1" lang="ja-JP" altLang="en-US" dirty="0" smtClean="0"/>
              <a:t>氷線が高緯度にある場合に</a:t>
            </a:r>
            <a:r>
              <a:rPr kumimoji="1" lang="en-US" altLang="ja-JP" dirty="0" smtClean="0"/>
              <a:t>, </a:t>
            </a:r>
            <a:r>
              <a:rPr kumimoji="1" lang="ja-JP" altLang="en-US" dirty="0" smtClean="0"/>
              <a:t>海洋熱輸送を考慮する</a:t>
            </a:r>
            <a:r>
              <a:rPr kumimoji="1" lang="ja-JP" altLang="en-US" dirty="0" smtClean="0"/>
              <a:t>と気候</a:t>
            </a:r>
            <a:r>
              <a:rPr kumimoji="1" lang="ja-JP" altLang="en-US" dirty="0" smtClean="0"/>
              <a:t>が寒冷に</a:t>
            </a:r>
            <a:r>
              <a:rPr kumimoji="1" lang="ja-JP" altLang="en-US" dirty="0" smtClean="0"/>
              <a:t>なる</a:t>
            </a:r>
            <a:r>
              <a:rPr lang="ja-JP" altLang="en-US" dirty="0" smtClean="0"/>
              <a:t>要因を調べる</a:t>
            </a:r>
            <a:r>
              <a:rPr kumimoji="1" lang="en-US" altLang="ja-JP" dirty="0" smtClean="0"/>
              <a:t>. </a:t>
            </a:r>
            <a:endParaRPr kumimoji="1" lang="en-US" altLang="ja-JP" dirty="0" smtClean="0"/>
          </a:p>
          <a:p>
            <a:pPr marL="914400" lvl="1" indent="-457200">
              <a:lnSpc>
                <a:spcPct val="150000"/>
              </a:lnSpc>
              <a:buFont typeface="+mj-lt"/>
              <a:buAutoNum type="arabicPeriod"/>
            </a:pPr>
            <a:endParaRPr lang="en-US" altLang="ja-JP" sz="900" dirty="0" smtClean="0"/>
          </a:p>
          <a:p>
            <a:pPr marL="914400" lvl="1" indent="-457200">
              <a:lnSpc>
                <a:spcPct val="150000"/>
              </a:lnSpc>
              <a:buFont typeface="+mj-lt"/>
              <a:buAutoNum type="arabicPeriod"/>
            </a:pPr>
            <a:r>
              <a:rPr lang="ja-JP" altLang="en-US" dirty="0" smtClean="0"/>
              <a:t>中間的な深さ</a:t>
            </a:r>
            <a:r>
              <a:rPr lang="en-US" altLang="ja-JP" dirty="0" smtClean="0"/>
              <a:t>(30 m, 10 m)</a:t>
            </a:r>
            <a:r>
              <a:rPr lang="ja-JP" altLang="en-US" dirty="0" smtClean="0"/>
              <a:t>を設定した</a:t>
            </a:r>
            <a:r>
              <a:rPr lang="en-US" altLang="ja-JP" dirty="0" smtClean="0"/>
              <a:t> slab ocean </a:t>
            </a:r>
            <a:r>
              <a:rPr lang="ja-JP" altLang="en-US" dirty="0" smtClean="0"/>
              <a:t>実験を実施することにより</a:t>
            </a:r>
            <a:r>
              <a:rPr lang="en-US" altLang="ja-JP" dirty="0" smtClean="0"/>
              <a:t>, </a:t>
            </a:r>
            <a:r>
              <a:rPr lang="ja-JP" altLang="en-US" dirty="0" smtClean="0"/>
              <a:t>海洋混合層の深さと</a:t>
            </a:r>
            <a:r>
              <a:rPr lang="ja-JP" altLang="en-US" dirty="0" smtClean="0"/>
              <a:t>部分凍結解の初期依存性</a:t>
            </a:r>
            <a:r>
              <a:rPr lang="ja-JP" altLang="en-US" dirty="0"/>
              <a:t>の大きさ</a:t>
            </a:r>
            <a:r>
              <a:rPr lang="ja-JP" altLang="en-US" dirty="0" smtClean="0"/>
              <a:t>との</a:t>
            </a:r>
            <a:r>
              <a:rPr lang="ja-JP" altLang="en-US" dirty="0" smtClean="0"/>
              <a:t>関係をより明らかにする</a:t>
            </a:r>
            <a:r>
              <a:rPr lang="en-US" altLang="ja-JP" dirty="0" smtClean="0"/>
              <a:t>. </a:t>
            </a:r>
            <a:endParaRPr kumimoji="1" lang="en-US" altLang="ja-JP" sz="1600" dirty="0" smtClean="0"/>
          </a:p>
        </p:txBody>
      </p:sp>
    </p:spTree>
    <p:extLst>
      <p:ext uri="{BB962C8B-B14F-4D97-AF65-F5344CB8AC3E}">
        <p14:creationId xmlns:p14="http://schemas.microsoft.com/office/powerpoint/2010/main" val="29444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5562" y="2381933"/>
            <a:ext cx="7886700" cy="1325563"/>
          </a:xfrm>
        </p:spPr>
        <p:txBody>
          <a:bodyPr/>
          <a:lstStyle/>
          <a:p>
            <a:r>
              <a:rPr lang="ja-JP" altLang="en-US" dirty="0" smtClean="0"/>
              <a:t>モデルの設定・</a:t>
            </a:r>
            <a:r>
              <a:rPr lang="en-US" altLang="ja-JP" dirty="0"/>
              <a:t/>
            </a:r>
            <a:br>
              <a:rPr lang="en-US" altLang="ja-JP" dirty="0"/>
            </a:br>
            <a:r>
              <a:rPr lang="ja-JP" altLang="en-US" dirty="0" smtClean="0"/>
              <a:t>対象とする計算結果</a:t>
            </a:r>
            <a:endParaRPr kumimoji="1" lang="ja-JP" altLang="en-US" dirty="0"/>
          </a:p>
        </p:txBody>
      </p:sp>
    </p:spTree>
    <p:extLst>
      <p:ext uri="{BB962C8B-B14F-4D97-AF65-F5344CB8AC3E}">
        <p14:creationId xmlns:p14="http://schemas.microsoft.com/office/powerpoint/2010/main" val="13612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96876"/>
            <a:ext cx="7886700" cy="232017"/>
          </a:xfrm>
        </p:spPr>
        <p:txBody>
          <a:bodyPr>
            <a:noAutofit/>
          </a:bodyPr>
          <a:lstStyle/>
          <a:p>
            <a:r>
              <a:rPr lang="ja-JP" altLang="en-US" sz="3600" dirty="0" smtClean="0"/>
              <a:t>海惑星気候モデル</a:t>
            </a:r>
            <a:endParaRPr kumimoji="1" lang="ja-JP" altLang="en-US" sz="3600" dirty="0"/>
          </a:p>
        </p:txBody>
      </p:sp>
      <p:sp>
        <p:nvSpPr>
          <p:cNvPr id="6" name="コンテンツ プレースホルダー 4"/>
          <p:cNvSpPr txBox="1">
            <a:spLocks/>
          </p:cNvSpPr>
          <p:nvPr/>
        </p:nvSpPr>
        <p:spPr>
          <a:xfrm>
            <a:off x="81280" y="733720"/>
            <a:ext cx="8366897" cy="5724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a:lstStyle>
          <a:p>
            <a:pPr lvl="0"/>
            <a:r>
              <a:rPr lang="ja-JP" altLang="en-US" sz="2000" u="sng" dirty="0" smtClean="0">
                <a:solidFill>
                  <a:sysClr val="windowText" lastClr="000000"/>
                </a:solidFill>
                <a:cs typeface=""/>
              </a:rPr>
              <a:t>大気大循環モデル</a:t>
            </a:r>
            <a:r>
              <a:rPr lang="en-US" altLang="ja-JP" sz="2000" dirty="0" smtClean="0">
                <a:solidFill>
                  <a:sysClr val="windowText" lastClr="000000"/>
                </a:solidFill>
                <a:cs typeface=""/>
              </a:rPr>
              <a:t>: DCPAM </a:t>
            </a:r>
            <a:r>
              <a:rPr lang="en-US" altLang="ja-JP" sz="1600" dirty="0"/>
              <a:t>(</a:t>
            </a:r>
            <a:r>
              <a:rPr lang="en-US" altLang="ja-JP" sz="1600" dirty="0">
                <a:hlinkClick r:id="rId3"/>
              </a:rPr>
              <a:t>https://www.gfd-dennou.org/library/dcpam</a:t>
            </a:r>
            <a:r>
              <a:rPr lang="en-US" altLang="ja-JP" sz="1600" dirty="0" smtClean="0">
                <a:hlinkClick r:id="rId3"/>
              </a:rPr>
              <a:t>/</a:t>
            </a:r>
            <a:r>
              <a:rPr lang="en-US" altLang="ja-JP" sz="1600" dirty="0" smtClean="0"/>
              <a:t>)</a:t>
            </a:r>
            <a:endParaRPr lang="en-US" altLang="ja-JP" sz="1800" dirty="0" smtClean="0">
              <a:solidFill>
                <a:sysClr val="windowText" lastClr="000000"/>
              </a:solidFill>
              <a:cs typeface=""/>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lang="en-US" altLang="ja-JP" sz="300" dirty="0" smtClean="0">
              <a:solidFill>
                <a:sysClr val="windowText" lastClr="000000"/>
              </a:solidFill>
              <a:cs typeface=""/>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ja-JP" altLang="en-US" sz="1800" dirty="0" smtClean="0">
                <a:solidFill>
                  <a:sysClr val="windowText" lastClr="000000"/>
                </a:solidFill>
                <a:cs typeface=""/>
              </a:rPr>
              <a:t>大気成分</a:t>
            </a:r>
            <a:r>
              <a:rPr lang="en-US" altLang="ja-JP" sz="1800" dirty="0" smtClean="0">
                <a:solidFill>
                  <a:sysClr val="windowText" lastClr="000000"/>
                </a:solidFill>
                <a:cs typeface=""/>
              </a:rPr>
              <a:t>: </a:t>
            </a:r>
            <a:r>
              <a:rPr lang="ja-JP" altLang="en-US" sz="1600" dirty="0" smtClean="0">
                <a:solidFill>
                  <a:sysClr val="windowText" lastClr="000000"/>
                </a:solidFill>
                <a:cs typeface=""/>
              </a:rPr>
              <a:t>乾燥空気</a:t>
            </a:r>
            <a:r>
              <a:rPr lang="en-US" altLang="ja-JP" sz="1600" dirty="0" smtClean="0">
                <a:solidFill>
                  <a:sysClr val="windowText" lastClr="000000"/>
                </a:solidFill>
                <a:cs typeface=""/>
              </a:rPr>
              <a:t>, </a:t>
            </a:r>
            <a:r>
              <a:rPr lang="ja-JP" altLang="en-US" sz="1600" dirty="0" smtClean="0">
                <a:solidFill>
                  <a:sysClr val="windowText" lastClr="000000"/>
                </a:solidFill>
                <a:cs typeface=""/>
              </a:rPr>
              <a:t>水蒸気</a:t>
            </a:r>
            <a:endParaRPr kumimoji="1" lang="en-US" altLang="ja-JP" sz="1600" b="0" i="0" u="none" strike="noStrike" kern="1200" cap="none" spc="0" normalizeH="0" baseline="0" noProof="0" dirty="0" smtClean="0">
              <a:ln>
                <a:noFill/>
              </a:ln>
              <a:solidFill>
                <a:sysClr val="windowText" lastClr="000000"/>
              </a:solidFill>
              <a:effectLst/>
              <a:uLnTx/>
              <a:uFillTx/>
              <a:cs typeface=""/>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ja-JP" altLang="en-US" sz="1800" dirty="0" smtClean="0">
                <a:solidFill>
                  <a:sysClr val="windowText" lastClr="000000"/>
                </a:solidFill>
                <a:cs typeface=""/>
              </a:rPr>
              <a:t>力学過程</a:t>
            </a:r>
            <a:endParaRPr lang="en-US" altLang="ja-JP" sz="1800" dirty="0">
              <a:solidFill>
                <a:sysClr val="windowText" lastClr="000000"/>
              </a:solidFill>
              <a:cs typeface=""/>
            </a:endParaRPr>
          </a:p>
          <a:p>
            <a:pPr marL="855663" lvl="2" indent="-220663">
              <a:defRPr/>
            </a:pPr>
            <a:r>
              <a:rPr lang="ja-JP" altLang="en-US" sz="1600" dirty="0" smtClean="0">
                <a:solidFill>
                  <a:sysClr val="windowText" lastClr="000000"/>
                </a:solidFill>
                <a:cs typeface=""/>
              </a:rPr>
              <a:t>浅い大気・静力学近似をしたナビエ・ストークス方程式</a:t>
            </a:r>
            <a:endParaRPr kumimoji="1" lang="en-US" altLang="ja-JP" sz="1600" b="0" i="0" u="none" strike="noStrike" kern="1200" cap="none" spc="0" normalizeH="0" baseline="0" noProof="0" dirty="0" smtClean="0">
              <a:ln>
                <a:noFill/>
              </a:ln>
              <a:solidFill>
                <a:sysClr val="windowText" lastClr="000000"/>
              </a:solidFill>
              <a:effectLst/>
              <a:uLnTx/>
              <a:uFillTx/>
              <a:cs typeface=""/>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ja-JP" altLang="en-US" sz="1800" noProof="0" dirty="0" smtClean="0">
                <a:solidFill>
                  <a:sysClr val="windowText" lastClr="000000"/>
                </a:solidFill>
                <a:cs typeface=""/>
              </a:rPr>
              <a:t>放射過程</a:t>
            </a:r>
            <a:r>
              <a:rPr lang="en-US" altLang="ja-JP" sz="1800" dirty="0" smtClean="0">
                <a:solidFill>
                  <a:sysClr val="windowText" lastClr="000000"/>
                </a:solidFill>
                <a:cs typeface=""/>
              </a:rPr>
              <a:t>: </a:t>
            </a:r>
            <a:r>
              <a:rPr lang="ja-JP" altLang="en-US" sz="1600" dirty="0" smtClean="0">
                <a:solidFill>
                  <a:sysClr val="windowText" lastClr="000000"/>
                </a:solidFill>
                <a:cs typeface=""/>
              </a:rPr>
              <a:t>灰色放射スキーム</a:t>
            </a:r>
            <a:r>
              <a:rPr lang="en-US" altLang="ja-JP" sz="1600" dirty="0" smtClean="0">
                <a:solidFill>
                  <a:sysClr val="windowText" lastClr="000000"/>
                </a:solidFill>
                <a:cs typeface=""/>
              </a:rPr>
              <a:t> </a:t>
            </a:r>
            <a:r>
              <a:rPr kumimoji="1" lang="en-US" altLang="ja-JP" sz="1200" b="0" i="0" u="none" strike="noStrike" kern="1200" cap="none" spc="0" normalizeH="0" baseline="0" noProof="0" dirty="0" smtClean="0">
                <a:ln>
                  <a:noFill/>
                </a:ln>
                <a:solidFill>
                  <a:sysClr val="windowText" lastClr="000000"/>
                </a:solidFill>
                <a:effectLst/>
                <a:uLnTx/>
                <a:uFillTx/>
                <a:cs typeface=""/>
              </a:rPr>
              <a:t>(Nakajima et al., 1992)</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ja-JP" altLang="en-US" sz="1800" noProof="0" dirty="0" smtClean="0">
                <a:solidFill>
                  <a:sysClr val="windowText" lastClr="000000"/>
                </a:solidFill>
                <a:cs typeface=""/>
              </a:rPr>
              <a:t>乱流混合過程</a:t>
            </a:r>
            <a:r>
              <a:rPr lang="en-US" altLang="ja-JP" sz="1800" dirty="0" smtClean="0">
                <a:solidFill>
                  <a:sysClr val="windowText" lastClr="000000"/>
                </a:solidFill>
                <a:cs typeface=""/>
              </a:rPr>
              <a:t>: </a:t>
            </a:r>
            <a:r>
              <a:rPr kumimoji="1" lang="en-US" altLang="ja-JP" sz="1200" b="0" i="0" u="none" strike="noStrike" kern="1200" cap="none" spc="0" normalizeH="0" baseline="0" noProof="0" dirty="0" smtClean="0">
                <a:ln>
                  <a:noFill/>
                </a:ln>
                <a:solidFill>
                  <a:sysClr val="windowText" lastClr="000000"/>
                </a:solidFill>
                <a:effectLst/>
                <a:uLnTx/>
                <a:uFillTx/>
                <a:cs typeface=""/>
              </a:rPr>
              <a:t>Mellor and Yamada (1982),</a:t>
            </a:r>
            <a:r>
              <a:rPr kumimoji="1" lang="en-US" altLang="ja-JP" sz="1200" b="0" i="0" u="none" strike="noStrike" kern="1200" cap="none" spc="0" normalizeH="0" noProof="0" dirty="0" smtClean="0">
                <a:ln>
                  <a:noFill/>
                </a:ln>
                <a:solidFill>
                  <a:sysClr val="windowText" lastClr="000000"/>
                </a:solidFill>
                <a:effectLst/>
                <a:uLnTx/>
                <a:uFillTx/>
                <a:cs typeface=""/>
              </a:rPr>
              <a:t> </a:t>
            </a:r>
            <a:r>
              <a:rPr kumimoji="1" lang="en-US" altLang="ja-JP" sz="1200" b="0" i="0" u="none" strike="noStrike" kern="1200" cap="none" spc="0" normalizeH="0" baseline="0" noProof="0" dirty="0" smtClean="0">
                <a:ln>
                  <a:noFill/>
                </a:ln>
                <a:solidFill>
                  <a:sysClr val="windowText" lastClr="000000"/>
                </a:solidFill>
                <a:effectLst/>
                <a:uLnTx/>
                <a:uFillTx/>
                <a:cs typeface=""/>
              </a:rPr>
              <a:t>Louis et al.</a:t>
            </a:r>
            <a:r>
              <a:rPr kumimoji="1" lang="en-US" altLang="ja-JP" sz="1200" b="0" i="0" u="none" strike="noStrike" kern="1200" cap="none" spc="0" normalizeH="0" noProof="0" dirty="0" smtClean="0">
                <a:ln>
                  <a:noFill/>
                </a:ln>
                <a:solidFill>
                  <a:sysClr val="windowText" lastClr="000000"/>
                </a:solidFill>
                <a:effectLst/>
                <a:uLnTx/>
                <a:uFillTx/>
                <a:cs typeface=""/>
              </a:rPr>
              <a:t> (</a:t>
            </a:r>
            <a:r>
              <a:rPr kumimoji="1" lang="en-US" altLang="ja-JP" sz="1200" b="0" i="0" u="none" strike="noStrike" kern="1200" cap="none" spc="0" normalizeH="0" baseline="0" noProof="0" dirty="0" smtClean="0">
                <a:ln>
                  <a:noFill/>
                </a:ln>
                <a:solidFill>
                  <a:sysClr val="windowText" lastClr="000000"/>
                </a:solidFill>
                <a:effectLst/>
                <a:uLnTx/>
                <a:uFillTx/>
                <a:cs typeface=""/>
              </a:rPr>
              <a:t>1982)</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ja-JP" altLang="en-US" sz="1800" noProof="0" dirty="0" smtClean="0">
                <a:solidFill>
                  <a:sysClr val="windowText" lastClr="000000"/>
                </a:solidFill>
                <a:cs typeface=""/>
              </a:rPr>
              <a:t>凝結過程</a:t>
            </a:r>
            <a:r>
              <a:rPr lang="en-US" altLang="ja-JP" sz="1800" dirty="0" smtClean="0">
                <a:solidFill>
                  <a:sysClr val="windowText" lastClr="000000"/>
                </a:solidFill>
                <a:cs typeface=""/>
              </a:rPr>
              <a:t>: </a:t>
            </a:r>
            <a:r>
              <a:rPr kumimoji="1" lang="en-US" altLang="ja-JP" sz="1200" b="0" i="0" u="none" strike="noStrike" kern="1200" cap="none" spc="0" normalizeH="0" baseline="0" noProof="0" dirty="0" err="1" smtClean="0">
                <a:ln>
                  <a:noFill/>
                </a:ln>
                <a:solidFill>
                  <a:sysClr val="windowText" lastClr="000000"/>
                </a:solidFill>
                <a:effectLst/>
                <a:uLnTx/>
                <a:uFillTx/>
                <a:cs typeface=""/>
              </a:rPr>
              <a:t>Manabe</a:t>
            </a:r>
            <a:r>
              <a:rPr kumimoji="1" lang="en-US" altLang="ja-JP" sz="1200" b="0" i="0" u="none" strike="noStrike" kern="1200" cap="none" spc="0" normalizeH="0" baseline="0" noProof="0" dirty="0" smtClean="0">
                <a:ln>
                  <a:noFill/>
                </a:ln>
                <a:solidFill>
                  <a:sysClr val="windowText" lastClr="000000"/>
                </a:solidFill>
                <a:effectLst/>
                <a:uLnTx/>
                <a:uFillTx/>
                <a:cs typeface=""/>
              </a:rPr>
              <a:t> et al.</a:t>
            </a:r>
            <a:r>
              <a:rPr kumimoji="1" lang="en-US" altLang="ja-JP" sz="1200" b="0" i="0" u="none" strike="noStrike" kern="1200" cap="none" spc="0" normalizeH="0" noProof="0" dirty="0" smtClean="0">
                <a:ln>
                  <a:noFill/>
                </a:ln>
                <a:solidFill>
                  <a:sysClr val="windowText" lastClr="000000"/>
                </a:solidFill>
                <a:effectLst/>
                <a:uLnTx/>
                <a:uFillTx/>
                <a:cs typeface=""/>
              </a:rPr>
              <a:t> (</a:t>
            </a:r>
            <a:r>
              <a:rPr kumimoji="1" lang="en-US" altLang="ja-JP" sz="1200" b="0" i="0" u="none" strike="noStrike" kern="1200" cap="none" spc="0" normalizeH="0" baseline="0" noProof="0" dirty="0" smtClean="0">
                <a:ln>
                  <a:noFill/>
                </a:ln>
                <a:solidFill>
                  <a:sysClr val="windowText" lastClr="000000"/>
                </a:solidFill>
                <a:effectLst/>
                <a:uLnTx/>
                <a:uFillTx/>
                <a:cs typeface=""/>
              </a:rPr>
              <a:t>1965)</a:t>
            </a:r>
            <a:r>
              <a:rPr lang="en-US" altLang="ja-JP" sz="1200" dirty="0" smtClean="0">
                <a:solidFill>
                  <a:sysClr val="windowText" lastClr="000000"/>
                </a:solidFill>
                <a:cs typeface=""/>
              </a:rPr>
              <a:t>, </a:t>
            </a:r>
            <a:r>
              <a:rPr lang="ja-JP" altLang="en-US" sz="1200" dirty="0" smtClean="0">
                <a:solidFill>
                  <a:sysClr val="windowText" lastClr="000000"/>
                </a:solidFill>
                <a:cs typeface=""/>
              </a:rPr>
              <a:t>雲なし</a:t>
            </a:r>
            <a:endParaRPr lang="en-US" altLang="ja-JP" sz="1200" dirty="0" smtClean="0">
              <a:solidFill>
                <a:sysClr val="windowText" lastClr="000000"/>
              </a:solidFill>
              <a:cs typeface=""/>
            </a:endParaRPr>
          </a:p>
          <a:p>
            <a:pPr lvl="1">
              <a:defRPr/>
            </a:pPr>
            <a:r>
              <a:rPr kumimoji="1" lang="ja-JP" altLang="en-US" sz="1800" b="0" i="0" u="none" strike="noStrike" kern="1200" cap="none" spc="0" normalizeH="0" baseline="0" noProof="0" dirty="0" smtClean="0">
                <a:ln>
                  <a:noFill/>
                </a:ln>
                <a:solidFill>
                  <a:sysClr val="windowText" lastClr="000000"/>
                </a:solidFill>
                <a:effectLst/>
                <a:uLnTx/>
                <a:uFillTx/>
                <a:cs typeface=""/>
              </a:rPr>
              <a:t>空間解像度</a:t>
            </a:r>
            <a:r>
              <a:rPr lang="en-US" altLang="ja-JP" sz="1800" noProof="0" dirty="0" smtClean="0">
                <a:solidFill>
                  <a:sysClr val="windowText" lastClr="000000"/>
                </a:solidFill>
                <a:cs typeface=""/>
              </a:rPr>
              <a:t>: </a:t>
            </a:r>
            <a:r>
              <a:rPr lang="ja-JP" altLang="en-US" sz="1600" dirty="0" smtClean="0">
                <a:solidFill>
                  <a:sysClr val="windowText" lastClr="000000"/>
                </a:solidFill>
                <a:cs typeface=""/>
              </a:rPr>
              <a:t>水平</a:t>
            </a:r>
            <a:r>
              <a:rPr kumimoji="1" lang="ja-JP" altLang="en-US" sz="1600" b="0" i="0" u="none" strike="noStrike" kern="1200" cap="none" spc="0" normalizeH="0" baseline="0" noProof="0" dirty="0" smtClean="0">
                <a:ln>
                  <a:noFill/>
                </a:ln>
                <a:solidFill>
                  <a:sysClr val="windowText" lastClr="000000"/>
                </a:solidFill>
                <a:effectLst/>
                <a:uLnTx/>
                <a:uFillTx/>
                <a:cs typeface=""/>
              </a:rPr>
              <a:t>格子間隔</a:t>
            </a:r>
            <a:r>
              <a:rPr kumimoji="1" lang="en-US" altLang="ja-JP" sz="1600" b="0" i="0" u="none" strike="noStrike" kern="1200" cap="none" spc="0" normalizeH="0" noProof="0" dirty="0" smtClean="0">
                <a:ln>
                  <a:noFill/>
                </a:ln>
                <a:solidFill>
                  <a:sysClr val="windowText" lastClr="000000"/>
                </a:solidFill>
                <a:effectLst/>
                <a:uLnTx/>
                <a:uFillTx/>
                <a:cs typeface=""/>
              </a:rPr>
              <a:t> </a:t>
            </a:r>
            <a:r>
              <a:rPr lang="ja-JP" altLang="en-US" sz="1600" dirty="0" smtClean="0">
                <a:solidFill>
                  <a:sysClr val="windowText" lastClr="000000"/>
                </a:solidFill>
                <a:cs typeface=""/>
              </a:rPr>
              <a:t>約</a:t>
            </a:r>
            <a:r>
              <a:rPr lang="en-US" altLang="ja-JP" sz="1600" dirty="0" smtClean="0">
                <a:solidFill>
                  <a:sysClr val="windowText" lastClr="000000"/>
                </a:solidFill>
                <a:cs typeface=""/>
              </a:rPr>
              <a:t> 6 </a:t>
            </a:r>
            <a:r>
              <a:rPr lang="ja-JP" altLang="en-US" sz="1600" dirty="0" smtClean="0">
                <a:solidFill>
                  <a:sysClr val="windowText" lastClr="000000"/>
                </a:solidFill>
                <a:cs typeface=""/>
              </a:rPr>
              <a:t>度</a:t>
            </a:r>
            <a:r>
              <a:rPr lang="en-US" altLang="ja-JP" sz="1600" dirty="0" smtClean="0">
                <a:solidFill>
                  <a:sysClr val="windowText" lastClr="000000"/>
                </a:solidFill>
                <a:cs typeface=""/>
              </a:rPr>
              <a:t>, </a:t>
            </a:r>
            <a:r>
              <a:rPr lang="ja-JP" altLang="en-US" sz="1600" dirty="0" smtClean="0">
                <a:solidFill>
                  <a:sysClr val="windowText" lastClr="000000"/>
                </a:solidFill>
                <a:cs typeface=""/>
              </a:rPr>
              <a:t>鉛直</a:t>
            </a:r>
            <a:r>
              <a:rPr lang="en-US" altLang="ja-JP" sz="1600" dirty="0" smtClean="0">
                <a:solidFill>
                  <a:sysClr val="windowText" lastClr="000000"/>
                </a:solidFill>
                <a:cs typeface=""/>
              </a:rPr>
              <a:t> 16 or 32 </a:t>
            </a:r>
            <a:r>
              <a:rPr lang="ja-JP" altLang="en-US" sz="1600" dirty="0" smtClean="0">
                <a:solidFill>
                  <a:sysClr val="windowText" lastClr="000000"/>
                </a:solidFill>
                <a:cs typeface=""/>
              </a:rPr>
              <a:t>層</a:t>
            </a:r>
            <a:r>
              <a:rPr lang="en-US" altLang="ja-JP" sz="1600" dirty="0" smtClean="0">
                <a:solidFill>
                  <a:sysClr val="windowText" lastClr="000000"/>
                </a:solidFill>
                <a:cs typeface=""/>
              </a:rPr>
              <a:t> </a:t>
            </a:r>
          </a:p>
          <a:p>
            <a:pPr lvl="2">
              <a:defRPr/>
            </a:pPr>
            <a:endParaRPr kumimoji="1" lang="en-US" altLang="ja-JP" sz="1400" b="0" i="0" u="none" strike="noStrike" kern="1200" cap="none" spc="0" normalizeH="0" baseline="0" noProof="0" dirty="0" smtClean="0">
              <a:ln>
                <a:noFill/>
              </a:ln>
              <a:solidFill>
                <a:sysClr val="windowText" lastClr="000000"/>
              </a:solidFill>
              <a:effectLst/>
              <a:uLnTx/>
              <a:uFillTx/>
              <a:cs typeface=""/>
            </a:endParaRPr>
          </a:p>
        </p:txBody>
      </p:sp>
      <p:sp>
        <p:nvSpPr>
          <p:cNvPr id="22" name="正方形/長方形 21"/>
          <p:cNvSpPr/>
          <p:nvPr/>
        </p:nvSpPr>
        <p:spPr>
          <a:xfrm>
            <a:off x="101600" y="3543252"/>
            <a:ext cx="7490104" cy="1908728"/>
          </a:xfrm>
          <a:prstGeom prst="rect">
            <a:avLst/>
          </a:prstGeom>
        </p:spPr>
        <p:txBody>
          <a:bodyPr wrap="square">
            <a:spAutoFit/>
          </a:bodyPr>
          <a:lstStyle/>
          <a:p>
            <a:pPr marL="228600" lvl="0" indent="-228600">
              <a:lnSpc>
                <a:spcPct val="90000"/>
              </a:lnSpc>
              <a:spcBef>
                <a:spcPts val="1000"/>
              </a:spcBef>
              <a:buFont typeface="Arial"/>
              <a:buChar char="•"/>
              <a:defRPr/>
            </a:pPr>
            <a:r>
              <a:rPr lang="ja-JP" altLang="en-US" sz="2000" u="sng" dirty="0">
                <a:solidFill>
                  <a:sysClr val="windowText" lastClr="000000"/>
                </a:solidFill>
              </a:rPr>
              <a:t>海洋大循環モデル</a:t>
            </a:r>
            <a:endParaRPr lang="en-US" altLang="ja-JP" sz="2000" u="sng" dirty="0">
              <a:solidFill>
                <a:sysClr val="windowText" lastClr="000000"/>
              </a:solidFill>
            </a:endParaRPr>
          </a:p>
          <a:p>
            <a:pPr marL="685800" lvl="1" indent="-228600">
              <a:lnSpc>
                <a:spcPct val="90000"/>
              </a:lnSpc>
              <a:spcBef>
                <a:spcPts val="500"/>
              </a:spcBef>
              <a:buFont typeface="Arial"/>
              <a:buChar char="•"/>
              <a:defRPr/>
            </a:pPr>
            <a:r>
              <a:rPr lang="ja-JP" altLang="en-US" dirty="0">
                <a:solidFill>
                  <a:sysClr val="windowText" lastClr="000000"/>
                </a:solidFill>
              </a:rPr>
              <a:t>力学</a:t>
            </a:r>
            <a:r>
              <a:rPr lang="ja-JP" altLang="en-US" dirty="0" smtClean="0">
                <a:solidFill>
                  <a:sysClr val="windowText" lastClr="000000"/>
                </a:solidFill>
              </a:rPr>
              <a:t>過程</a:t>
            </a:r>
            <a:endParaRPr lang="en-US" altLang="ja-JP" dirty="0">
              <a:solidFill>
                <a:sysClr val="windowText" lastClr="000000"/>
              </a:solidFill>
            </a:endParaRPr>
          </a:p>
          <a:p>
            <a:pPr marL="800100" lvl="2" indent="-220663">
              <a:lnSpc>
                <a:spcPct val="90000"/>
              </a:lnSpc>
              <a:spcBef>
                <a:spcPts val="500"/>
              </a:spcBef>
              <a:buFont typeface="Arial"/>
              <a:buChar char="•"/>
              <a:defRPr/>
            </a:pPr>
            <a:r>
              <a:rPr lang="ja-JP" altLang="en-US" sz="1600" dirty="0" smtClean="0">
                <a:solidFill>
                  <a:sysClr val="windowText" lastClr="000000"/>
                </a:solidFill>
              </a:rPr>
              <a:t>自転軸</a:t>
            </a:r>
            <a:r>
              <a:rPr lang="ja-JP" altLang="en-US" sz="1600" dirty="0">
                <a:solidFill>
                  <a:sysClr val="windowText" lastClr="000000"/>
                </a:solidFill>
              </a:rPr>
              <a:t>対称</a:t>
            </a:r>
            <a:r>
              <a:rPr lang="en-US" altLang="ja-JP" sz="1600" i="1" dirty="0">
                <a:solidFill>
                  <a:sysClr val="windowText" lastClr="000000"/>
                </a:solidFill>
              </a:rPr>
              <a:t> </a:t>
            </a:r>
            <a:r>
              <a:rPr lang="en-US" altLang="ja-JP" sz="1600" dirty="0">
                <a:solidFill>
                  <a:sysClr val="windowText" lastClr="000000"/>
                </a:solidFill>
              </a:rPr>
              <a:t>(</a:t>
            </a:r>
            <a:r>
              <a:rPr lang="ja-JP" altLang="en-US" sz="1600" dirty="0" smtClean="0">
                <a:solidFill>
                  <a:sysClr val="windowText" lastClr="000000"/>
                </a:solidFill>
              </a:rPr>
              <a:t>東西平均</a:t>
            </a:r>
            <a:r>
              <a:rPr lang="en-US" altLang="ja-JP" sz="1600" dirty="0" smtClean="0">
                <a:solidFill>
                  <a:sysClr val="windowText" lastClr="000000"/>
                </a:solidFill>
              </a:rPr>
              <a:t>)</a:t>
            </a:r>
            <a:r>
              <a:rPr lang="ja-JP" altLang="en-US" sz="1600" dirty="0" smtClean="0">
                <a:solidFill>
                  <a:sysClr val="windowText" lastClr="000000"/>
                </a:solidFill>
              </a:rPr>
              <a:t>・</a:t>
            </a:r>
            <a:r>
              <a:rPr lang="en-US" altLang="ja-JP" sz="1600" dirty="0" smtClean="0">
                <a:solidFill>
                  <a:sysClr val="windowText" lastClr="000000"/>
                </a:solidFill>
              </a:rPr>
              <a:t> </a:t>
            </a:r>
            <a:r>
              <a:rPr lang="ja-JP" altLang="en-US" sz="1600" dirty="0">
                <a:solidFill>
                  <a:sysClr val="windowText" lastClr="000000"/>
                </a:solidFill>
              </a:rPr>
              <a:t>静</a:t>
            </a:r>
            <a:r>
              <a:rPr lang="ja-JP" altLang="en-US" sz="1600" dirty="0" smtClean="0">
                <a:solidFill>
                  <a:sysClr val="windowText" lastClr="000000"/>
                </a:solidFill>
              </a:rPr>
              <a:t>力学近似したブジネスク方程式系</a:t>
            </a:r>
            <a:endParaRPr lang="en-US" altLang="ja-JP" sz="1600" dirty="0" smtClean="0">
              <a:solidFill>
                <a:sysClr val="windowText" lastClr="000000"/>
              </a:solidFill>
            </a:endParaRPr>
          </a:p>
          <a:p>
            <a:pPr marL="685800" lvl="1" indent="-228600">
              <a:lnSpc>
                <a:spcPct val="90000"/>
              </a:lnSpc>
              <a:spcBef>
                <a:spcPts val="500"/>
              </a:spcBef>
              <a:buFont typeface="Arial"/>
              <a:buChar char="•"/>
              <a:defRPr/>
            </a:pPr>
            <a:r>
              <a:rPr lang="ja-JP" altLang="en-US" dirty="0" smtClean="0">
                <a:solidFill>
                  <a:sysClr val="windowText" lastClr="000000"/>
                </a:solidFill>
              </a:rPr>
              <a:t>乱流</a:t>
            </a:r>
            <a:r>
              <a:rPr lang="ja-JP" altLang="en-US" dirty="0">
                <a:solidFill>
                  <a:sysClr val="windowText" lastClr="000000"/>
                </a:solidFill>
              </a:rPr>
              <a:t>混合</a:t>
            </a:r>
            <a:r>
              <a:rPr lang="ja-JP" altLang="en-US" dirty="0" smtClean="0">
                <a:solidFill>
                  <a:sysClr val="windowText" lastClr="000000"/>
                </a:solidFill>
              </a:rPr>
              <a:t>過程</a:t>
            </a:r>
            <a:r>
              <a:rPr lang="en-US" altLang="ja-JP" dirty="0" smtClean="0">
                <a:solidFill>
                  <a:sysClr val="windowText" lastClr="000000"/>
                </a:solidFill>
              </a:rPr>
              <a:t>: </a:t>
            </a:r>
            <a:r>
              <a:rPr lang="en-US" altLang="ja-JP" sz="1200" dirty="0" err="1" smtClean="0">
                <a:solidFill>
                  <a:sysClr val="windowText" lastClr="000000"/>
                </a:solidFill>
              </a:rPr>
              <a:t>Redi</a:t>
            </a:r>
            <a:r>
              <a:rPr lang="en-US" altLang="ja-JP" sz="1200" dirty="0" smtClean="0">
                <a:solidFill>
                  <a:sysClr val="windowText" lastClr="000000"/>
                </a:solidFill>
              </a:rPr>
              <a:t> (1982), </a:t>
            </a:r>
            <a:r>
              <a:rPr lang="en-US" altLang="ja-JP" sz="1200" dirty="0">
                <a:solidFill>
                  <a:sysClr val="windowText" lastClr="000000"/>
                </a:solidFill>
              </a:rPr>
              <a:t>Gent and </a:t>
            </a:r>
            <a:r>
              <a:rPr lang="en-US" altLang="ja-JP" sz="1200" dirty="0" smtClean="0">
                <a:solidFill>
                  <a:sysClr val="windowText" lastClr="000000"/>
                </a:solidFill>
              </a:rPr>
              <a:t>McWilliams (1990), </a:t>
            </a:r>
            <a:r>
              <a:rPr lang="en-US" altLang="ja-JP" sz="1200" dirty="0" err="1" smtClean="0">
                <a:solidFill>
                  <a:sysClr val="windowText" lastClr="000000"/>
                </a:solidFill>
              </a:rPr>
              <a:t>Marotzke</a:t>
            </a:r>
            <a:r>
              <a:rPr lang="en-US" altLang="ja-JP" sz="1200" dirty="0" smtClean="0">
                <a:solidFill>
                  <a:sysClr val="windowText" lastClr="000000"/>
                </a:solidFill>
              </a:rPr>
              <a:t> (1991)</a:t>
            </a:r>
          </a:p>
          <a:p>
            <a:pPr marL="685800" lvl="1" indent="-228600">
              <a:lnSpc>
                <a:spcPct val="90000"/>
              </a:lnSpc>
              <a:spcBef>
                <a:spcPts val="500"/>
              </a:spcBef>
              <a:buFont typeface="Arial"/>
              <a:buChar char="•"/>
              <a:defRPr/>
            </a:pPr>
            <a:r>
              <a:rPr lang="ja-JP" altLang="en-US" dirty="0" smtClean="0">
                <a:solidFill>
                  <a:sysClr val="windowText" lastClr="000000"/>
                </a:solidFill>
              </a:rPr>
              <a:t>空間</a:t>
            </a:r>
            <a:r>
              <a:rPr lang="ja-JP" altLang="en-US" dirty="0">
                <a:solidFill>
                  <a:sysClr val="windowText" lastClr="000000"/>
                </a:solidFill>
              </a:rPr>
              <a:t>解像度</a:t>
            </a:r>
            <a:r>
              <a:rPr lang="en-US" altLang="ja-JP" dirty="0">
                <a:solidFill>
                  <a:sysClr val="windowText" lastClr="000000"/>
                </a:solidFill>
              </a:rPr>
              <a:t>: </a:t>
            </a:r>
            <a:r>
              <a:rPr lang="ja-JP" altLang="en-US" sz="1600" dirty="0" smtClean="0">
                <a:solidFill>
                  <a:sysClr val="windowText" lastClr="000000"/>
                </a:solidFill>
              </a:rPr>
              <a:t>南北格子</a:t>
            </a:r>
            <a:r>
              <a:rPr lang="ja-JP" altLang="en-US" sz="1600" dirty="0">
                <a:solidFill>
                  <a:sysClr val="windowText" lastClr="000000"/>
                </a:solidFill>
              </a:rPr>
              <a:t>間隔</a:t>
            </a:r>
            <a:r>
              <a:rPr lang="en-US" altLang="ja-JP" sz="1600" dirty="0">
                <a:solidFill>
                  <a:sysClr val="windowText" lastClr="000000"/>
                </a:solidFill>
              </a:rPr>
              <a:t> </a:t>
            </a:r>
            <a:r>
              <a:rPr lang="ja-JP" altLang="en-US" sz="1600" dirty="0">
                <a:solidFill>
                  <a:sysClr val="windowText" lastClr="000000"/>
                </a:solidFill>
              </a:rPr>
              <a:t>約</a:t>
            </a:r>
            <a:r>
              <a:rPr lang="en-US" altLang="ja-JP" sz="1600" dirty="0">
                <a:solidFill>
                  <a:sysClr val="windowText" lastClr="000000"/>
                </a:solidFill>
              </a:rPr>
              <a:t> </a:t>
            </a:r>
            <a:r>
              <a:rPr lang="en-US" altLang="ja-JP" sz="1600" dirty="0" smtClean="0">
                <a:solidFill>
                  <a:sysClr val="windowText" lastClr="000000"/>
                </a:solidFill>
              </a:rPr>
              <a:t>3 </a:t>
            </a:r>
            <a:r>
              <a:rPr lang="ja-JP" altLang="en-US" sz="1600" dirty="0">
                <a:solidFill>
                  <a:sysClr val="windowText" lastClr="000000"/>
                </a:solidFill>
              </a:rPr>
              <a:t>度</a:t>
            </a:r>
            <a:r>
              <a:rPr lang="en-US" altLang="ja-JP" sz="1600" dirty="0">
                <a:solidFill>
                  <a:sysClr val="windowText" lastClr="000000"/>
                </a:solidFill>
              </a:rPr>
              <a:t>, </a:t>
            </a:r>
            <a:r>
              <a:rPr lang="ja-JP" altLang="en-US" sz="1600" dirty="0">
                <a:solidFill>
                  <a:sysClr val="windowText" lastClr="000000"/>
                </a:solidFill>
              </a:rPr>
              <a:t>鉛直</a:t>
            </a:r>
            <a:r>
              <a:rPr lang="en-US" altLang="ja-JP" sz="1600" dirty="0">
                <a:solidFill>
                  <a:sysClr val="windowText" lastClr="000000"/>
                </a:solidFill>
              </a:rPr>
              <a:t> </a:t>
            </a:r>
            <a:r>
              <a:rPr lang="en-US" altLang="ja-JP" sz="1600" dirty="0" smtClean="0">
                <a:solidFill>
                  <a:sysClr val="windowText" lastClr="000000"/>
                </a:solidFill>
              </a:rPr>
              <a:t>60 </a:t>
            </a:r>
            <a:r>
              <a:rPr lang="ja-JP" altLang="en-US" sz="1600" dirty="0" smtClean="0">
                <a:solidFill>
                  <a:sysClr val="windowText" lastClr="000000"/>
                </a:solidFill>
              </a:rPr>
              <a:t>層</a:t>
            </a:r>
            <a:r>
              <a:rPr lang="en-US" altLang="ja-JP" sz="1600" dirty="0" smtClean="0">
                <a:solidFill>
                  <a:sysClr val="windowText" lastClr="000000"/>
                </a:solidFill>
              </a:rPr>
              <a:t> </a:t>
            </a:r>
            <a:endParaRPr lang="en-US" altLang="ja-JP" sz="1600" dirty="0">
              <a:solidFill>
                <a:sysClr val="windowText" lastClr="000000"/>
              </a:solidFill>
            </a:endParaRPr>
          </a:p>
          <a:p>
            <a:pPr marL="685800" lvl="1" indent="-228600">
              <a:lnSpc>
                <a:spcPct val="90000"/>
              </a:lnSpc>
              <a:spcBef>
                <a:spcPts val="500"/>
              </a:spcBef>
              <a:buFont typeface="Arial"/>
              <a:buChar char="•"/>
              <a:defRPr/>
            </a:pPr>
            <a:endParaRPr lang="en-US" altLang="ja-JP" dirty="0" smtClean="0">
              <a:solidFill>
                <a:sysClr val="windowText" lastClr="000000"/>
              </a:solidFill>
            </a:endParaRPr>
          </a:p>
        </p:txBody>
      </p:sp>
      <p:sp>
        <p:nvSpPr>
          <p:cNvPr id="23" name="正方形/長方形 22"/>
          <p:cNvSpPr/>
          <p:nvPr/>
        </p:nvSpPr>
        <p:spPr>
          <a:xfrm>
            <a:off x="88558" y="4990982"/>
            <a:ext cx="5024379" cy="1687129"/>
          </a:xfrm>
          <a:prstGeom prst="rect">
            <a:avLst/>
          </a:prstGeom>
        </p:spPr>
        <p:txBody>
          <a:bodyPr wrap="square">
            <a:spAutoFit/>
          </a:bodyPr>
          <a:lstStyle/>
          <a:p>
            <a:pPr marL="1143000" lvl="2" indent="-228600">
              <a:lnSpc>
                <a:spcPct val="90000"/>
              </a:lnSpc>
              <a:spcBef>
                <a:spcPts val="500"/>
              </a:spcBef>
              <a:buFont typeface="Arial"/>
              <a:buChar char="•"/>
              <a:defRPr/>
            </a:pPr>
            <a:endParaRPr lang="en-US" altLang="ja-JP" dirty="0">
              <a:solidFill>
                <a:sysClr val="windowText" lastClr="000000"/>
              </a:solidFill>
            </a:endParaRPr>
          </a:p>
          <a:p>
            <a:pPr marL="228600" lvl="0" indent="-228600">
              <a:lnSpc>
                <a:spcPct val="90000"/>
              </a:lnSpc>
              <a:spcBef>
                <a:spcPts val="1000"/>
              </a:spcBef>
              <a:buFont typeface="Arial"/>
              <a:buChar char="•"/>
              <a:defRPr/>
            </a:pPr>
            <a:r>
              <a:rPr lang="ja-JP" altLang="en-US" sz="2000" u="sng" dirty="0" smtClean="0">
                <a:solidFill>
                  <a:sysClr val="windowText" lastClr="000000"/>
                </a:solidFill>
              </a:rPr>
              <a:t>海</a:t>
            </a:r>
            <a:r>
              <a:rPr lang="ja-JP" altLang="en-US" sz="2000" u="sng" dirty="0">
                <a:solidFill>
                  <a:sysClr val="windowText" lastClr="000000"/>
                </a:solidFill>
              </a:rPr>
              <a:t>氷モデル</a:t>
            </a:r>
            <a:endParaRPr lang="en-US" altLang="ja-JP" sz="2000" u="sng" dirty="0">
              <a:solidFill>
                <a:sysClr val="windowText" lastClr="000000"/>
              </a:solidFill>
            </a:endParaRPr>
          </a:p>
          <a:p>
            <a:pPr marL="685800" lvl="1" indent="-228600">
              <a:lnSpc>
                <a:spcPct val="90000"/>
              </a:lnSpc>
              <a:spcBef>
                <a:spcPts val="500"/>
              </a:spcBef>
              <a:buFont typeface="Arial"/>
              <a:buChar char="•"/>
              <a:defRPr/>
            </a:pPr>
            <a:r>
              <a:rPr lang="ja-JP" altLang="en-US" dirty="0">
                <a:solidFill>
                  <a:sysClr val="windowText" lastClr="000000"/>
                </a:solidFill>
              </a:rPr>
              <a:t>熱力学</a:t>
            </a:r>
            <a:r>
              <a:rPr lang="ja-JP" altLang="en-US" dirty="0" smtClean="0">
                <a:solidFill>
                  <a:sysClr val="windowText" lastClr="000000"/>
                </a:solidFill>
              </a:rPr>
              <a:t>過程</a:t>
            </a:r>
            <a:r>
              <a:rPr lang="en-US" altLang="ja-JP" dirty="0" smtClean="0">
                <a:solidFill>
                  <a:sysClr val="windowText" lastClr="000000"/>
                </a:solidFill>
              </a:rPr>
              <a:t>: 3-layer model </a:t>
            </a:r>
            <a:r>
              <a:rPr lang="en-US" altLang="ja-JP" sz="1200" dirty="0">
                <a:solidFill>
                  <a:sysClr val="windowText" lastClr="000000"/>
                </a:solidFill>
              </a:rPr>
              <a:t>(Winton, 2000)</a:t>
            </a:r>
          </a:p>
          <a:p>
            <a:pPr marL="685800" lvl="1" indent="-228600">
              <a:lnSpc>
                <a:spcPct val="90000"/>
              </a:lnSpc>
              <a:spcBef>
                <a:spcPts val="500"/>
              </a:spcBef>
              <a:buFont typeface="Arial"/>
              <a:buChar char="•"/>
              <a:defRPr/>
            </a:pPr>
            <a:r>
              <a:rPr lang="ja-JP" altLang="en-US" dirty="0">
                <a:solidFill>
                  <a:sysClr val="windowText" lastClr="000000"/>
                </a:solidFill>
              </a:rPr>
              <a:t>水平</a:t>
            </a:r>
            <a:r>
              <a:rPr lang="ja-JP" altLang="en-US" dirty="0" smtClean="0">
                <a:solidFill>
                  <a:sysClr val="windowText" lastClr="000000"/>
                </a:solidFill>
              </a:rPr>
              <a:t>輸送</a:t>
            </a:r>
            <a:r>
              <a:rPr lang="en-US" altLang="ja-JP" dirty="0" smtClean="0">
                <a:solidFill>
                  <a:sysClr val="windowText" lastClr="000000"/>
                </a:solidFill>
              </a:rPr>
              <a:t>: </a:t>
            </a:r>
            <a:r>
              <a:rPr lang="ja-JP" altLang="en-US" sz="1600" dirty="0" smtClean="0">
                <a:solidFill>
                  <a:sysClr val="windowText" lastClr="000000"/>
                </a:solidFill>
              </a:rPr>
              <a:t>水平</a:t>
            </a:r>
            <a:r>
              <a:rPr lang="ja-JP" altLang="en-US" sz="1600" dirty="0">
                <a:solidFill>
                  <a:sysClr val="windowText" lastClr="000000"/>
                </a:solidFill>
              </a:rPr>
              <a:t>拡散により</a:t>
            </a:r>
            <a:r>
              <a:rPr lang="ja-JP" altLang="en-US" sz="1600" dirty="0" smtClean="0">
                <a:solidFill>
                  <a:sysClr val="windowText" lastClr="000000"/>
                </a:solidFill>
              </a:rPr>
              <a:t>パラメータ化</a:t>
            </a:r>
            <a:endParaRPr lang="en-US" altLang="ja-JP" sz="1600" dirty="0" smtClean="0">
              <a:solidFill>
                <a:sysClr val="windowText" lastClr="000000"/>
              </a:solidFill>
            </a:endParaRPr>
          </a:p>
          <a:p>
            <a:pPr marL="685800" lvl="1" indent="-228600">
              <a:lnSpc>
                <a:spcPct val="90000"/>
              </a:lnSpc>
              <a:spcBef>
                <a:spcPts val="500"/>
              </a:spcBef>
              <a:buFont typeface="Arial"/>
              <a:buChar char="•"/>
              <a:defRPr/>
            </a:pPr>
            <a:r>
              <a:rPr lang="ja-JP" altLang="en-US" dirty="0">
                <a:solidFill>
                  <a:sysClr val="windowText" lastClr="000000"/>
                </a:solidFill>
              </a:rPr>
              <a:t>空間解像度</a:t>
            </a:r>
            <a:r>
              <a:rPr lang="en-US" altLang="ja-JP" dirty="0">
                <a:solidFill>
                  <a:sysClr val="windowText" lastClr="000000"/>
                </a:solidFill>
              </a:rPr>
              <a:t>: </a:t>
            </a:r>
            <a:r>
              <a:rPr lang="ja-JP" altLang="en-US" sz="1600" dirty="0" smtClean="0">
                <a:solidFill>
                  <a:sysClr val="windowText" lastClr="000000"/>
                </a:solidFill>
              </a:rPr>
              <a:t>南北格子</a:t>
            </a:r>
            <a:r>
              <a:rPr lang="ja-JP" altLang="en-US" sz="1600" dirty="0">
                <a:solidFill>
                  <a:sysClr val="windowText" lastClr="000000"/>
                </a:solidFill>
              </a:rPr>
              <a:t>間隔</a:t>
            </a:r>
            <a:r>
              <a:rPr lang="en-US" altLang="ja-JP" sz="1600" dirty="0">
                <a:solidFill>
                  <a:sysClr val="windowText" lastClr="000000"/>
                </a:solidFill>
              </a:rPr>
              <a:t> </a:t>
            </a:r>
            <a:r>
              <a:rPr lang="ja-JP" altLang="en-US" sz="1600" dirty="0">
                <a:solidFill>
                  <a:sysClr val="windowText" lastClr="000000"/>
                </a:solidFill>
              </a:rPr>
              <a:t>約</a:t>
            </a:r>
            <a:r>
              <a:rPr lang="en-US" altLang="ja-JP" sz="1600" dirty="0">
                <a:solidFill>
                  <a:sysClr val="windowText" lastClr="000000"/>
                </a:solidFill>
              </a:rPr>
              <a:t> 3 </a:t>
            </a:r>
            <a:r>
              <a:rPr lang="ja-JP" altLang="en-US" sz="1600" dirty="0" smtClean="0">
                <a:solidFill>
                  <a:sysClr val="windowText" lastClr="000000"/>
                </a:solidFill>
              </a:rPr>
              <a:t>度</a:t>
            </a:r>
            <a:r>
              <a:rPr lang="en-US" altLang="ja-JP" sz="1400" dirty="0" smtClean="0"/>
              <a:t> </a:t>
            </a:r>
            <a:endParaRPr lang="en-US" altLang="ja-JP" sz="1400" dirty="0">
              <a:solidFill>
                <a:sysClr val="windowText" lastClr="000000"/>
              </a:solidFill>
            </a:endParaRPr>
          </a:p>
        </p:txBody>
      </p:sp>
      <p:sp>
        <p:nvSpPr>
          <p:cNvPr id="7" name="右中かっこ 6"/>
          <p:cNvSpPr/>
          <p:nvPr/>
        </p:nvSpPr>
        <p:spPr>
          <a:xfrm>
            <a:off x="6341363" y="1079658"/>
            <a:ext cx="436880" cy="5672693"/>
          </a:xfrm>
          <a:prstGeom prst="rightBrace">
            <a:avLst>
              <a:gd name="adj1" fmla="val 8333"/>
              <a:gd name="adj2" fmla="val 522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正方形/長方形 23"/>
          <p:cNvSpPr/>
          <p:nvPr/>
        </p:nvSpPr>
        <p:spPr>
          <a:xfrm>
            <a:off x="6604551" y="3838680"/>
            <a:ext cx="2639566" cy="1414746"/>
          </a:xfrm>
          <a:prstGeom prst="rect">
            <a:avLst/>
          </a:prstGeom>
        </p:spPr>
        <p:txBody>
          <a:bodyPr wrap="square">
            <a:spAutoFit/>
          </a:bodyPr>
          <a:lstStyle/>
          <a:p>
            <a:pPr marL="685800" lvl="1" indent="-228600">
              <a:lnSpc>
                <a:spcPct val="90000"/>
              </a:lnSpc>
              <a:spcBef>
                <a:spcPts val="500"/>
              </a:spcBef>
              <a:buFont typeface="Arial"/>
              <a:buChar char="•"/>
              <a:defRPr/>
            </a:pPr>
            <a:endParaRPr lang="en-US" altLang="ja-JP" dirty="0" smtClean="0">
              <a:solidFill>
                <a:sysClr val="windowText" lastClr="000000"/>
              </a:solidFill>
            </a:endParaRPr>
          </a:p>
          <a:p>
            <a:pPr marL="182563" lvl="0" indent="-182563">
              <a:buFont typeface="Arial" charset="0"/>
              <a:buChar char="•"/>
            </a:pPr>
            <a:r>
              <a:rPr lang="ja-JP" altLang="en-US" sz="2000" u="sng" dirty="0">
                <a:solidFill>
                  <a:sysClr val="windowText" lastClr="000000"/>
                </a:solidFill>
              </a:rPr>
              <a:t>カップラー</a:t>
            </a:r>
            <a:endParaRPr lang="en-US" altLang="ja-JP" sz="2000" u="sng" dirty="0">
              <a:solidFill>
                <a:sysClr val="windowText" lastClr="000000"/>
              </a:solidFill>
            </a:endParaRPr>
          </a:p>
          <a:p>
            <a:pPr marL="182563" lvl="1" indent="131763">
              <a:lnSpc>
                <a:spcPct val="90000"/>
              </a:lnSpc>
              <a:spcBef>
                <a:spcPts val="500"/>
              </a:spcBef>
              <a:buFont typeface="Arial"/>
              <a:buChar char="•"/>
              <a:defRPr/>
            </a:pPr>
            <a:r>
              <a:rPr lang="ja-JP" altLang="en-US" sz="1600" dirty="0" smtClean="0">
                <a:solidFill>
                  <a:sysClr val="windowText" lastClr="000000"/>
                </a:solidFill>
              </a:rPr>
              <a:t>モデル間のデータ交換</a:t>
            </a:r>
            <a:r>
              <a:rPr lang="en-US" altLang="ja-JP" dirty="0" smtClean="0">
                <a:solidFill>
                  <a:sysClr val="windowText" lastClr="000000"/>
                </a:solidFill>
              </a:rPr>
              <a:t>:  </a:t>
            </a:r>
            <a:r>
              <a:rPr lang="pl-PL" altLang="ja-JP" sz="1400" dirty="0" err="1">
                <a:solidFill>
                  <a:sysClr val="windowText" lastClr="000000"/>
                </a:solidFill>
              </a:rPr>
              <a:t>Jcup</a:t>
            </a:r>
            <a:r>
              <a:rPr lang="pl-PL" altLang="ja-JP" sz="1400" dirty="0">
                <a:solidFill>
                  <a:sysClr val="windowText" lastClr="000000"/>
                </a:solidFill>
              </a:rPr>
              <a:t> </a:t>
            </a:r>
            <a:r>
              <a:rPr lang="pl-PL" altLang="ja-JP" sz="1200" dirty="0">
                <a:solidFill>
                  <a:sysClr val="windowText" lastClr="000000"/>
                </a:solidFill>
              </a:rPr>
              <a:t>(</a:t>
            </a:r>
            <a:r>
              <a:rPr lang="pl-PL" altLang="ja-JP" sz="1200" dirty="0" err="1">
                <a:solidFill>
                  <a:sysClr val="windowText" lastClr="000000"/>
                </a:solidFill>
              </a:rPr>
              <a:t>Arakawa</a:t>
            </a:r>
            <a:r>
              <a:rPr lang="pl-PL" altLang="ja-JP" sz="1200" dirty="0">
                <a:solidFill>
                  <a:sysClr val="windowText" lastClr="000000"/>
                </a:solidFill>
              </a:rPr>
              <a:t> et al., 2011</a:t>
            </a:r>
            <a:r>
              <a:rPr lang="pl-PL" altLang="ja-JP" sz="1200" dirty="0" smtClean="0">
                <a:solidFill>
                  <a:sysClr val="windowText" lastClr="000000"/>
                </a:solidFill>
              </a:rPr>
              <a:t>)</a:t>
            </a:r>
          </a:p>
          <a:p>
            <a:pPr marL="685800" lvl="1" indent="-228600">
              <a:lnSpc>
                <a:spcPct val="90000"/>
              </a:lnSpc>
              <a:spcBef>
                <a:spcPts val="500"/>
              </a:spcBef>
              <a:buFont typeface="Arial"/>
              <a:buChar char="•"/>
              <a:defRPr/>
            </a:pPr>
            <a:endParaRPr lang="en-US" altLang="ja-JP" sz="1400" dirty="0" smtClean="0">
              <a:solidFill>
                <a:sysClr val="windowText" lastClr="000000"/>
              </a:solidFill>
            </a:endParaRPr>
          </a:p>
        </p:txBody>
      </p:sp>
      <p:sp>
        <p:nvSpPr>
          <p:cNvPr id="25" name="正方形/長方形 24"/>
          <p:cNvSpPr/>
          <p:nvPr/>
        </p:nvSpPr>
        <p:spPr>
          <a:xfrm>
            <a:off x="6779883" y="5347100"/>
            <a:ext cx="226119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00"/>
              </a:spcBef>
              <a:defRPr/>
            </a:pPr>
            <a:r>
              <a:rPr lang="ja-JP" altLang="en-US" sz="1600" dirty="0" smtClean="0">
                <a:solidFill>
                  <a:sysClr val="windowText" lastClr="000000"/>
                </a:solidFill>
                <a:latin typeface="+mn-ea"/>
              </a:rPr>
              <a:t>周期的同期結合</a:t>
            </a:r>
            <a:r>
              <a:rPr lang="en-US" altLang="ja-JP" sz="1600" dirty="0">
                <a:solidFill>
                  <a:sysClr val="windowText" lastClr="000000"/>
                </a:solidFill>
                <a:latin typeface="+mn-ea"/>
              </a:rPr>
              <a:t> </a:t>
            </a:r>
            <a:r>
              <a:rPr lang="en-US" altLang="ja-JP" sz="1200" dirty="0" smtClean="0">
                <a:latin typeface="+mn-ea"/>
              </a:rPr>
              <a:t>(</a:t>
            </a:r>
            <a:r>
              <a:rPr lang="en-US" altLang="ja-JP" sz="1200" dirty="0" err="1">
                <a:latin typeface="+mn-ea"/>
              </a:rPr>
              <a:t>Sausen</a:t>
            </a:r>
            <a:r>
              <a:rPr lang="en-US" altLang="ja-JP" sz="1200" dirty="0">
                <a:latin typeface="+mn-ea"/>
              </a:rPr>
              <a:t> and Voss, 1998</a:t>
            </a:r>
            <a:r>
              <a:rPr lang="en-US" altLang="ja-JP" sz="1200" dirty="0" smtClean="0">
                <a:latin typeface="+mn-ea"/>
              </a:rPr>
              <a:t>)</a:t>
            </a:r>
            <a:r>
              <a:rPr lang="ja-JP" altLang="en-US" sz="1600" dirty="0" smtClean="0">
                <a:latin typeface="+mn-ea"/>
              </a:rPr>
              <a:t>を用いて</a:t>
            </a:r>
            <a:r>
              <a:rPr lang="en-US" altLang="ja-JP" sz="1600" dirty="0" smtClean="0">
                <a:latin typeface="+mn-ea"/>
              </a:rPr>
              <a:t>, </a:t>
            </a:r>
            <a:r>
              <a:rPr lang="ja-JP" altLang="en-US" sz="1600" dirty="0" smtClean="0">
                <a:latin typeface="+mn-ea"/>
              </a:rPr>
              <a:t>結合系を</a:t>
            </a:r>
            <a:r>
              <a:rPr lang="en-US" altLang="ja-JP" sz="1600" dirty="0" smtClean="0">
                <a:latin typeface="+mn-ea"/>
              </a:rPr>
              <a:t> 4</a:t>
            </a:r>
            <a:r>
              <a:rPr lang="ja-JP" altLang="en-US" sz="1600" dirty="0" smtClean="0">
                <a:latin typeface="+mn-ea"/>
              </a:rPr>
              <a:t>万年間積分</a:t>
            </a:r>
            <a:endParaRPr lang="en-US" altLang="ja-JP" sz="1600" dirty="0" smtClean="0">
              <a:latin typeface="+mn-ea"/>
            </a:endParaRPr>
          </a:p>
        </p:txBody>
      </p:sp>
      <p:pic>
        <p:nvPicPr>
          <p:cNvPr id="26" name="図 25" descr="スライド5.png"/>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065425" y="1026375"/>
            <a:ext cx="2001325" cy="2917339"/>
          </a:xfrm>
          <a:prstGeom prst="rect">
            <a:avLst/>
          </a:prstGeom>
        </p:spPr>
      </p:pic>
      <p:grpSp>
        <p:nvGrpSpPr>
          <p:cNvPr id="27" name="図形グループ 26"/>
          <p:cNvGrpSpPr/>
          <p:nvPr/>
        </p:nvGrpSpPr>
        <p:grpSpPr>
          <a:xfrm>
            <a:off x="8231994" y="243904"/>
            <a:ext cx="686667" cy="1011082"/>
            <a:chOff x="10299723" y="570750"/>
            <a:chExt cx="1658368" cy="2073852"/>
          </a:xfrm>
        </p:grpSpPr>
        <p:pic>
          <p:nvPicPr>
            <p:cNvPr id="28" name="図 27" descr="ogcm_schematic.jpg"/>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299723" y="570750"/>
              <a:ext cx="1658368" cy="1513032"/>
            </a:xfrm>
            <a:prstGeom prst="rect">
              <a:avLst/>
            </a:prstGeom>
          </p:spPr>
        </p:pic>
        <p:grpSp>
          <p:nvGrpSpPr>
            <p:cNvPr id="29" name="図形グループ 28"/>
            <p:cNvGrpSpPr/>
            <p:nvPr/>
          </p:nvGrpSpPr>
          <p:grpSpPr>
            <a:xfrm>
              <a:off x="11496642" y="968805"/>
              <a:ext cx="372027" cy="357785"/>
              <a:chOff x="8371446" y="321015"/>
              <a:chExt cx="899580" cy="833104"/>
            </a:xfrm>
          </p:grpSpPr>
          <p:cxnSp>
            <p:nvCxnSpPr>
              <p:cNvPr id="31" name="直線コネクタ 30"/>
              <p:cNvCxnSpPr/>
              <p:nvPr/>
            </p:nvCxnSpPr>
            <p:spPr>
              <a:xfrm flipV="1">
                <a:off x="8371446" y="422880"/>
                <a:ext cx="429571" cy="237508"/>
              </a:xfrm>
              <a:prstGeom prst="line">
                <a:avLst/>
              </a:prstGeom>
              <a:ln w="38100" cmpd="sng">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32" name="直線コネクタ 31"/>
              <p:cNvCxnSpPr/>
              <p:nvPr/>
            </p:nvCxnSpPr>
            <p:spPr>
              <a:xfrm>
                <a:off x="8447311" y="1135262"/>
                <a:ext cx="545353" cy="0"/>
              </a:xfrm>
              <a:prstGeom prst="line">
                <a:avLst/>
              </a:prstGeom>
              <a:ln w="38100" cmpd="sng">
                <a:solidFill>
                  <a:srgbClr val="FF0000"/>
                </a:solidFill>
              </a:ln>
            </p:spPr>
            <p:style>
              <a:lnRef idx="1">
                <a:schemeClr val="accent4"/>
              </a:lnRef>
              <a:fillRef idx="0">
                <a:schemeClr val="accent4"/>
              </a:fillRef>
              <a:effectRef idx="0">
                <a:schemeClr val="accent4"/>
              </a:effectRef>
              <a:fontRef idx="minor">
                <a:schemeClr val="tx1"/>
              </a:fontRef>
            </p:style>
          </p:cxnSp>
          <p:sp>
            <p:nvSpPr>
              <p:cNvPr id="33" name="アーチ 32"/>
              <p:cNvSpPr/>
              <p:nvPr/>
            </p:nvSpPr>
            <p:spPr>
              <a:xfrm rot="4637620">
                <a:off x="8537376" y="725390"/>
                <a:ext cx="693490" cy="97672"/>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34" name="アーチ 33"/>
              <p:cNvSpPr/>
              <p:nvPr/>
            </p:nvSpPr>
            <p:spPr>
              <a:xfrm rot="4637620">
                <a:off x="8170015" y="846991"/>
                <a:ext cx="516069" cy="98188"/>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35" name="アーチ 34"/>
              <p:cNvSpPr/>
              <p:nvPr/>
            </p:nvSpPr>
            <p:spPr>
              <a:xfrm rot="4378155">
                <a:off x="8769537" y="635536"/>
                <a:ext cx="748927" cy="119886"/>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36" name="アーチ 35"/>
              <p:cNvSpPr/>
              <p:nvPr/>
            </p:nvSpPr>
            <p:spPr>
              <a:xfrm rot="10189799">
                <a:off x="8973630" y="1051685"/>
                <a:ext cx="297396" cy="70860"/>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37" name="アーチ 36"/>
              <p:cNvSpPr/>
              <p:nvPr/>
            </p:nvSpPr>
            <p:spPr>
              <a:xfrm rot="9238471">
                <a:off x="8763368" y="326320"/>
                <a:ext cx="297396" cy="70860"/>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grpSp>
        <p:sp>
          <p:nvSpPr>
            <p:cNvPr id="30" name="ストライプ矢印 29"/>
            <p:cNvSpPr/>
            <p:nvPr/>
          </p:nvSpPr>
          <p:spPr>
            <a:xfrm rot="7672492" flipV="1">
              <a:off x="10252306" y="1680482"/>
              <a:ext cx="1738902" cy="189338"/>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38" name="テキスト ボックス 37"/>
          <p:cNvSpPr txBox="1"/>
          <p:nvPr/>
        </p:nvSpPr>
        <p:spPr>
          <a:xfrm>
            <a:off x="6839561" y="3266872"/>
            <a:ext cx="64645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dirty="0" smtClean="0">
                <a:ln w="0"/>
                <a:solidFill>
                  <a:schemeClr val="accent1"/>
                </a:solidFill>
                <a:effectLst>
                  <a:outerShdw blurRad="38100" dist="25400" dir="5400000" algn="ctr" rotWithShape="0">
                    <a:srgbClr val="6E747A">
                      <a:alpha val="43000"/>
                    </a:srgbClr>
                  </a:outerShdw>
                </a:effectLst>
              </a:rPr>
              <a:t>海洋</a:t>
            </a:r>
            <a:endParaRPr kumimoji="1" lang="ja-JP" altLang="en-US" dirty="0">
              <a:ln w="0"/>
              <a:solidFill>
                <a:schemeClr val="accent1"/>
              </a:solidFill>
              <a:effectLst>
                <a:outerShdw blurRad="38100" dist="25400" dir="5400000" algn="ctr" rotWithShape="0">
                  <a:srgbClr val="6E747A">
                    <a:alpha val="43000"/>
                  </a:srgbClr>
                </a:outerShdw>
              </a:effectLst>
            </a:endParaRPr>
          </a:p>
        </p:txBody>
      </p:sp>
      <p:sp>
        <p:nvSpPr>
          <p:cNvPr id="39" name="テキスト ボックス 38"/>
          <p:cNvSpPr txBox="1"/>
          <p:nvPr/>
        </p:nvSpPr>
        <p:spPr>
          <a:xfrm>
            <a:off x="7335280" y="2068237"/>
            <a:ext cx="86675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海氷</a:t>
            </a:r>
            <a:endParaRPr kumimoji="1" lang="ja-JP" alt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0" name="テキスト ボックス 39"/>
          <p:cNvSpPr txBox="1"/>
          <p:nvPr/>
        </p:nvSpPr>
        <p:spPr>
          <a:xfrm>
            <a:off x="8394617" y="1494912"/>
            <a:ext cx="64645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b="1" dirty="0" smtClean="0">
                <a:ln w="6600">
                  <a:solidFill>
                    <a:schemeClr val="accent2"/>
                  </a:solidFill>
                  <a:prstDash val="solid"/>
                </a:ln>
                <a:solidFill>
                  <a:srgbClr val="FFFFFF"/>
                </a:solidFill>
                <a:effectLst>
                  <a:outerShdw dist="38100" dir="2700000" algn="tl" rotWithShape="0">
                    <a:schemeClr val="accent2"/>
                  </a:outerShdw>
                </a:effectLst>
              </a:rPr>
              <a:t>大気</a:t>
            </a:r>
            <a:endParaRPr kumimoji="1" lang="ja-JP" alt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88736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10706</TotalTime>
  <Words>4524</Words>
  <Application>Microsoft Macintosh PowerPoint</Application>
  <PresentationFormat>画面に合わせる (4:3)</PresentationFormat>
  <Paragraphs>549</Paragraphs>
  <Slides>40</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Calibri</vt:lpstr>
      <vt:lpstr>Mangal</vt:lpstr>
      <vt:lpstr>Symbol</vt:lpstr>
      <vt:lpstr>Yu Gothic</vt:lpstr>
      <vt:lpstr>メイリオ</vt:lpstr>
      <vt:lpstr>Arial</vt:lpstr>
      <vt:lpstr>ホワイト</vt:lpstr>
      <vt:lpstr>海惑星気候の太陽定数増減実験  海洋の取り扱いが氷線緯度の決定に 与える影響の考察</vt:lpstr>
      <vt:lpstr>目次</vt:lpstr>
      <vt:lpstr>はじめに</vt:lpstr>
      <vt:lpstr>はじめに: 研究の背景</vt:lpstr>
      <vt:lpstr>はじめに:  INTH07 大気設定による海惑星気候の数値実験</vt:lpstr>
      <vt:lpstr>PowerPoint プレゼンテーション</vt:lpstr>
      <vt:lpstr>目的</vt:lpstr>
      <vt:lpstr>モデルの設定・ 対象とする計算結果</vt:lpstr>
      <vt:lpstr>海惑星気候モデル</vt:lpstr>
      <vt:lpstr>太陽定数増減実験の基本設定</vt:lpstr>
      <vt:lpstr>対象とする計算結果</vt:lpstr>
      <vt:lpstr>計算結果 1   </vt:lpstr>
      <vt:lpstr>惑星表面温度の緯度分布</vt:lpstr>
      <vt:lpstr>海洋大循環と海洋表層温度の関係</vt:lpstr>
      <vt:lpstr>大気の温室効果 (σTs4 – OLR)</vt:lpstr>
      <vt:lpstr>全球的なエネルギー収支</vt:lpstr>
      <vt:lpstr>INTH07 大気設定における 海洋大循環の効果 1</vt:lpstr>
      <vt:lpstr>INTH07 大気設定における 海洋大循環の効果 2</vt:lpstr>
      <vt:lpstr>計算結果 2</vt:lpstr>
      <vt:lpstr>海洋混合層の深さ依存性: 氷線緯度</vt:lpstr>
      <vt:lpstr>海洋混合層の深さ依存性: 氷線周辺の表面温度</vt:lpstr>
      <vt:lpstr>氷線近傍の海水面温度の時間変動</vt:lpstr>
      <vt:lpstr>PowerPoint プレゼンテーション</vt:lpstr>
      <vt:lpstr> 部分凍結解の不確実性が生じる原因</vt:lpstr>
      <vt:lpstr>PowerPoint プレゼンテーション</vt:lpstr>
      <vt:lpstr>まとめ</vt:lpstr>
      <vt:lpstr>参考文献</vt:lpstr>
      <vt:lpstr>補足スライド</vt:lpstr>
      <vt:lpstr>Swampo,slabo,dyno 比較 (S1380)</vt:lpstr>
      <vt:lpstr>Swampo,slabo,dyno 比較 (S1380)</vt:lpstr>
      <vt:lpstr>Swampo,slabo,dyno 比較 (S1380)</vt:lpstr>
      <vt:lpstr>Swampo,slabo,dyno 比較 (S1380)</vt:lpstr>
      <vt:lpstr>Swampo,slabo,dyno 比較 (S1500)</vt:lpstr>
      <vt:lpstr>Swampo,slabo,dyno 比較 (S1500)</vt:lpstr>
      <vt:lpstr>Swampo,slabo,dyno 比較 (S1500)</vt:lpstr>
      <vt:lpstr>Swampo,slabo,dyno 比較 (S1500)</vt:lpstr>
      <vt:lpstr>Swampo,slabo,dyno 比較 (S1200)</vt:lpstr>
      <vt:lpstr>Swampo,slabo,dyno 比較 (S1200)</vt:lpstr>
      <vt:lpstr>Swampo,slabo,dyno 比較 (S1200)</vt:lpstr>
      <vt:lpstr>Swampo,slabo,dyno 比較 (S1200)</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河合佑太</dc:creator>
  <cp:lastModifiedBy>河合佑太</cp:lastModifiedBy>
  <cp:revision>400</cp:revision>
  <cp:lastPrinted>2017-11-16T03:38:10Z</cp:lastPrinted>
  <dcterms:created xsi:type="dcterms:W3CDTF">2017-11-09T02:06:36Z</dcterms:created>
  <dcterms:modified xsi:type="dcterms:W3CDTF">2017-11-23T16:33:34Z</dcterms:modified>
</cp:coreProperties>
</file>