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6858000" cy="9144000"/>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60" autoAdjust="0"/>
  </p:normalViewPr>
  <p:slideViewPr>
    <p:cSldViewPr>
      <p:cViewPr>
        <p:scale>
          <a:sx n="33" d="100"/>
          <a:sy n="33" d="100"/>
        </p:scale>
        <p:origin x="-2514" y="-72"/>
      </p:cViewPr>
      <p:guideLst>
        <p:guide orient="horz" pos="13483"/>
        <p:guide pos="9538"/>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9" y="13298393"/>
            <a:ext cx="25737979" cy="917608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4541997" y="24258165"/>
            <a:ext cx="21195982"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1243979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10886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08859" y="10712045"/>
            <a:ext cx="22531245" cy="2281932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009865" y="10712045"/>
            <a:ext cx="67094325" cy="2281932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252833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3271037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27508445"/>
            <a:ext cx="25737979" cy="8502249"/>
          </a:xfrm>
        </p:spPr>
        <p:txBody>
          <a:bodyPr anchor="t"/>
          <a:lstStyle>
            <a:lvl1pPr algn="l">
              <a:defRPr sz="183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2391909" y="18144083"/>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1036873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009865" y="62399375"/>
            <a:ext cx="44810158" cy="17650589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24691" y="62399375"/>
            <a:ext cx="44815413" cy="17650589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2289961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999" y="1714326"/>
            <a:ext cx="27251978" cy="7134754"/>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582374"/>
            <a:ext cx="13378914" cy="3993478"/>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15381809" y="9582374"/>
            <a:ext cx="13384170" cy="3993478"/>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15381809"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377664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3160982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2991628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1" y="1704413"/>
            <a:ext cx="9961903" cy="7253667"/>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514001"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1069266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29965968"/>
            <a:ext cx="18167985" cy="3537652"/>
          </a:xfrm>
        </p:spPr>
        <p:txBody>
          <a:bodyPr anchor="b"/>
          <a:lstStyle>
            <a:lvl1pPr algn="l">
              <a:defRPr sz="9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ー 3"/>
          <p:cNvSpPr>
            <a:spLocks noGrp="1"/>
          </p:cNvSpPr>
          <p:nvPr>
            <p:ph type="body" sz="half" idx="2"/>
          </p:nvPr>
        </p:nvSpPr>
        <p:spPr>
          <a:xfrm>
            <a:off x="5935087" y="33503619"/>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4BC6B2F-813E-435D-B9FC-22956CFCE5E0}" type="datetimeFigureOut">
              <a:rPr kumimoji="1" lang="ja-JP" altLang="en-US" smtClean="0"/>
              <a:t>2012/2/29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291989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513999" y="39677164"/>
            <a:ext cx="7065327"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C4BC6B2F-813E-435D-B9FC-22956CFCE5E0}" type="datetimeFigureOut">
              <a:rPr kumimoji="1" lang="ja-JP" altLang="en-US" smtClean="0"/>
              <a:t>2012/2/29</a:t>
            </a:fld>
            <a:endParaRPr kumimoji="1" lang="ja-JP" altLang="en-US"/>
          </a:p>
        </p:txBody>
      </p:sp>
      <p:sp>
        <p:nvSpPr>
          <p:cNvPr id="5" name="フッター プレースホルダー 4"/>
          <p:cNvSpPr>
            <a:spLocks noGrp="1"/>
          </p:cNvSpPr>
          <p:nvPr>
            <p:ph type="ftr" sz="quarter" idx="3"/>
          </p:nvPr>
        </p:nvSpPr>
        <p:spPr>
          <a:xfrm>
            <a:off x="10345659"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21700649" y="39677164"/>
            <a:ext cx="7065327"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14C67723-0D1F-4767-A68A-F40C58DEFE96}" type="slidenum">
              <a:rPr kumimoji="1" lang="ja-JP" altLang="en-US" smtClean="0"/>
              <a:t>‹#›</a:t>
            </a:fld>
            <a:endParaRPr kumimoji="1" lang="ja-JP" altLang="en-US"/>
          </a:p>
        </p:txBody>
      </p:sp>
    </p:spTree>
    <p:extLst>
      <p:ext uri="{BB962C8B-B14F-4D97-AF65-F5344CB8AC3E}">
        <p14:creationId xmlns:p14="http://schemas.microsoft.com/office/powerpoint/2010/main" val="30359769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8" Type="http://schemas.openxmlformats.org/officeDocument/2006/relationships/image" Target="../media/image11.png"/><Relationship Id="rId26" Type="http://schemas.openxmlformats.org/officeDocument/2006/relationships/image" Target="../media/image17.png"/><Relationship Id="rId39" Type="http://schemas.openxmlformats.org/officeDocument/2006/relationships/image" Target="../media/image33.png"/><Relationship Id="rId3" Type="http://schemas.openxmlformats.org/officeDocument/2006/relationships/image" Target="../media/image2.png"/><Relationship Id="rId21" Type="http://schemas.openxmlformats.org/officeDocument/2006/relationships/image" Target="../media/image12.png"/><Relationship Id="rId34" Type="http://schemas.openxmlformats.org/officeDocument/2006/relationships/image" Target="../media/image26.png"/><Relationship Id="rId42" Type="http://schemas.openxmlformats.org/officeDocument/2006/relationships/image" Target="../media/image30.png"/><Relationship Id="rId7" Type="http://schemas.openxmlformats.org/officeDocument/2006/relationships/image" Target="../media/image6.png"/><Relationship Id="rId17" Type="http://schemas.openxmlformats.org/officeDocument/2006/relationships/image" Target="../media/image10.png"/><Relationship Id="rId25" Type="http://schemas.openxmlformats.org/officeDocument/2006/relationships/image" Target="../media/image16.png"/><Relationship Id="rId33" Type="http://schemas.openxmlformats.org/officeDocument/2006/relationships/image" Target="../media/image25.pn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image" Target="../media/image110.png"/><Relationship Id="rId29" Type="http://schemas.openxmlformats.org/officeDocument/2006/relationships/image" Target="../media/image21.png"/><Relationship Id="rId41" Type="http://schemas.openxmlformats.org/officeDocument/2006/relationships/image" Target="../media/image31.png"/><Relationship Id="rId1" Type="http://schemas.openxmlformats.org/officeDocument/2006/relationships/slideLayout" Target="../slideLayouts/slideLayout1.xml"/><Relationship Id="rId6" Type="http://schemas.openxmlformats.org/officeDocument/2006/relationships/image" Target="../media/image5.png"/><Relationship Id="rId24" Type="http://schemas.openxmlformats.org/officeDocument/2006/relationships/image" Target="../media/image14.png"/><Relationship Id="rId32" Type="http://schemas.openxmlformats.org/officeDocument/2006/relationships/image" Target="../media/image24.png"/><Relationship Id="rId40" Type="http://schemas.openxmlformats.org/officeDocument/2006/relationships/image" Target="../media/image29.png"/><Relationship Id="rId5" Type="http://schemas.openxmlformats.org/officeDocument/2006/relationships/image" Target="../media/image4.png"/><Relationship Id="rId15" Type="http://schemas.openxmlformats.org/officeDocument/2006/relationships/image" Target="../media/image70.png"/><Relationship Id="rId23" Type="http://schemas.openxmlformats.org/officeDocument/2006/relationships/image" Target="../media/image18.png"/><Relationship Id="rId28" Type="http://schemas.openxmlformats.org/officeDocument/2006/relationships/image" Target="../media/image20.png"/><Relationship Id="rId36" Type="http://schemas.openxmlformats.org/officeDocument/2006/relationships/image" Target="../media/image28.png"/><Relationship Id="rId10" Type="http://schemas.openxmlformats.org/officeDocument/2006/relationships/image" Target="../media/image9.png"/><Relationship Id="rId19" Type="http://schemas.openxmlformats.org/officeDocument/2006/relationships/image" Target="../media/image100.png"/><Relationship Id="rId31" Type="http://schemas.openxmlformats.org/officeDocument/2006/relationships/image" Target="../media/image23.png"/><Relationship Id="rId4" Type="http://schemas.openxmlformats.org/officeDocument/2006/relationships/image" Target="../media/image3.png"/><Relationship Id="rId9" Type="http://schemas.openxmlformats.org/officeDocument/2006/relationships/image" Target="../media/image8.png"/><Relationship Id="rId22" Type="http://schemas.openxmlformats.org/officeDocument/2006/relationships/image" Target="../media/image13.png"/><Relationship Id="rId27" Type="http://schemas.openxmlformats.org/officeDocument/2006/relationships/image" Target="../media/image19.png"/><Relationship Id="rId30" Type="http://schemas.openxmlformats.org/officeDocument/2006/relationships/image" Target="../media/image22.png"/><Relationship Id="rId35"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descr="C:\Users\tsubuan-m\Documents\ASM-10\sotsuron\ペーパー\散乱概念図ver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7420" y="33494449"/>
            <a:ext cx="7641633" cy="550938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subuan-m\Documents\ASM-10\sotsuron\ペーパー\fig3.1.1ver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272" y="13037055"/>
            <a:ext cx="6703140" cy="4550783"/>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p:cNvSpPr>
            <a:spLocks noGrp="1"/>
          </p:cNvSpPr>
          <p:nvPr>
            <p:ph type="ctrTitle"/>
          </p:nvPr>
        </p:nvSpPr>
        <p:spPr>
          <a:xfrm>
            <a:off x="1674491" y="953990"/>
            <a:ext cx="27003000" cy="3168352"/>
          </a:xfrm>
          <a:ln w="76200">
            <a:solidFill>
              <a:schemeClr val="accent1"/>
            </a:solidFill>
          </a:ln>
        </p:spPr>
        <p:txBody>
          <a:bodyPr>
            <a:normAutofit fontScale="90000"/>
          </a:bodyPr>
          <a:lstStyle/>
          <a:p>
            <a:r>
              <a:rPr lang="ja-JP" altLang="en-US" sz="8900" b="1" dirty="0">
                <a:effectLst>
                  <a:outerShdw blurRad="38100" dist="38100" dir="2700000" algn="tl">
                    <a:srgbClr val="000000">
                      <a:alpha val="43137"/>
                    </a:srgbClr>
                  </a:outerShdw>
                </a:effectLst>
              </a:rPr>
              <a:t>地球大気の放射場に</a:t>
            </a:r>
            <a:r>
              <a:rPr lang="ja-JP" altLang="en-US" sz="8900" b="1" dirty="0" smtClean="0">
                <a:effectLst>
                  <a:outerShdw blurRad="38100" dist="38100" dir="2700000" algn="tl">
                    <a:srgbClr val="000000">
                      <a:alpha val="43137"/>
                    </a:srgbClr>
                  </a:outerShdw>
                </a:effectLst>
              </a:rPr>
              <a:t>関する放射</a:t>
            </a:r>
            <a:r>
              <a:rPr lang="ja-JP" altLang="en-US" sz="8900" b="1" dirty="0">
                <a:effectLst>
                  <a:outerShdw blurRad="38100" dist="38100" dir="2700000" algn="tl">
                    <a:srgbClr val="000000">
                      <a:alpha val="43137"/>
                    </a:srgbClr>
                  </a:outerShdw>
                </a:effectLst>
              </a:rPr>
              <a:t>伝達方程式についての考察</a:t>
            </a:r>
            <a:r>
              <a:rPr kumimoji="1" lang="en-US" altLang="ja-JP" sz="8000" dirty="0" smtClean="0"/>
              <a:t/>
            </a:r>
            <a:br>
              <a:rPr kumimoji="1" lang="en-US" altLang="ja-JP" sz="8000" dirty="0" smtClean="0"/>
            </a:br>
            <a:r>
              <a:rPr lang="en-US" altLang="ja-JP" sz="2000" dirty="0"/>
              <a:t> </a:t>
            </a:r>
            <a:r>
              <a:rPr kumimoji="1" lang="en-US" altLang="ja-JP" sz="8000" dirty="0" smtClean="0"/>
              <a:t/>
            </a:r>
            <a:br>
              <a:rPr kumimoji="1" lang="en-US" altLang="ja-JP" sz="8000" dirty="0" smtClean="0"/>
            </a:br>
            <a:r>
              <a:rPr kumimoji="1" lang="ja-JP" altLang="en-US" sz="5300" dirty="0" smtClean="0"/>
              <a:t>地球および惑星大気科学研究室      関  友也</a:t>
            </a:r>
            <a:endParaRPr kumimoji="1" lang="ja-JP" altLang="en-US" sz="5300" dirty="0"/>
          </a:p>
        </p:txBody>
      </p:sp>
      <p:sp>
        <p:nvSpPr>
          <p:cNvPr id="6" name="サブタイトル 2"/>
          <p:cNvSpPr txBox="1">
            <a:spLocks/>
          </p:cNvSpPr>
          <p:nvPr/>
        </p:nvSpPr>
        <p:spPr>
          <a:xfrm>
            <a:off x="666379" y="4651078"/>
            <a:ext cx="14329592" cy="6672064"/>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ja-JP" altLang="en-US" sz="4800" dirty="0"/>
          </a:p>
        </p:txBody>
      </p:sp>
      <p:sp>
        <p:nvSpPr>
          <p:cNvPr id="7" name="サブタイトル 2"/>
          <p:cNvSpPr txBox="1">
            <a:spLocks/>
          </p:cNvSpPr>
          <p:nvPr/>
        </p:nvSpPr>
        <p:spPr>
          <a:xfrm>
            <a:off x="666379" y="11923886"/>
            <a:ext cx="14329593" cy="17401255"/>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ja-JP" altLang="en-US" sz="4800" dirty="0"/>
          </a:p>
        </p:txBody>
      </p:sp>
      <p:sp>
        <p:nvSpPr>
          <p:cNvPr id="8" name="サブタイトル 2"/>
          <p:cNvSpPr txBox="1">
            <a:spLocks/>
          </p:cNvSpPr>
          <p:nvPr/>
        </p:nvSpPr>
        <p:spPr>
          <a:xfrm>
            <a:off x="15284003" y="4611838"/>
            <a:ext cx="14329592" cy="10846147"/>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ja-JP" altLang="en-US" sz="4800" dirty="0"/>
          </a:p>
        </p:txBody>
      </p:sp>
      <p:sp>
        <p:nvSpPr>
          <p:cNvPr id="9" name="サブタイトル 2"/>
          <p:cNvSpPr txBox="1">
            <a:spLocks/>
          </p:cNvSpPr>
          <p:nvPr/>
        </p:nvSpPr>
        <p:spPr>
          <a:xfrm>
            <a:off x="668448" y="40558390"/>
            <a:ext cx="28945148" cy="1828314"/>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en-US" altLang="ja-JP" sz="4800" dirty="0" smtClean="0"/>
          </a:p>
        </p:txBody>
      </p:sp>
      <p:sp>
        <p:nvSpPr>
          <p:cNvPr id="10" name="サブタイトル 2"/>
          <p:cNvSpPr txBox="1">
            <a:spLocks/>
          </p:cNvSpPr>
          <p:nvPr/>
        </p:nvSpPr>
        <p:spPr>
          <a:xfrm>
            <a:off x="666379" y="29950566"/>
            <a:ext cx="14371942" cy="9815735"/>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ja-JP" altLang="en-US" sz="4800" dirty="0"/>
          </a:p>
        </p:txBody>
      </p:sp>
      <p:sp>
        <p:nvSpPr>
          <p:cNvPr id="4" name="テキスト ボックス 3"/>
          <p:cNvSpPr txBox="1"/>
          <p:nvPr/>
        </p:nvSpPr>
        <p:spPr>
          <a:xfrm>
            <a:off x="668448" y="4266358"/>
            <a:ext cx="2961683"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kumimoji="1" lang="en-US" altLang="ja-JP" sz="4400" b="1" dirty="0" smtClean="0"/>
              <a:t>1. </a:t>
            </a:r>
            <a:r>
              <a:rPr kumimoji="1" lang="ja-JP" altLang="en-US" sz="4400" b="1" dirty="0" smtClean="0"/>
              <a:t>はじめに</a:t>
            </a:r>
            <a:endParaRPr kumimoji="1" lang="ja-JP" altLang="en-US" sz="4400" b="1" dirty="0"/>
          </a:p>
        </p:txBody>
      </p:sp>
      <p:sp>
        <p:nvSpPr>
          <p:cNvPr id="12" name="テキスト ボックス 11"/>
          <p:cNvSpPr txBox="1"/>
          <p:nvPr/>
        </p:nvSpPr>
        <p:spPr>
          <a:xfrm>
            <a:off x="917956" y="5216972"/>
            <a:ext cx="13861960" cy="5386090"/>
          </a:xfrm>
          <a:prstGeom prst="rect">
            <a:avLst/>
          </a:prstGeom>
          <a:noFill/>
        </p:spPr>
        <p:txBody>
          <a:bodyPr wrap="square" rtlCol="0">
            <a:spAutoFit/>
          </a:bodyPr>
          <a:lstStyle/>
          <a:p>
            <a:r>
              <a:rPr lang="ja-JP" altLang="en-US" sz="3200" dirty="0" smtClean="0"/>
              <a:t>本研究では地球大気における放射伝達方程式について考察した</a:t>
            </a:r>
            <a:r>
              <a:rPr lang="en-US" altLang="ja-JP" sz="3200" dirty="0" smtClean="0"/>
              <a:t>.</a:t>
            </a:r>
          </a:p>
          <a:p>
            <a:endParaRPr kumimoji="1" lang="en-US" altLang="ja-JP" sz="800" dirty="0" smtClean="0"/>
          </a:p>
          <a:p>
            <a:r>
              <a:rPr lang="ja-JP" altLang="en-US" sz="3200" dirty="0" smtClean="0"/>
              <a:t>地球における放射は太陽</a:t>
            </a:r>
            <a:r>
              <a:rPr lang="ja-JP" altLang="en-US" sz="3200" dirty="0"/>
              <a:t>からやってくる</a:t>
            </a:r>
            <a:r>
              <a:rPr lang="ja-JP" altLang="en-US" sz="3200" dirty="0" smtClean="0"/>
              <a:t>放射 </a:t>
            </a:r>
            <a:r>
              <a:rPr lang="en-US" altLang="ja-JP" sz="3200" dirty="0" smtClean="0"/>
              <a:t>(</a:t>
            </a:r>
            <a:r>
              <a:rPr lang="ja-JP" altLang="en-US" sz="3200" dirty="0"/>
              <a:t>太陽放射</a:t>
            </a:r>
            <a:r>
              <a:rPr lang="en-US" altLang="ja-JP" sz="3200" dirty="0" smtClean="0"/>
              <a:t>)</a:t>
            </a:r>
            <a:r>
              <a:rPr lang="ja-JP" altLang="en-US" sz="3200" dirty="0"/>
              <a:t> </a:t>
            </a:r>
            <a:r>
              <a:rPr lang="ja-JP" altLang="en-US" sz="3200" dirty="0" smtClean="0"/>
              <a:t>と地球</a:t>
            </a:r>
            <a:r>
              <a:rPr lang="ja-JP" altLang="en-US" sz="3200" dirty="0"/>
              <a:t>が射出する放射</a:t>
            </a:r>
            <a:r>
              <a:rPr lang="en-US" altLang="ja-JP" sz="3200" dirty="0"/>
              <a:t>(</a:t>
            </a:r>
            <a:r>
              <a:rPr lang="ja-JP" altLang="en-US" sz="3200" dirty="0"/>
              <a:t>地球放射</a:t>
            </a:r>
            <a:r>
              <a:rPr lang="en-US" altLang="ja-JP" sz="3200" dirty="0" smtClean="0"/>
              <a:t>) </a:t>
            </a:r>
            <a:r>
              <a:rPr lang="ja-JP" altLang="en-US" sz="3200" dirty="0" smtClean="0"/>
              <a:t>の二つが存在する</a:t>
            </a:r>
            <a:r>
              <a:rPr lang="en-US" altLang="ja-JP" sz="3200" dirty="0" smtClean="0"/>
              <a:t>. </a:t>
            </a:r>
            <a:r>
              <a:rPr lang="ja-JP" altLang="en-US" sz="3200" dirty="0"/>
              <a:t>太陽放射</a:t>
            </a:r>
            <a:r>
              <a:rPr lang="ja-JP" altLang="en-US" sz="3200" dirty="0" smtClean="0"/>
              <a:t>と</a:t>
            </a:r>
            <a:r>
              <a:rPr lang="ja-JP" altLang="en-US" sz="3200" dirty="0"/>
              <a:t>地球</a:t>
            </a:r>
            <a:r>
              <a:rPr lang="ja-JP" altLang="en-US" sz="3200" dirty="0" smtClean="0"/>
              <a:t>放射</a:t>
            </a:r>
            <a:r>
              <a:rPr lang="ja-JP" altLang="en-US" sz="3200" dirty="0"/>
              <a:t>では</a:t>
            </a:r>
            <a:r>
              <a:rPr lang="en-US" altLang="ja-JP" sz="3200" dirty="0"/>
              <a:t>, </a:t>
            </a:r>
            <a:r>
              <a:rPr lang="ja-JP" altLang="en-US" sz="3200" dirty="0" smtClean="0"/>
              <a:t>放射輝度の最大値</a:t>
            </a:r>
            <a:r>
              <a:rPr lang="ja-JP" altLang="en-US" sz="3200" dirty="0"/>
              <a:t>をもつ波長が異なるため前者を短波放射</a:t>
            </a:r>
            <a:r>
              <a:rPr lang="en-US" altLang="ja-JP" sz="3200" dirty="0"/>
              <a:t>, </a:t>
            </a:r>
            <a:r>
              <a:rPr lang="ja-JP" altLang="en-US" sz="3200" dirty="0"/>
              <a:t>後者を長波放射とも呼ぶ</a:t>
            </a:r>
            <a:r>
              <a:rPr lang="en-US" altLang="ja-JP" sz="3200" dirty="0" smtClean="0"/>
              <a:t>. </a:t>
            </a:r>
            <a:r>
              <a:rPr lang="ja-JP" altLang="en-US" sz="3200" dirty="0" smtClean="0"/>
              <a:t>これら放射の伝達過程を式で表したものが </a:t>
            </a:r>
            <a:r>
              <a:rPr lang="ja-JP" altLang="en-US" sz="3200" b="1" dirty="0" smtClean="0">
                <a:solidFill>
                  <a:srgbClr val="0070C0"/>
                </a:solidFill>
              </a:rPr>
              <a:t>放射伝達方程式 </a:t>
            </a:r>
            <a:r>
              <a:rPr lang="ja-JP" altLang="en-US" sz="3200" dirty="0" smtClean="0"/>
              <a:t>である</a:t>
            </a:r>
            <a:r>
              <a:rPr lang="en-US" altLang="ja-JP" sz="3200" dirty="0" smtClean="0"/>
              <a:t>. </a:t>
            </a:r>
          </a:p>
          <a:p>
            <a:endParaRPr lang="en-US" altLang="ja-JP" sz="800" dirty="0"/>
          </a:p>
          <a:p>
            <a:r>
              <a:rPr lang="ja-JP" altLang="en-US" sz="3200" dirty="0" smtClean="0"/>
              <a:t>地球</a:t>
            </a:r>
            <a:r>
              <a:rPr lang="ja-JP" altLang="en-US" sz="3200" dirty="0"/>
              <a:t>の大気に含まれる水蒸気・二酸化炭素・オゾンなどによって</a:t>
            </a:r>
            <a:r>
              <a:rPr lang="en-US" altLang="ja-JP" sz="3200" dirty="0" smtClean="0"/>
              <a:t>,</a:t>
            </a:r>
            <a:r>
              <a:rPr lang="ja-JP" altLang="en-US" sz="3200" dirty="0"/>
              <a:t> </a:t>
            </a:r>
            <a:r>
              <a:rPr lang="ja-JP" altLang="en-US" sz="3200" dirty="0" smtClean="0"/>
              <a:t>放射</a:t>
            </a:r>
            <a:r>
              <a:rPr lang="ja-JP" altLang="en-US" sz="3200" dirty="0"/>
              <a:t>は</a:t>
            </a:r>
            <a:r>
              <a:rPr lang="ja-JP" altLang="en-US" sz="3200" dirty="0" smtClean="0"/>
              <a:t>吸収</a:t>
            </a:r>
            <a:r>
              <a:rPr lang="ja-JP" altLang="en-US" sz="3200" dirty="0"/>
              <a:t>・散乱の影響を受けるが</a:t>
            </a:r>
            <a:r>
              <a:rPr lang="en-US" altLang="ja-JP" sz="3200" dirty="0"/>
              <a:t>, </a:t>
            </a:r>
            <a:r>
              <a:rPr lang="ja-JP" altLang="en-US" sz="3200" dirty="0"/>
              <a:t>本研究では特</a:t>
            </a:r>
            <a:r>
              <a:rPr lang="ja-JP" altLang="en-US" sz="3200" dirty="0" smtClean="0"/>
              <a:t>に </a:t>
            </a:r>
            <a:r>
              <a:rPr lang="ja-JP" altLang="en-US" sz="3200" b="1" dirty="0" smtClean="0">
                <a:solidFill>
                  <a:srgbClr val="0070C0"/>
                </a:solidFill>
              </a:rPr>
              <a:t>散乱</a:t>
            </a:r>
            <a:r>
              <a:rPr lang="ja-JP" altLang="en-US" sz="3200" b="1" dirty="0" smtClean="0"/>
              <a:t> </a:t>
            </a:r>
            <a:r>
              <a:rPr lang="ja-JP" altLang="en-US" sz="3200" dirty="0" smtClean="0"/>
              <a:t>に</a:t>
            </a:r>
            <a:r>
              <a:rPr lang="ja-JP" altLang="en-US" sz="3200" dirty="0"/>
              <a:t>注目して考察を行っている</a:t>
            </a:r>
            <a:r>
              <a:rPr lang="en-US" altLang="ja-JP" sz="3200" dirty="0"/>
              <a:t>.</a:t>
            </a:r>
          </a:p>
          <a:p>
            <a:endParaRPr lang="en-US" altLang="ja-JP" sz="800" dirty="0" smtClean="0"/>
          </a:p>
          <a:p>
            <a:r>
              <a:rPr kumimoji="1" lang="ja-JP" altLang="en-US" sz="3200" dirty="0" smtClean="0"/>
              <a:t>本研究で</a:t>
            </a:r>
            <a:r>
              <a:rPr lang="ja-JP" altLang="en-US" sz="3200" dirty="0"/>
              <a:t>は</a:t>
            </a:r>
            <a:r>
              <a:rPr kumimoji="1" lang="en-US" altLang="ja-JP" sz="3200" dirty="0" smtClean="0"/>
              <a:t>, </a:t>
            </a:r>
            <a:r>
              <a:rPr lang="ja-JP" altLang="en-US" sz="3200" dirty="0"/>
              <a:t>地球</a:t>
            </a:r>
            <a:r>
              <a:rPr kumimoji="1" lang="ja-JP" altLang="en-US" sz="3200" dirty="0" smtClean="0"/>
              <a:t>放射については考察の結果</a:t>
            </a:r>
            <a:r>
              <a:rPr kumimoji="1" lang="en-US" altLang="ja-JP" sz="3200" dirty="0" smtClean="0"/>
              <a:t>, </a:t>
            </a:r>
            <a:r>
              <a:rPr kumimoji="1" lang="ja-JP" altLang="en-US" sz="3200" dirty="0" smtClean="0"/>
              <a:t>散乱を無視して放射伝達方程式の</a:t>
            </a:r>
            <a:r>
              <a:rPr lang="ja-JP" altLang="en-US" sz="3200" dirty="0" smtClean="0"/>
              <a:t>導出</a:t>
            </a:r>
            <a:r>
              <a:rPr kumimoji="1" lang="ja-JP" altLang="en-US" sz="3200" dirty="0" smtClean="0"/>
              <a:t>を行った</a:t>
            </a:r>
            <a:r>
              <a:rPr kumimoji="1" lang="en-US" altLang="ja-JP" sz="3200" dirty="0" smtClean="0"/>
              <a:t>. </a:t>
            </a:r>
            <a:r>
              <a:rPr kumimoji="1" lang="ja-JP" altLang="en-US" sz="3200" dirty="0" smtClean="0"/>
              <a:t>太陽放射については散乱も考慮して放射伝達方程式の</a:t>
            </a:r>
            <a:r>
              <a:rPr lang="ja-JP" altLang="en-US" sz="3200" dirty="0" smtClean="0"/>
              <a:t>導出</a:t>
            </a:r>
            <a:r>
              <a:rPr kumimoji="1" lang="ja-JP" altLang="en-US" sz="3200" dirty="0" smtClean="0"/>
              <a:t>を行い</a:t>
            </a:r>
            <a:r>
              <a:rPr kumimoji="1" lang="en-US" altLang="ja-JP" sz="3200" dirty="0" smtClean="0"/>
              <a:t>,</a:t>
            </a:r>
            <a:r>
              <a:rPr lang="ja-JP" altLang="en-US" sz="3200" dirty="0"/>
              <a:t> </a:t>
            </a:r>
            <a:r>
              <a:rPr kumimoji="1" lang="en-US" altLang="ja-JP" sz="3200" b="1" dirty="0" err="1" smtClean="0">
                <a:solidFill>
                  <a:srgbClr val="0070C0"/>
                </a:solidFill>
              </a:rPr>
              <a:t>Eddington</a:t>
            </a:r>
            <a:r>
              <a:rPr lang="ja-JP" altLang="en-US" sz="3200" b="1" dirty="0" smtClean="0">
                <a:solidFill>
                  <a:srgbClr val="0070C0"/>
                </a:solidFill>
              </a:rPr>
              <a:t> </a:t>
            </a:r>
            <a:r>
              <a:rPr kumimoji="1" lang="ja-JP" altLang="en-US" sz="3200" b="1" dirty="0" smtClean="0">
                <a:solidFill>
                  <a:srgbClr val="0070C0"/>
                </a:solidFill>
              </a:rPr>
              <a:t>近似 </a:t>
            </a:r>
            <a:r>
              <a:rPr kumimoji="1" lang="ja-JP" altLang="en-US" sz="3200" dirty="0" smtClean="0"/>
              <a:t>を用いて近似解析解を求めた</a:t>
            </a:r>
            <a:r>
              <a:rPr kumimoji="1" lang="en-US" altLang="ja-JP" sz="3200" dirty="0" smtClean="0"/>
              <a:t>.</a:t>
            </a:r>
          </a:p>
        </p:txBody>
      </p:sp>
      <p:sp>
        <p:nvSpPr>
          <p:cNvPr id="15" name="テキスト ボックス 14"/>
          <p:cNvSpPr txBox="1"/>
          <p:nvPr/>
        </p:nvSpPr>
        <p:spPr>
          <a:xfrm>
            <a:off x="668448" y="11539166"/>
            <a:ext cx="7712823"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lang="en-US" altLang="ja-JP" sz="4400" b="1" dirty="0" smtClean="0"/>
              <a:t>2. </a:t>
            </a:r>
            <a:r>
              <a:rPr lang="ja-JP" altLang="en-US" sz="4400" b="1" dirty="0"/>
              <a:t>地球</a:t>
            </a:r>
            <a:r>
              <a:rPr lang="ja-JP" altLang="en-US" sz="4400" b="1" dirty="0" smtClean="0"/>
              <a:t>放射の放射伝達方程式</a:t>
            </a:r>
            <a:endParaRPr kumimoji="1" lang="ja-JP" altLang="en-US" sz="4400" b="1" dirty="0"/>
          </a:p>
        </p:txBody>
      </p:sp>
      <p:sp>
        <p:nvSpPr>
          <p:cNvPr id="18" name="テキスト ボックス 17"/>
          <p:cNvSpPr txBox="1"/>
          <p:nvPr/>
        </p:nvSpPr>
        <p:spPr>
          <a:xfrm>
            <a:off x="668448" y="29541166"/>
            <a:ext cx="7560840"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lang="en-US" altLang="ja-JP" sz="4400" b="1" dirty="0" smtClean="0"/>
              <a:t>3. </a:t>
            </a:r>
            <a:r>
              <a:rPr lang="ja-JP" altLang="en-US" sz="4400" b="1" dirty="0" smtClean="0"/>
              <a:t>太陽放射の放射伝達方程式</a:t>
            </a:r>
            <a:endParaRPr kumimoji="1" lang="ja-JP" altLang="en-US" sz="4400" b="1" dirty="0"/>
          </a:p>
        </p:txBody>
      </p:sp>
      <mc:AlternateContent xmlns:mc="http://schemas.openxmlformats.org/markup-compatibility/2006" xmlns:a14="http://schemas.microsoft.com/office/drawing/2010/main">
        <mc:Choice Requires="a14">
          <p:sp>
            <p:nvSpPr>
              <p:cNvPr id="19" name="テキスト ボックス 18"/>
              <p:cNvSpPr txBox="1"/>
              <p:nvPr/>
            </p:nvSpPr>
            <p:spPr>
              <a:xfrm>
                <a:off x="15553599" y="8010774"/>
                <a:ext cx="8443371" cy="523220"/>
              </a:xfrm>
              <a:prstGeom prst="rect">
                <a:avLst/>
              </a:prstGeom>
              <a:noFill/>
            </p:spPr>
            <p:txBody>
              <a:bodyPr wrap="square" rtlCol="0">
                <a:spAutoFit/>
              </a:bodyPr>
              <a:lstStyle/>
              <a:p>
                <a:r>
                  <a:rPr kumimoji="1" lang="ja-JP" altLang="en-US" sz="2800" b="1" dirty="0" smtClean="0">
                    <a:solidFill>
                      <a:srgbClr val="FF0000"/>
                    </a:solidFill>
                  </a:rPr>
                  <a:t>太陽光の直達成分が</a:t>
                </a:r>
                <a14:m>
                  <m:oMath xmlns:m="http://schemas.openxmlformats.org/officeDocument/2006/math">
                    <m:r>
                      <a:rPr lang="en-US" altLang="ja-JP" sz="2800" b="1" i="0" smtClean="0">
                        <a:solidFill>
                          <a:srgbClr val="FF0000"/>
                        </a:solidFill>
                        <a:latin typeface="Cambria Math"/>
                      </a:rPr>
                      <m:t> </m:t>
                    </m:r>
                    <m:d>
                      <m:dPr>
                        <m:ctrlPr>
                          <a:rPr lang="en-US" altLang="ja-JP" sz="2800" b="1" i="1">
                            <a:solidFill>
                              <a:srgbClr val="FF0000"/>
                            </a:solidFill>
                            <a:latin typeface="Cambria Math"/>
                          </a:rPr>
                        </m:ctrlPr>
                      </m:dPr>
                      <m:e>
                        <m:r>
                          <a:rPr lang="ja-JP" altLang="en-US" sz="2800" b="1" i="1">
                            <a:solidFill>
                              <a:srgbClr val="FF0000"/>
                            </a:solidFill>
                            <a:latin typeface="Cambria Math"/>
                          </a:rPr>
                          <m:t>𝝁</m:t>
                        </m:r>
                        <m:r>
                          <a:rPr lang="en-US" altLang="ja-JP" sz="2800" b="1" i="1">
                            <a:solidFill>
                              <a:srgbClr val="FF0000"/>
                            </a:solidFill>
                            <a:latin typeface="Cambria Math"/>
                          </a:rPr>
                          <m:t>,</m:t>
                        </m:r>
                        <m:r>
                          <a:rPr lang="ja-JP" altLang="en-US" sz="2800" b="1" i="1" smtClean="0">
                            <a:solidFill>
                              <a:srgbClr val="FF0000"/>
                            </a:solidFill>
                            <a:latin typeface="Cambria Math"/>
                          </a:rPr>
                          <m:t>𝝓</m:t>
                        </m:r>
                      </m:e>
                    </m:d>
                    <m:r>
                      <a:rPr lang="en-US" altLang="ja-JP" sz="2800" b="1" i="1" smtClean="0">
                        <a:solidFill>
                          <a:srgbClr val="FF0000"/>
                        </a:solidFill>
                        <a:latin typeface="Cambria Math"/>
                      </a:rPr>
                      <m:t> </m:t>
                    </m:r>
                  </m:oMath>
                </a14:m>
                <a:r>
                  <a:rPr kumimoji="1" lang="ja-JP" altLang="en-US" sz="2800" b="1" dirty="0" smtClean="0">
                    <a:solidFill>
                      <a:srgbClr val="FF0000"/>
                    </a:solidFill>
                  </a:rPr>
                  <a:t>方向へ一次散乱したもの</a:t>
                </a:r>
                <a:endParaRPr kumimoji="1" lang="en-US" altLang="ja-JP" sz="2800" b="1" dirty="0" smtClean="0">
                  <a:solidFill>
                    <a:srgbClr val="FF0000"/>
                  </a:solidFill>
                </a:endParaRPr>
              </a:p>
            </p:txBody>
          </p:sp>
        </mc:Choice>
        <mc:Fallback xmlns="">
          <p:sp>
            <p:nvSpPr>
              <p:cNvPr id="19" name="テキスト ボックス 18"/>
              <p:cNvSpPr txBox="1">
                <a:spLocks noRot="1" noChangeAspect="1" noMove="1" noResize="1" noEditPoints="1" noAdjustHandles="1" noChangeArrowheads="1" noChangeShapeType="1" noTextEdit="1"/>
              </p:cNvSpPr>
              <p:nvPr/>
            </p:nvSpPr>
            <p:spPr>
              <a:xfrm>
                <a:off x="15553599" y="8010774"/>
                <a:ext cx="8443371" cy="523220"/>
              </a:xfrm>
              <a:prstGeom prst="rect">
                <a:avLst/>
              </a:prstGeom>
              <a:blipFill rotWithShape="1">
                <a:blip r:embed="rId4"/>
                <a:stretch>
                  <a:fillRect l="-1443" t="-16279" b="-26744"/>
                </a:stretch>
              </a:blipFill>
            </p:spPr>
            <p:txBody>
              <a:bodyPr/>
              <a:lstStyle/>
              <a:p>
                <a:r>
                  <a:rPr lang="ja-JP" altLang="en-US">
                    <a:noFill/>
                  </a:rPr>
                  <a:t> </a:t>
                </a:r>
              </a:p>
            </p:txBody>
          </p:sp>
        </mc:Fallback>
      </mc:AlternateContent>
      <p:sp>
        <p:nvSpPr>
          <p:cNvPr id="21" name="テキスト ボックス 20"/>
          <p:cNvSpPr txBox="1"/>
          <p:nvPr/>
        </p:nvSpPr>
        <p:spPr>
          <a:xfrm>
            <a:off x="668448" y="39986047"/>
            <a:ext cx="3030329"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lang="en-US" altLang="ja-JP" sz="4400" b="1" dirty="0" smtClean="0"/>
              <a:t>7. </a:t>
            </a:r>
            <a:r>
              <a:rPr lang="ja-JP" altLang="en-US" sz="4400" b="1" dirty="0" smtClean="0"/>
              <a:t>参考</a:t>
            </a:r>
            <a:r>
              <a:rPr lang="ja-JP" altLang="en-US" sz="4400" b="1" dirty="0"/>
              <a:t>文献</a:t>
            </a:r>
            <a:endParaRPr kumimoji="1" lang="ja-JP" altLang="en-US" sz="4400" b="1" dirty="0"/>
          </a:p>
        </p:txBody>
      </p:sp>
      <p:sp>
        <p:nvSpPr>
          <p:cNvPr id="20" name="サブタイトル 2"/>
          <p:cNvSpPr txBox="1">
            <a:spLocks/>
          </p:cNvSpPr>
          <p:nvPr/>
        </p:nvSpPr>
        <p:spPr>
          <a:xfrm>
            <a:off x="15284003" y="35041644"/>
            <a:ext cx="14329592" cy="5372730"/>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ja-JP" altLang="en-US" sz="4800" dirty="0"/>
          </a:p>
        </p:txBody>
      </p:sp>
      <p:sp>
        <p:nvSpPr>
          <p:cNvPr id="22" name="テキスト ボックス 21"/>
          <p:cNvSpPr txBox="1"/>
          <p:nvPr/>
        </p:nvSpPr>
        <p:spPr>
          <a:xfrm>
            <a:off x="15284003" y="34676381"/>
            <a:ext cx="2232249"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lang="en-US" altLang="ja-JP" sz="4400" b="1" dirty="0" smtClean="0"/>
              <a:t>6. </a:t>
            </a:r>
            <a:r>
              <a:rPr lang="ja-JP" altLang="en-US" sz="4400" b="1" dirty="0" smtClean="0"/>
              <a:t>まとめ</a:t>
            </a:r>
            <a:endParaRPr kumimoji="1" lang="ja-JP" altLang="en-US" sz="4400" b="1" dirty="0"/>
          </a:p>
        </p:txBody>
      </p:sp>
      <p:sp>
        <p:nvSpPr>
          <p:cNvPr id="11" name="テキスト ボックス 10"/>
          <p:cNvSpPr txBox="1"/>
          <p:nvPr/>
        </p:nvSpPr>
        <p:spPr>
          <a:xfrm>
            <a:off x="15553600" y="6282582"/>
            <a:ext cx="1918569" cy="523220"/>
          </a:xfrm>
          <a:prstGeom prst="rect">
            <a:avLst/>
          </a:prstGeom>
          <a:noFill/>
        </p:spPr>
        <p:txBody>
          <a:bodyPr wrap="square" rtlCol="0">
            <a:spAutoFit/>
          </a:bodyPr>
          <a:lstStyle/>
          <a:p>
            <a:r>
              <a:rPr kumimoji="1" lang="ja-JP" altLang="en-US" sz="2800" b="1" dirty="0" smtClean="0">
                <a:solidFill>
                  <a:srgbClr val="00B050"/>
                </a:solidFill>
              </a:rPr>
              <a:t>多重散乱</a:t>
            </a:r>
            <a:endParaRPr kumimoji="1" lang="en-US" altLang="ja-JP" sz="2800" b="1" dirty="0" smtClean="0">
              <a:solidFill>
                <a:srgbClr val="00B050"/>
              </a:solidFill>
            </a:endParaRPr>
          </a:p>
        </p:txBody>
      </p:sp>
      <p:sp>
        <p:nvSpPr>
          <p:cNvPr id="13" name="テキスト ボックス 12"/>
          <p:cNvSpPr txBox="1"/>
          <p:nvPr/>
        </p:nvSpPr>
        <p:spPr>
          <a:xfrm>
            <a:off x="15553599" y="4842422"/>
            <a:ext cx="1386588" cy="523220"/>
          </a:xfrm>
          <a:prstGeom prst="rect">
            <a:avLst/>
          </a:prstGeom>
          <a:noFill/>
        </p:spPr>
        <p:txBody>
          <a:bodyPr wrap="square" rtlCol="0">
            <a:spAutoFit/>
          </a:bodyPr>
          <a:lstStyle/>
          <a:p>
            <a:r>
              <a:rPr kumimoji="1" lang="ja-JP" altLang="en-US" sz="2800" b="1" dirty="0" smtClean="0">
                <a:solidFill>
                  <a:schemeClr val="accent6">
                    <a:lumMod val="50000"/>
                  </a:schemeClr>
                </a:solidFill>
              </a:rPr>
              <a:t>減衰</a:t>
            </a:r>
            <a:endParaRPr kumimoji="1" lang="ja-JP" altLang="en-US" sz="2800" b="1" dirty="0">
              <a:solidFill>
                <a:schemeClr val="accent6">
                  <a:lumMod val="50000"/>
                </a:schemeClr>
              </a:solidFill>
            </a:endParaRPr>
          </a:p>
        </p:txBody>
      </p:sp>
      <p:sp>
        <p:nvSpPr>
          <p:cNvPr id="17" name="テキスト ボックス 16"/>
          <p:cNvSpPr txBox="1"/>
          <p:nvPr/>
        </p:nvSpPr>
        <p:spPr>
          <a:xfrm>
            <a:off x="15596215" y="35571829"/>
            <a:ext cx="14017381" cy="4770537"/>
          </a:xfrm>
          <a:prstGeom prst="rect">
            <a:avLst/>
          </a:prstGeom>
          <a:noFill/>
        </p:spPr>
        <p:txBody>
          <a:bodyPr wrap="square" rtlCol="0">
            <a:spAutoFit/>
          </a:bodyPr>
          <a:lstStyle/>
          <a:p>
            <a:r>
              <a:rPr lang="ja-JP" altLang="en-US" sz="3200" b="1" dirty="0" smtClean="0"/>
              <a:t>・</a:t>
            </a:r>
            <a:r>
              <a:rPr lang="ja-JP" altLang="en-US" sz="3200" dirty="0" smtClean="0"/>
              <a:t> 地球放射に関する散乱</a:t>
            </a:r>
            <a:r>
              <a:rPr lang="ja-JP" altLang="en-US" sz="3200" dirty="0"/>
              <a:t>を無視した議論では</a:t>
            </a:r>
            <a:r>
              <a:rPr lang="en-US" altLang="ja-JP" sz="3200" dirty="0"/>
              <a:t>, </a:t>
            </a:r>
            <a:r>
              <a:rPr lang="ja-JP" altLang="en-US" sz="3200" dirty="0"/>
              <a:t>放射伝達方程式</a:t>
            </a:r>
            <a:r>
              <a:rPr lang="ja-JP" altLang="en-US" sz="3200" dirty="0" smtClean="0"/>
              <a:t>やその解</a:t>
            </a:r>
            <a:r>
              <a:rPr lang="ja-JP" altLang="en-US" sz="3200" dirty="0"/>
              <a:t>は散乱を考慮した</a:t>
            </a:r>
            <a:r>
              <a:rPr lang="ja-JP" altLang="en-US" sz="3200" dirty="0" smtClean="0"/>
              <a:t>場合と比べて平易</a:t>
            </a:r>
            <a:r>
              <a:rPr lang="ja-JP" altLang="en-US" sz="3200" dirty="0"/>
              <a:t>な形で表せた</a:t>
            </a:r>
            <a:r>
              <a:rPr lang="en-US" altLang="ja-JP" sz="3200" dirty="0"/>
              <a:t>. </a:t>
            </a:r>
            <a:endParaRPr lang="en-US" altLang="ja-JP" sz="3200" dirty="0" smtClean="0"/>
          </a:p>
          <a:p>
            <a:endParaRPr lang="en-US" altLang="ja-JP" sz="800" dirty="0" smtClean="0"/>
          </a:p>
          <a:p>
            <a:r>
              <a:rPr lang="ja-JP" altLang="en-US" sz="3200" b="1" dirty="0" smtClean="0"/>
              <a:t>・</a:t>
            </a:r>
            <a:r>
              <a:rPr lang="ja-JP" altLang="en-US" sz="3200" dirty="0" smtClean="0"/>
              <a:t> 太陽放射に関する散乱</a:t>
            </a:r>
            <a:r>
              <a:rPr lang="ja-JP" altLang="en-US" sz="3200" dirty="0"/>
              <a:t>を考慮した場合の放射伝達</a:t>
            </a:r>
            <a:r>
              <a:rPr lang="ja-JP" altLang="en-US" sz="3200" dirty="0" smtClean="0"/>
              <a:t>方程式は形が複雑である</a:t>
            </a:r>
            <a:r>
              <a:rPr lang="en-US" altLang="ja-JP" sz="3200" dirty="0" smtClean="0"/>
              <a:t>. </a:t>
            </a:r>
            <a:r>
              <a:rPr lang="ja-JP" altLang="en-US" sz="3200" dirty="0" smtClean="0"/>
              <a:t>そのため</a:t>
            </a:r>
            <a:r>
              <a:rPr lang="en-US" altLang="ja-JP" sz="3200" dirty="0" smtClean="0"/>
              <a:t>, </a:t>
            </a:r>
            <a:r>
              <a:rPr lang="ja-JP" altLang="en-US" sz="3200" dirty="0" smtClean="0"/>
              <a:t>そのままでは解析解を求めることができないので</a:t>
            </a:r>
            <a:r>
              <a:rPr lang="en-US" altLang="ja-JP" sz="3200" dirty="0" smtClean="0"/>
              <a:t>, </a:t>
            </a:r>
            <a:r>
              <a:rPr lang="en-US" altLang="ja-JP" sz="3200" dirty="0" err="1" smtClean="0"/>
              <a:t>Eddington</a:t>
            </a:r>
            <a:r>
              <a:rPr lang="en-US" altLang="ja-JP" sz="3200" dirty="0" smtClean="0"/>
              <a:t> </a:t>
            </a:r>
            <a:r>
              <a:rPr lang="ja-JP" altLang="en-US" sz="3200" dirty="0" smtClean="0"/>
              <a:t>近似を</a:t>
            </a:r>
            <a:r>
              <a:rPr lang="ja-JP" altLang="en-US" sz="3200" dirty="0"/>
              <a:t>用いた</a:t>
            </a:r>
            <a:r>
              <a:rPr lang="en-US" altLang="ja-JP" sz="3200" dirty="0" smtClean="0"/>
              <a:t>. </a:t>
            </a:r>
            <a:r>
              <a:rPr lang="ja-JP" altLang="en-US" sz="3200" dirty="0" smtClean="0"/>
              <a:t>その結果近似解析解を求めることができた</a:t>
            </a:r>
            <a:r>
              <a:rPr lang="en-US" altLang="ja-JP" sz="3200" dirty="0" smtClean="0"/>
              <a:t>. </a:t>
            </a:r>
          </a:p>
          <a:p>
            <a:endParaRPr lang="en-US" altLang="ja-JP" sz="800" dirty="0"/>
          </a:p>
          <a:p>
            <a:r>
              <a:rPr lang="ja-JP" altLang="en-US" sz="3200" dirty="0" smtClean="0"/>
              <a:t>・</a:t>
            </a:r>
            <a:r>
              <a:rPr lang="en-US" altLang="ja-JP" sz="3200" dirty="0" err="1" smtClean="0"/>
              <a:t>Eddington</a:t>
            </a:r>
            <a:r>
              <a:rPr lang="en-US" altLang="ja-JP" sz="3200" dirty="0" smtClean="0"/>
              <a:t> </a:t>
            </a:r>
            <a:r>
              <a:rPr lang="ja-JP" altLang="en-US" sz="3200" dirty="0" smtClean="0"/>
              <a:t>近似では</a:t>
            </a:r>
            <a:r>
              <a:rPr lang="en-US" altLang="ja-JP" sz="3200" dirty="0" smtClean="0"/>
              <a:t>, </a:t>
            </a:r>
            <a:r>
              <a:rPr lang="ja-JP" altLang="en-US" sz="3200" dirty="0" smtClean="0"/>
              <a:t>ほぼ</a:t>
            </a:r>
            <a:r>
              <a:rPr lang="ja-JP" altLang="en-US" sz="3200" dirty="0"/>
              <a:t>等方的な散乱について</a:t>
            </a:r>
            <a:r>
              <a:rPr lang="ja-JP" altLang="en-US" sz="3200" dirty="0" smtClean="0"/>
              <a:t>は</a:t>
            </a:r>
            <a:r>
              <a:rPr lang="ja-JP" altLang="en-US" sz="3200" dirty="0"/>
              <a:t>放射場</a:t>
            </a:r>
            <a:r>
              <a:rPr lang="ja-JP" altLang="en-US" sz="3200" dirty="0" smtClean="0"/>
              <a:t>がよく</a:t>
            </a:r>
            <a:r>
              <a:rPr lang="ja-JP" altLang="en-US" sz="3200" dirty="0"/>
              <a:t>再現</a:t>
            </a:r>
            <a:r>
              <a:rPr lang="ja-JP" altLang="en-US" sz="3200" dirty="0" smtClean="0"/>
              <a:t>できる</a:t>
            </a:r>
            <a:r>
              <a:rPr lang="en-US" altLang="ja-JP" sz="3200" dirty="0" smtClean="0"/>
              <a:t>. </a:t>
            </a:r>
            <a:r>
              <a:rPr lang="ja-JP" altLang="en-US" sz="3200" dirty="0" smtClean="0"/>
              <a:t>しかし位相関数</a:t>
            </a:r>
            <a:r>
              <a:rPr lang="ja-JP" altLang="en-US" sz="3200" dirty="0"/>
              <a:t>が極端に非対称な場合などでは近似として有効で</a:t>
            </a:r>
            <a:r>
              <a:rPr lang="ja-JP" altLang="en-US" sz="3200" dirty="0" smtClean="0"/>
              <a:t>ない</a:t>
            </a:r>
            <a:r>
              <a:rPr lang="en-US" altLang="ja-JP" sz="3200" dirty="0" smtClean="0"/>
              <a:t>. </a:t>
            </a:r>
            <a:r>
              <a:rPr lang="ja-JP" altLang="en-US" sz="3200" dirty="0" smtClean="0"/>
              <a:t>精度</a:t>
            </a:r>
            <a:r>
              <a:rPr lang="ja-JP" altLang="en-US" sz="3200" dirty="0"/>
              <a:t>を上げるために</a:t>
            </a:r>
            <a:r>
              <a:rPr lang="ja-JP" altLang="en-US" sz="3200" dirty="0" smtClean="0"/>
              <a:t>は</a:t>
            </a:r>
            <a:r>
              <a:rPr lang="en-US" altLang="ja-JP" sz="3200" dirty="0" smtClean="0"/>
              <a:t>, </a:t>
            </a:r>
            <a:r>
              <a:rPr lang="ja-JP" altLang="en-US" sz="3200" dirty="0" smtClean="0"/>
              <a:t>散乱</a:t>
            </a:r>
            <a:r>
              <a:rPr lang="ja-JP" altLang="en-US" sz="3200" dirty="0"/>
              <a:t>位相関数</a:t>
            </a:r>
            <a:r>
              <a:rPr lang="ja-JP" altLang="en-US" sz="3200" dirty="0" smtClean="0"/>
              <a:t>から前方</a:t>
            </a:r>
            <a:r>
              <a:rPr lang="ja-JP" altLang="en-US" sz="3200" dirty="0"/>
              <a:t>散乱のピークを除去</a:t>
            </a:r>
            <a:r>
              <a:rPr lang="ja-JP" altLang="en-US" sz="3200" dirty="0" smtClean="0"/>
              <a:t>して散乱を受けない直達光として扱うなど</a:t>
            </a:r>
            <a:r>
              <a:rPr lang="ja-JP" altLang="en-US" sz="3200" dirty="0"/>
              <a:t>の対策が</a:t>
            </a:r>
            <a:r>
              <a:rPr lang="ja-JP" altLang="en-US" sz="3200" dirty="0" smtClean="0"/>
              <a:t>必要</a:t>
            </a:r>
            <a:r>
              <a:rPr lang="ja-JP" altLang="en-US" sz="3200" dirty="0"/>
              <a:t>で</a:t>
            </a:r>
            <a:r>
              <a:rPr lang="ja-JP" altLang="en-US" sz="3200" dirty="0" smtClean="0"/>
              <a:t>ある</a:t>
            </a:r>
            <a:r>
              <a:rPr lang="en-US" altLang="ja-JP" sz="3200" dirty="0" smtClean="0"/>
              <a:t>. </a:t>
            </a:r>
            <a:endParaRPr lang="en-US" altLang="ja-JP" sz="3200" dirty="0"/>
          </a:p>
        </p:txBody>
      </p:sp>
      <mc:AlternateContent xmlns:mc="http://schemas.openxmlformats.org/markup-compatibility/2006" xmlns:a14="http://schemas.microsoft.com/office/drawing/2010/main">
        <mc:Choice Requires="a14">
          <p:sp>
            <p:nvSpPr>
              <p:cNvPr id="23" name="テキスト ボックス 22"/>
              <p:cNvSpPr txBox="1"/>
              <p:nvPr/>
            </p:nvSpPr>
            <p:spPr>
              <a:xfrm>
                <a:off x="1170435" y="13555390"/>
                <a:ext cx="7148863" cy="3539430"/>
              </a:xfrm>
              <a:prstGeom prst="rect">
                <a:avLst/>
              </a:prstGeom>
              <a:noFill/>
            </p:spPr>
            <p:txBody>
              <a:bodyPr wrap="square" rtlCol="0">
                <a:spAutoFit/>
              </a:bodyPr>
              <a:lstStyle/>
              <a:p>
                <a:r>
                  <a:rPr kumimoji="1" lang="ja-JP" altLang="en-US" sz="3200" dirty="0" smtClean="0"/>
                  <a:t>・平行平面大気を仮定する</a:t>
                </a:r>
                <a:endParaRPr kumimoji="1" lang="en-US" altLang="ja-JP" sz="3200" dirty="0" smtClean="0"/>
              </a:p>
              <a:p>
                <a:r>
                  <a:rPr kumimoji="1" lang="ja-JP" altLang="en-US" sz="3200" dirty="0" smtClean="0"/>
                  <a:t>・方位角</a:t>
                </a:r>
                <a14:m>
                  <m:oMath xmlns:m="http://schemas.openxmlformats.org/officeDocument/2006/math">
                    <m:r>
                      <a:rPr kumimoji="1" lang="en-US" altLang="ja-JP" sz="3200" b="0" i="0" smtClean="0">
                        <a:latin typeface="Cambria Math"/>
                      </a:rPr>
                      <m:t> </m:t>
                    </m:r>
                    <m:r>
                      <a:rPr kumimoji="1" lang="ja-JP" altLang="en-US" sz="3200" i="1" smtClean="0">
                        <a:latin typeface="Cambria Math"/>
                      </a:rPr>
                      <m:t>𝜙</m:t>
                    </m:r>
                    <m:r>
                      <a:rPr kumimoji="1" lang="en-US" altLang="ja-JP" sz="3200" b="0" i="1" smtClean="0">
                        <a:latin typeface="Cambria Math"/>
                      </a:rPr>
                      <m:t> </m:t>
                    </m:r>
                  </m:oMath>
                </a14:m>
                <a:r>
                  <a:rPr kumimoji="1" lang="ja-JP" altLang="en-US" sz="3200" dirty="0" err="1" smtClean="0"/>
                  <a:t>には依</a:t>
                </a:r>
                <a:r>
                  <a:rPr kumimoji="1" lang="ja-JP" altLang="en-US" sz="3200" dirty="0" smtClean="0"/>
                  <a:t>存しない</a:t>
                </a:r>
                <a:endParaRPr kumimoji="1" lang="en-US" altLang="ja-JP" sz="3200" dirty="0" smtClean="0"/>
              </a:p>
              <a:p>
                <a:r>
                  <a:rPr lang="ja-JP" altLang="en-US" sz="3200" dirty="0" smtClean="0"/>
                  <a:t>・散乱は無視</a:t>
                </a:r>
                <a:endParaRPr lang="en-US" altLang="ja-JP" sz="3200" dirty="0" smtClean="0"/>
              </a:p>
              <a:p>
                <a:r>
                  <a:rPr kumimoji="1" lang="ja-JP" altLang="en-US" sz="3200" dirty="0" smtClean="0"/>
                  <a:t>・局所熱力学平衡近似が成り立つとする</a:t>
                </a:r>
                <a:endParaRPr kumimoji="1" lang="en-US" altLang="ja-JP" sz="3200" dirty="0" smtClean="0"/>
              </a:p>
              <a:p>
                <a:r>
                  <a:rPr lang="ja-JP" altLang="en-US" sz="3200" dirty="0" smtClean="0"/>
                  <a:t>・大気下端に入射する放射は</a:t>
                </a:r>
                <a:endParaRPr lang="en-US" altLang="ja-JP" sz="3200" dirty="0" smtClean="0"/>
              </a:p>
              <a:p>
                <a:r>
                  <a:rPr lang="ja-JP" altLang="en-US" sz="3200" dirty="0"/>
                  <a:t>　</a:t>
                </a:r>
                <a:r>
                  <a:rPr lang="ja-JP" altLang="en-US" sz="3200" dirty="0" smtClean="0"/>
                  <a:t>地表面の黒体放射</a:t>
                </a:r>
                <a:endParaRPr lang="en-US" altLang="ja-JP" sz="3200" dirty="0" smtClean="0"/>
              </a:p>
              <a:p>
                <a:r>
                  <a:rPr kumimoji="1" lang="ja-JP" altLang="en-US" sz="3200" dirty="0" smtClean="0"/>
                  <a:t>・大気上端に入射する放射はゼロ</a:t>
                </a:r>
                <a:endParaRPr kumimoji="1" lang="en-US" altLang="ja-JP" sz="3200" dirty="0" smtClean="0"/>
              </a:p>
            </p:txBody>
          </p:sp>
        </mc:Choice>
        <mc:Fallback xmlns="">
          <p:sp>
            <p:nvSpPr>
              <p:cNvPr id="23" name="テキスト ボックス 22"/>
              <p:cNvSpPr txBox="1">
                <a:spLocks noRot="1" noChangeAspect="1" noMove="1" noResize="1" noEditPoints="1" noAdjustHandles="1" noChangeArrowheads="1" noChangeShapeType="1" noTextEdit="1"/>
              </p:cNvSpPr>
              <p:nvPr/>
            </p:nvSpPr>
            <p:spPr>
              <a:xfrm>
                <a:off x="1170435" y="13555390"/>
                <a:ext cx="7148863" cy="3539430"/>
              </a:xfrm>
              <a:prstGeom prst="rect">
                <a:avLst/>
              </a:prstGeom>
              <a:blipFill rotWithShape="1">
                <a:blip r:embed="rId5"/>
                <a:stretch>
                  <a:fillRect l="-2131" t="-3103" r="-341" b="-3966"/>
                </a:stretch>
              </a:blipFill>
            </p:spPr>
            <p:txBody>
              <a:bodyPr/>
              <a:lstStyle/>
              <a:p>
                <a:r>
                  <a:rPr lang="ja-JP" altLang="en-US">
                    <a:noFill/>
                  </a:rPr>
                  <a:t> </a:t>
                </a:r>
              </a:p>
            </p:txBody>
          </p:sp>
        </mc:Fallback>
      </mc:AlternateContent>
      <p:sp>
        <p:nvSpPr>
          <p:cNvPr id="24" name="テキスト ボックス 23"/>
          <p:cNvSpPr txBox="1"/>
          <p:nvPr/>
        </p:nvSpPr>
        <p:spPr>
          <a:xfrm>
            <a:off x="1170435" y="20036110"/>
            <a:ext cx="4536504" cy="584775"/>
          </a:xfrm>
          <a:prstGeom prst="rect">
            <a:avLst/>
          </a:prstGeom>
          <a:noFill/>
        </p:spPr>
        <p:txBody>
          <a:bodyPr wrap="square" rtlCol="0">
            <a:spAutoFit/>
          </a:bodyPr>
          <a:lstStyle/>
          <a:p>
            <a:r>
              <a:rPr kumimoji="1" lang="ja-JP" altLang="en-US" sz="3200" b="1" dirty="0" smtClean="0"/>
              <a:t>放射伝達方程式の解</a:t>
            </a:r>
            <a:endParaRPr kumimoji="1" lang="ja-JP" altLang="en-US" sz="3200" b="1" dirty="0"/>
          </a:p>
        </p:txBody>
      </p:sp>
      <p:pic>
        <p:nvPicPr>
          <p:cNvPr id="25" name="Picture 2" descr="C:\Users\tsubuan-m\Documents\ASM-10\sotsuron\ポスター\texclip\大気放射_上向き放射輝度.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35773" y="21332254"/>
            <a:ext cx="10277475" cy="9239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subuan-m\Documents\ASM-10\sotsuron\ポスター\texclip\大気放射_下向き放射輝度.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24859" y="24872825"/>
            <a:ext cx="6324600" cy="92392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26" name="テキスト ボックス 25"/>
              <p:cNvSpPr txBox="1"/>
              <p:nvPr/>
            </p:nvSpPr>
            <p:spPr>
              <a:xfrm>
                <a:off x="1841274" y="31197350"/>
                <a:ext cx="12514767" cy="2144177"/>
              </a:xfrm>
              <a:prstGeom prst="rect">
                <a:avLst/>
              </a:prstGeom>
              <a:noFill/>
            </p:spPr>
            <p:txBody>
              <a:bodyPr wrap="square" rtlCol="0">
                <a:spAutoFit/>
              </a:bodyPr>
              <a:lstStyle/>
              <a:p>
                <a:r>
                  <a:rPr kumimoji="1" lang="ja-JP" altLang="en-US" sz="3200" dirty="0" smtClean="0"/>
                  <a:t>・平行平面大気を仮定する</a:t>
                </a:r>
                <a:endParaRPr kumimoji="1" lang="en-US" altLang="ja-JP" sz="3200" dirty="0" smtClean="0"/>
              </a:p>
              <a:p>
                <a:r>
                  <a:rPr lang="ja-JP" altLang="en-US" sz="3200" dirty="0" smtClean="0"/>
                  <a:t>・天頂角</a:t>
                </a:r>
                <a14:m>
                  <m:oMath xmlns:m="http://schemas.openxmlformats.org/officeDocument/2006/math">
                    <m:r>
                      <a:rPr lang="en-US" altLang="ja-JP" sz="3200" b="0" i="0" smtClean="0">
                        <a:latin typeface="Cambria Math"/>
                      </a:rPr>
                      <m:t> </m:t>
                    </m:r>
                    <m:r>
                      <a:rPr lang="ja-JP" altLang="en-US" sz="3200" i="1" smtClean="0">
                        <a:latin typeface="Cambria Math"/>
                      </a:rPr>
                      <m:t>𝜃</m:t>
                    </m:r>
                  </m:oMath>
                </a14:m>
                <a:r>
                  <a:rPr lang="en-US" altLang="ja-JP" sz="3200" dirty="0" smtClean="0"/>
                  <a:t>, </a:t>
                </a:r>
                <a:r>
                  <a:rPr lang="ja-JP" altLang="en-US" sz="3200" dirty="0" smtClean="0"/>
                  <a:t>方位角</a:t>
                </a:r>
                <a14:m>
                  <m:oMath xmlns:m="http://schemas.openxmlformats.org/officeDocument/2006/math">
                    <m:r>
                      <a:rPr lang="en-US" altLang="ja-JP" sz="3200" b="0" i="0" smtClean="0">
                        <a:latin typeface="Cambria Math"/>
                      </a:rPr>
                      <m:t> </m:t>
                    </m:r>
                    <m:r>
                      <a:rPr lang="ja-JP" altLang="en-US" sz="3200" i="1" smtClean="0">
                        <a:latin typeface="Cambria Math"/>
                      </a:rPr>
                      <m:t>𝜙</m:t>
                    </m:r>
                    <m:r>
                      <a:rPr lang="en-US" altLang="ja-JP" sz="3200" b="0" i="1" smtClean="0">
                        <a:latin typeface="Cambria Math"/>
                      </a:rPr>
                      <m:t> </m:t>
                    </m:r>
                  </m:oMath>
                </a14:m>
                <a:r>
                  <a:rPr lang="ja-JP" altLang="en-US" sz="3200" dirty="0" smtClean="0"/>
                  <a:t>に依存</a:t>
                </a:r>
                <a:endParaRPr lang="en-US" altLang="ja-JP" sz="3200" dirty="0" smtClean="0"/>
              </a:p>
              <a:p>
                <a:r>
                  <a:rPr kumimoji="1" lang="ja-JP" altLang="en-US" sz="3200" dirty="0" smtClean="0"/>
                  <a:t>・散乱を考慮する</a:t>
                </a:r>
                <a:r>
                  <a:rPr kumimoji="1" lang="en-US" altLang="ja-JP" sz="3200" dirty="0" smtClean="0"/>
                  <a:t>. </a:t>
                </a:r>
                <a:r>
                  <a:rPr kumimoji="1" lang="ja-JP" altLang="en-US" sz="3200" dirty="0" smtClean="0"/>
                  <a:t>散乱位相関数は</a:t>
                </a:r>
                <a14:m>
                  <m:oMath xmlns:m="http://schemas.openxmlformats.org/officeDocument/2006/math">
                    <m:r>
                      <a:rPr kumimoji="1" lang="en-US" altLang="ja-JP" sz="3200" b="0" i="1" smtClean="0">
                        <a:latin typeface="Cambria Math"/>
                      </a:rPr>
                      <m:t>𝑃</m:t>
                    </m:r>
                    <m:r>
                      <a:rPr kumimoji="1" lang="en-US" altLang="ja-JP" sz="3200" b="0" i="1" smtClean="0">
                        <a:latin typeface="Cambria Math"/>
                      </a:rPr>
                      <m:t>(</m:t>
                    </m:r>
                    <m:func>
                      <m:funcPr>
                        <m:ctrlPr>
                          <a:rPr kumimoji="1" lang="en-US" altLang="ja-JP" sz="3200" b="0" i="1" dirty="0" smtClean="0">
                            <a:latin typeface="Cambria Math"/>
                            <a:ea typeface="Cambria Math"/>
                          </a:rPr>
                        </m:ctrlPr>
                      </m:funcPr>
                      <m:fName>
                        <m:r>
                          <m:rPr>
                            <m:sty m:val="p"/>
                          </m:rPr>
                          <a:rPr kumimoji="1" lang="en-US" altLang="ja-JP" sz="3200" b="0" i="0" dirty="0" smtClean="0">
                            <a:latin typeface="Cambria Math"/>
                            <a:ea typeface="Cambria Math"/>
                          </a:rPr>
                          <m:t>cos</m:t>
                        </m:r>
                      </m:fName>
                      <m:e>
                        <m:r>
                          <m:rPr>
                            <m:sty m:val="p"/>
                          </m:rPr>
                          <a:rPr kumimoji="1" lang="el-GR" altLang="ja-JP" sz="3200" b="0" i="1" dirty="0" smtClean="0">
                            <a:latin typeface="Cambria Math"/>
                            <a:ea typeface="Cambria Math"/>
                          </a:rPr>
                          <m:t>Θ</m:t>
                        </m:r>
                      </m:e>
                    </m:func>
                    <m:r>
                      <a:rPr kumimoji="1" lang="en-US" altLang="ja-JP" sz="3200" b="0" i="1" dirty="0" smtClean="0">
                        <a:latin typeface="Cambria Math"/>
                        <a:ea typeface="Cambria Math"/>
                      </a:rPr>
                      <m:t>)</m:t>
                    </m:r>
                  </m:oMath>
                </a14:m>
                <a:r>
                  <a:rPr kumimoji="1" lang="en-US" altLang="ja-JP" sz="3200" b="0" dirty="0" smtClean="0">
                    <a:ea typeface="Cambria Math"/>
                  </a:rPr>
                  <a:t>, </a:t>
                </a:r>
                <a:r>
                  <a:rPr kumimoji="1" lang="ja-JP" altLang="en-US" sz="3200" b="0" dirty="0" smtClean="0">
                    <a:latin typeface="+mj-ea"/>
                    <a:ea typeface="+mj-ea"/>
                  </a:rPr>
                  <a:t>ここで</a:t>
                </a:r>
                <a14:m>
                  <m:oMath xmlns:m="http://schemas.openxmlformats.org/officeDocument/2006/math">
                    <m:r>
                      <a:rPr kumimoji="1" lang="en-US" altLang="ja-JP" sz="3200" b="0" i="0" smtClean="0">
                        <a:latin typeface="Cambria Math"/>
                        <a:ea typeface="Cambria Math"/>
                      </a:rPr>
                      <m:t> </m:t>
                    </m:r>
                    <m:r>
                      <m:rPr>
                        <m:sty m:val="p"/>
                      </m:rPr>
                      <a:rPr kumimoji="1" lang="el-GR" altLang="ja-JP" sz="3200" b="0" i="1" smtClean="0">
                        <a:latin typeface="Cambria Math"/>
                        <a:ea typeface="Cambria Math"/>
                      </a:rPr>
                      <m:t>Θ</m:t>
                    </m:r>
                    <m:r>
                      <a:rPr kumimoji="1" lang="en-US" altLang="ja-JP" sz="3200" b="0" i="1" smtClean="0">
                        <a:latin typeface="Cambria Math"/>
                        <a:ea typeface="Cambria Math"/>
                      </a:rPr>
                      <m:t> </m:t>
                    </m:r>
                  </m:oMath>
                </a14:m>
                <a:r>
                  <a:rPr kumimoji="1" lang="ja-JP" altLang="en-US" sz="3200" b="0" dirty="0" smtClean="0">
                    <a:latin typeface="+mn-ea"/>
                  </a:rPr>
                  <a:t>は散乱角</a:t>
                </a:r>
                <a:endParaRPr kumimoji="1" lang="en-US" altLang="ja-JP" sz="3200" b="0" dirty="0" smtClean="0">
                  <a:latin typeface="+mn-ea"/>
                </a:endParaRPr>
              </a:p>
              <a:p>
                <a:r>
                  <a:rPr kumimoji="1" lang="ja-JP" altLang="en-US" sz="3200" b="0" dirty="0" smtClean="0"/>
                  <a:t>・局所熱力学平衡近似が成り立つとする</a:t>
                </a:r>
                <a:endParaRPr kumimoji="1" lang="en-US" altLang="ja-JP" sz="3200" b="0" dirty="0" smtClean="0"/>
              </a:p>
            </p:txBody>
          </p:sp>
        </mc:Choice>
        <mc:Fallback xmlns="">
          <p:sp>
            <p:nvSpPr>
              <p:cNvPr id="26" name="テキスト ボックス 25"/>
              <p:cNvSpPr txBox="1">
                <a:spLocks noRot="1" noChangeAspect="1" noMove="1" noResize="1" noEditPoints="1" noAdjustHandles="1" noChangeArrowheads="1" noChangeShapeType="1" noTextEdit="1"/>
              </p:cNvSpPr>
              <p:nvPr/>
            </p:nvSpPr>
            <p:spPr>
              <a:xfrm>
                <a:off x="1841274" y="31197350"/>
                <a:ext cx="12514767" cy="2144177"/>
              </a:xfrm>
              <a:prstGeom prst="rect">
                <a:avLst/>
              </a:prstGeom>
              <a:blipFill rotWithShape="1">
                <a:blip r:embed="rId8"/>
                <a:stretch>
                  <a:fillRect l="-1218" t="-5128" b="-3419"/>
                </a:stretch>
              </a:blipFill>
            </p:spPr>
            <p:txBody>
              <a:bodyPr/>
              <a:lstStyle/>
              <a:p>
                <a:r>
                  <a:rPr lang="ja-JP" altLang="en-US">
                    <a:noFill/>
                  </a:rPr>
                  <a:t> </a:t>
                </a:r>
              </a:p>
            </p:txBody>
          </p:sp>
        </mc:Fallback>
      </mc:AlternateContent>
      <p:sp>
        <p:nvSpPr>
          <p:cNvPr id="29" name="テキスト ボックス 28"/>
          <p:cNvSpPr txBox="1"/>
          <p:nvPr/>
        </p:nvSpPr>
        <p:spPr>
          <a:xfrm>
            <a:off x="14687550" y="20945475"/>
            <a:ext cx="184731" cy="1354217"/>
          </a:xfrm>
          <a:prstGeom prst="rect">
            <a:avLst/>
          </a:prstGeom>
          <a:noFill/>
        </p:spPr>
        <p:txBody>
          <a:bodyPr wrap="none" rtlCol="0">
            <a:spAutoFit/>
          </a:bodyPr>
          <a:lstStyle/>
          <a:p>
            <a:endParaRPr kumimoji="1" lang="ja-JP" altLang="en-US" dirty="0"/>
          </a:p>
        </p:txBody>
      </p:sp>
      <p:sp>
        <p:nvSpPr>
          <p:cNvPr id="41" name="サブタイトル 2"/>
          <p:cNvSpPr txBox="1">
            <a:spLocks/>
          </p:cNvSpPr>
          <p:nvPr/>
        </p:nvSpPr>
        <p:spPr>
          <a:xfrm>
            <a:off x="15284003" y="16028342"/>
            <a:ext cx="14329592" cy="18405012"/>
          </a:xfrm>
          <a:prstGeom prst="rect">
            <a:avLst/>
          </a:prstGeom>
          <a:ln w="28575">
            <a:solidFill>
              <a:schemeClr val="accent1"/>
            </a:solidFill>
          </a:ln>
        </p:spPr>
        <p:txBody>
          <a:bodyPr vert="horz" lIns="417643" tIns="208822" rIns="417643" bIns="208822" rtlCol="0">
            <a:normAutofit/>
          </a:bodyPr>
          <a:lstStyle>
            <a:lvl1pPr marL="0" indent="0" algn="ctr" defTabSz="4176431" rtl="0" eaLnBrk="1" latinLnBrk="0" hangingPunct="1">
              <a:spcBef>
                <a:spcPct val="20000"/>
              </a:spcBef>
              <a:buFont typeface="Arial" pitchFamily="34" charset="0"/>
              <a:buNone/>
              <a:defRPr kumimoji="1"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itchFamily="34" charset="0"/>
              <a:buNone/>
              <a:defRPr kumimoji="1"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itchFamily="34" charset="0"/>
              <a:buNone/>
              <a:defRPr kumimoji="1"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itchFamily="34" charset="0"/>
              <a:buNone/>
              <a:defRPr kumimoji="1" sz="9100" kern="1200">
                <a:solidFill>
                  <a:schemeClr val="tx1">
                    <a:tint val="75000"/>
                  </a:schemeClr>
                </a:solidFill>
                <a:latin typeface="+mn-lt"/>
                <a:ea typeface="+mn-ea"/>
                <a:cs typeface="+mn-cs"/>
              </a:defRPr>
            </a:lvl9pPr>
          </a:lstStyle>
          <a:p>
            <a:endParaRPr lang="en-US" altLang="ja-JP" sz="4800" dirty="0" smtClean="0"/>
          </a:p>
        </p:txBody>
      </p:sp>
      <p:sp>
        <p:nvSpPr>
          <p:cNvPr id="40" name="テキスト ボックス 39"/>
          <p:cNvSpPr txBox="1"/>
          <p:nvPr/>
        </p:nvSpPr>
        <p:spPr>
          <a:xfrm>
            <a:off x="15284003" y="15643622"/>
            <a:ext cx="8280920" cy="769441"/>
          </a:xfrm>
          <a:prstGeom prst="rect">
            <a:avLst/>
          </a:prstGeom>
          <a:solidFill>
            <a:schemeClr val="accent3">
              <a:lumMod val="40000"/>
              <a:lumOff val="60000"/>
            </a:schemeClr>
          </a:solidFill>
          <a:ln w="28575">
            <a:solidFill>
              <a:schemeClr val="accent1"/>
            </a:solidFill>
          </a:ln>
        </p:spPr>
        <p:txBody>
          <a:bodyPr wrap="square" rtlCol="0">
            <a:spAutoFit/>
          </a:bodyPr>
          <a:lstStyle/>
          <a:p>
            <a:r>
              <a:rPr lang="en-US" altLang="ja-JP" sz="4400" b="1" dirty="0" smtClean="0"/>
              <a:t>4. </a:t>
            </a:r>
            <a:r>
              <a:rPr lang="en-US" altLang="ja-JP" sz="4400" b="1" dirty="0" err="1" smtClean="0"/>
              <a:t>Eddington</a:t>
            </a:r>
            <a:r>
              <a:rPr lang="en-US" altLang="ja-JP" sz="4400" b="1" dirty="0" smtClean="0"/>
              <a:t> </a:t>
            </a:r>
            <a:r>
              <a:rPr lang="ja-JP" altLang="en-US" sz="4400" b="1" dirty="0" smtClean="0"/>
              <a:t>近似を用いた解析解</a:t>
            </a:r>
            <a:endParaRPr lang="ja-JP" altLang="en-US" sz="4400" b="1" dirty="0"/>
          </a:p>
        </p:txBody>
      </p:sp>
      <mc:AlternateContent xmlns:mc="http://schemas.openxmlformats.org/markup-compatibility/2006" xmlns:a14="http://schemas.microsoft.com/office/drawing/2010/main">
        <mc:Choice Requires="a14">
          <p:sp>
            <p:nvSpPr>
              <p:cNvPr id="31" name="テキスト ボックス 30"/>
              <p:cNvSpPr txBox="1"/>
              <p:nvPr/>
            </p:nvSpPr>
            <p:spPr>
              <a:xfrm>
                <a:off x="5583244" y="27343178"/>
                <a:ext cx="8885086" cy="1261884"/>
              </a:xfrm>
              <a:prstGeom prst="rect">
                <a:avLst/>
              </a:prstGeom>
              <a:noFill/>
            </p:spPr>
            <p:txBody>
              <a:bodyPr wrap="square" rtlCol="0">
                <a:spAutoFit/>
              </a:bodyPr>
              <a:lstStyle/>
              <a:p>
                <a:r>
                  <a:rPr lang="ja-JP" altLang="en-US" sz="2800" dirty="0" smtClean="0"/>
                  <a:t>　　</a:t>
                </a:r>
                <a14:m>
                  <m:oMath xmlns:m="http://schemas.openxmlformats.org/officeDocument/2006/math">
                    <m:r>
                      <a:rPr lang="ja-JP" altLang="en-US" sz="2800" i="1">
                        <a:latin typeface="Cambria Math"/>
                      </a:rPr>
                      <m:t>𝜇</m:t>
                    </m:r>
                  </m:oMath>
                </a14:m>
                <a:r>
                  <a:rPr lang="en-US" altLang="ja-JP" sz="2800" dirty="0"/>
                  <a:t> </a:t>
                </a:r>
                <a:r>
                  <a:rPr lang="en-US" altLang="ja-JP" sz="2800" dirty="0" smtClean="0"/>
                  <a:t>        </a:t>
                </a:r>
                <a:r>
                  <a:rPr lang="en-US" altLang="ja-JP" sz="2800" dirty="0"/>
                  <a:t>: </a:t>
                </a:r>
                <a:r>
                  <a:rPr lang="en-US" altLang="ja-JP" sz="2800" dirty="0" smtClean="0"/>
                  <a:t> </a:t>
                </a:r>
                <a:r>
                  <a:rPr lang="ja-JP" altLang="en-US" sz="2800" dirty="0" smtClean="0"/>
                  <a:t>方向余弦 </a:t>
                </a:r>
                <a14:m>
                  <m:oMath xmlns:m="http://schemas.openxmlformats.org/officeDocument/2006/math">
                    <m:r>
                      <a:rPr lang="en-US" altLang="ja-JP" sz="2800" b="0" i="1" smtClean="0">
                        <a:latin typeface="Cambria Math"/>
                      </a:rPr>
                      <m:t>(</m:t>
                    </m:r>
                    <m:r>
                      <a:rPr lang="ja-JP" altLang="en-US" sz="2800" b="0" i="1" smtClean="0">
                        <a:latin typeface="Cambria Math"/>
                      </a:rPr>
                      <m:t>𝜇</m:t>
                    </m:r>
                    <m:r>
                      <a:rPr lang="en-US" altLang="ja-JP" sz="2800" b="0" i="1" smtClean="0">
                        <a:latin typeface="Cambria Math"/>
                      </a:rPr>
                      <m:t>=</m:t>
                    </m:r>
                    <m:func>
                      <m:funcPr>
                        <m:ctrlPr>
                          <a:rPr lang="en-US" altLang="ja-JP" sz="2800" b="0" i="1" smtClean="0">
                            <a:latin typeface="Cambria Math"/>
                          </a:rPr>
                        </m:ctrlPr>
                      </m:funcPr>
                      <m:fName>
                        <m:r>
                          <m:rPr>
                            <m:sty m:val="p"/>
                          </m:rPr>
                          <a:rPr lang="en-US" altLang="ja-JP" sz="2800" b="0" i="0" smtClean="0">
                            <a:latin typeface="Cambria Math"/>
                          </a:rPr>
                          <m:t>cos</m:t>
                        </m:r>
                      </m:fName>
                      <m:e>
                        <m:r>
                          <a:rPr lang="ja-JP" altLang="en-US" sz="2800" b="0" i="1" smtClean="0">
                            <a:latin typeface="Cambria Math"/>
                          </a:rPr>
                          <m:t>𝜃</m:t>
                        </m:r>
                      </m:e>
                    </m:func>
                    <m:r>
                      <a:rPr lang="en-US" altLang="ja-JP" sz="2800" b="0" i="1" smtClean="0">
                        <a:latin typeface="Cambria Math"/>
                      </a:rPr>
                      <m:t>)</m:t>
                    </m:r>
                  </m:oMath>
                </a14:m>
                <a:r>
                  <a:rPr lang="en-US" altLang="ja-JP" sz="2800" dirty="0" smtClean="0"/>
                  <a:t> </a:t>
                </a:r>
                <a:r>
                  <a:rPr lang="ja-JP" altLang="en-US" sz="2800" dirty="0"/>
                  <a:t>ここで</a:t>
                </a:r>
                <a14:m>
                  <m:oMath xmlns:m="http://schemas.openxmlformats.org/officeDocument/2006/math">
                    <m:r>
                      <a:rPr lang="en-US" altLang="ja-JP" sz="2800" b="0" i="0" dirty="0" smtClean="0">
                        <a:latin typeface="Cambria Math"/>
                      </a:rPr>
                      <m:t> </m:t>
                    </m:r>
                    <m:r>
                      <a:rPr lang="ja-JP" altLang="en-US" sz="2800" i="1" dirty="0" smtClean="0">
                        <a:latin typeface="Cambria Math"/>
                      </a:rPr>
                      <m:t>𝜃</m:t>
                    </m:r>
                  </m:oMath>
                </a14:m>
                <a:r>
                  <a:rPr lang="en-US" altLang="ja-JP" sz="2800" dirty="0" smtClean="0"/>
                  <a:t> </a:t>
                </a:r>
                <a:r>
                  <a:rPr lang="ja-JP" altLang="en-US" sz="2800" dirty="0" smtClean="0"/>
                  <a:t>は天頂角</a:t>
                </a:r>
                <a:endParaRPr lang="en-US" altLang="ja-JP" sz="2800" dirty="0" smtClean="0"/>
              </a:p>
              <a:p>
                <a14:m>
                  <m:oMath xmlns:m="http://schemas.openxmlformats.org/officeDocument/2006/math">
                    <m:sSub>
                      <m:sSubPr>
                        <m:ctrlPr>
                          <a:rPr lang="en-US" altLang="ja-JP" sz="2800" i="1">
                            <a:latin typeface="Cambria Math"/>
                          </a:rPr>
                        </m:ctrlPr>
                      </m:sSubPr>
                      <m:e>
                        <m:r>
                          <a:rPr lang="en-US" altLang="ja-JP" sz="2800" i="1">
                            <a:latin typeface="Cambria Math"/>
                          </a:rPr>
                          <m:t>𝐵</m:t>
                        </m:r>
                      </m:e>
                      <m:sub>
                        <m:r>
                          <a:rPr lang="ja-JP" altLang="en-US" sz="2800" i="1">
                            <a:latin typeface="Cambria Math"/>
                          </a:rPr>
                          <m:t>𝜅</m:t>
                        </m:r>
                      </m:sub>
                    </m:sSub>
                    <m:r>
                      <a:rPr lang="en-US" altLang="ja-JP" sz="2800" i="1">
                        <a:latin typeface="Cambria Math"/>
                      </a:rPr>
                      <m:t>(</m:t>
                    </m:r>
                    <m:r>
                      <a:rPr lang="en-US" altLang="ja-JP" sz="2800" i="1">
                        <a:latin typeface="Cambria Math"/>
                      </a:rPr>
                      <m:t>𝑇</m:t>
                    </m:r>
                    <m:r>
                      <a:rPr lang="en-US" altLang="ja-JP" sz="2800" i="1">
                        <a:latin typeface="Cambria Math"/>
                      </a:rPr>
                      <m:t>(</m:t>
                    </m:r>
                    <m:r>
                      <a:rPr lang="en-US" altLang="ja-JP" sz="2800" i="1">
                        <a:latin typeface="Cambria Math"/>
                      </a:rPr>
                      <m:t>𝑡</m:t>
                    </m:r>
                    <m:r>
                      <a:rPr lang="en-US" altLang="ja-JP" sz="2800" i="1">
                        <a:latin typeface="Cambria Math"/>
                      </a:rPr>
                      <m:t>))</m:t>
                    </m:r>
                  </m:oMath>
                </a14:m>
                <a:r>
                  <a:rPr lang="ja-JP" altLang="en-US" sz="2800" dirty="0" smtClean="0"/>
                  <a:t> </a:t>
                </a:r>
                <a:r>
                  <a:rPr lang="en-US" altLang="ja-JP" sz="2800" dirty="0" smtClean="0"/>
                  <a:t>: </a:t>
                </a:r>
                <a:r>
                  <a:rPr lang="ja-JP" altLang="en-US" sz="2800" dirty="0" smtClean="0"/>
                  <a:t>温度 𝑇</a:t>
                </a:r>
                <a:r>
                  <a:rPr lang="en-US" altLang="ja-JP" sz="2800" dirty="0"/>
                  <a:t>, </a:t>
                </a:r>
                <a:r>
                  <a:rPr lang="ja-JP" altLang="en-US" sz="2800" dirty="0"/>
                  <a:t>光学的</a:t>
                </a:r>
                <a:r>
                  <a:rPr lang="ja-JP" altLang="en-US" sz="2800" dirty="0" smtClean="0"/>
                  <a:t>厚さ </a:t>
                </a:r>
                <a14:m>
                  <m:oMath xmlns:m="http://schemas.openxmlformats.org/officeDocument/2006/math">
                    <m:r>
                      <a:rPr lang="ja-JP" altLang="en-US" sz="2800" i="1" smtClean="0">
                        <a:latin typeface="Cambria Math"/>
                      </a:rPr>
                      <m:t>𝜏</m:t>
                    </m:r>
                    <m:r>
                      <a:rPr lang="en-US" altLang="ja-JP" sz="2800" i="1" smtClean="0">
                        <a:latin typeface="Cambria Math"/>
                        <a:ea typeface="Cambria Math"/>
                      </a:rPr>
                      <m:t>=</m:t>
                    </m:r>
                    <m:r>
                      <a:rPr lang="en-US" altLang="ja-JP" sz="2800" b="0" i="1" smtClean="0">
                        <a:latin typeface="Cambria Math"/>
                        <a:ea typeface="Cambria Math"/>
                      </a:rPr>
                      <m:t>𝑡</m:t>
                    </m:r>
                  </m:oMath>
                </a14:m>
                <a:r>
                  <a:rPr lang="ja-JP" altLang="en-US" sz="2800" dirty="0" smtClean="0"/>
                  <a:t> に</a:t>
                </a:r>
                <a:r>
                  <a:rPr lang="ja-JP" altLang="en-US" sz="2800" dirty="0"/>
                  <a:t>おけるプランク</a:t>
                </a:r>
                <a:r>
                  <a:rPr lang="ja-JP" altLang="en-US" sz="2800" dirty="0" smtClean="0"/>
                  <a:t>関数</a:t>
                </a:r>
                <a:endParaRPr kumimoji="1" lang="en-US" altLang="ja-JP" sz="2800" dirty="0" smtClean="0"/>
              </a:p>
              <a:p>
                <a:endParaRPr kumimoji="1" lang="ja-JP" altLang="en-US" sz="2000" dirty="0"/>
              </a:p>
            </p:txBody>
          </p:sp>
        </mc:Choice>
        <mc:Fallback xmlns="">
          <p:sp>
            <p:nvSpPr>
              <p:cNvPr id="31" name="テキスト ボックス 30"/>
              <p:cNvSpPr txBox="1">
                <a:spLocks noRot="1" noChangeAspect="1" noMove="1" noResize="1" noEditPoints="1" noAdjustHandles="1" noChangeArrowheads="1" noChangeShapeType="1" noTextEdit="1"/>
              </p:cNvSpPr>
              <p:nvPr/>
            </p:nvSpPr>
            <p:spPr>
              <a:xfrm>
                <a:off x="5583244" y="27343178"/>
                <a:ext cx="8885086" cy="1261884"/>
              </a:xfrm>
              <a:prstGeom prst="rect">
                <a:avLst/>
              </a:prstGeom>
              <a:blipFill rotWithShape="1">
                <a:blip r:embed="rId9"/>
                <a:stretch>
                  <a:fillRect t="-6763" r="-3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32" name="テキスト ボックス 31"/>
              <p:cNvSpPr txBox="1"/>
              <p:nvPr/>
            </p:nvSpPr>
            <p:spPr>
              <a:xfrm>
                <a:off x="2013939" y="27393003"/>
                <a:ext cx="11037816" cy="1577035"/>
              </a:xfrm>
              <a:prstGeom prst="rect">
                <a:avLst/>
              </a:prstGeom>
              <a:noFill/>
            </p:spPr>
            <p:txBody>
              <a:bodyPr wrap="square" rtlCol="0">
                <a:spAutoFit/>
              </a:bodyPr>
              <a:lstStyle/>
              <a:p>
                <a14:m>
                  <m:oMath xmlns:m="http://schemas.openxmlformats.org/officeDocument/2006/math">
                    <m:sSub>
                      <m:sSubPr>
                        <m:ctrlPr>
                          <a:rPr kumimoji="1" lang="en-US" altLang="ja-JP" sz="2800" b="0" i="1" smtClean="0">
                            <a:latin typeface="Cambria Math"/>
                          </a:rPr>
                        </m:ctrlPr>
                      </m:sSubPr>
                      <m:e>
                        <m:r>
                          <a:rPr kumimoji="1" lang="en-US" altLang="ja-JP" sz="2800" b="0" i="1" smtClean="0">
                            <a:latin typeface="Cambria Math"/>
                          </a:rPr>
                          <m:t>𝐼</m:t>
                        </m:r>
                      </m:e>
                      <m:sub>
                        <m:r>
                          <a:rPr kumimoji="1" lang="ja-JP" altLang="en-US" sz="2800" b="0" i="1" smtClean="0">
                            <a:latin typeface="Cambria Math"/>
                          </a:rPr>
                          <m:t>𝜅</m:t>
                        </m:r>
                      </m:sub>
                    </m:sSub>
                  </m:oMath>
                </a14:m>
                <a:r>
                  <a:rPr kumimoji="1" lang="en-US" altLang="ja-JP" sz="2800" b="0" dirty="0" smtClean="0"/>
                  <a:t> : </a:t>
                </a:r>
                <a:r>
                  <a:rPr lang="ja-JP" altLang="en-US" sz="2800" dirty="0" smtClean="0"/>
                  <a:t>放射輝度</a:t>
                </a:r>
                <a:endParaRPr lang="en-US" altLang="ja-JP" sz="2800" dirty="0"/>
              </a:p>
              <a:p>
                <a14:m>
                  <m:oMath xmlns:m="http://schemas.openxmlformats.org/officeDocument/2006/math">
                    <m:sSub>
                      <m:sSubPr>
                        <m:ctrlPr>
                          <a:rPr kumimoji="1" lang="en-US" altLang="ja-JP" sz="2800" b="0" i="1" smtClean="0">
                            <a:latin typeface="Cambria Math"/>
                          </a:rPr>
                        </m:ctrlPr>
                      </m:sSubPr>
                      <m:e>
                        <m:r>
                          <a:rPr kumimoji="1" lang="en-US" altLang="ja-JP" sz="2800" b="0" i="1" smtClean="0">
                            <a:latin typeface="Cambria Math"/>
                          </a:rPr>
                          <m:t>𝐽</m:t>
                        </m:r>
                      </m:e>
                      <m:sub>
                        <m:r>
                          <a:rPr kumimoji="1" lang="ja-JP" altLang="en-US" sz="2800" b="0" i="1" smtClean="0">
                            <a:latin typeface="Cambria Math"/>
                          </a:rPr>
                          <m:t>𝜅</m:t>
                        </m:r>
                      </m:sub>
                    </m:sSub>
                  </m:oMath>
                </a14:m>
                <a:r>
                  <a:rPr kumimoji="1" lang="en-US" altLang="ja-JP" sz="2800" b="0" dirty="0" smtClean="0"/>
                  <a:t> : </a:t>
                </a:r>
                <a:r>
                  <a:rPr kumimoji="1" lang="ja-JP" altLang="en-US" sz="2800" b="0" dirty="0" smtClean="0"/>
                  <a:t>放射源関数</a:t>
                </a:r>
                <a:endParaRPr kumimoji="1" lang="en-US" altLang="ja-JP" sz="2800" b="0" dirty="0" smtClean="0"/>
              </a:p>
              <a:p>
                <a:endParaRPr kumimoji="1" lang="en-US" altLang="ja-JP" sz="500" b="0" dirty="0" smtClean="0"/>
              </a:p>
              <a:p>
                <a14:m>
                  <m:oMath xmlns:m="http://schemas.openxmlformats.org/officeDocument/2006/math">
                    <m:r>
                      <a:rPr kumimoji="1" lang="ja-JP" altLang="en-US" sz="2800" b="0" i="1" smtClean="0">
                        <a:latin typeface="Cambria Math"/>
                      </a:rPr>
                      <m:t>𝜏</m:t>
                    </m:r>
                  </m:oMath>
                </a14:m>
                <a:r>
                  <a:rPr kumimoji="1" lang="en-US" altLang="ja-JP" sz="2800" b="0" dirty="0" smtClean="0"/>
                  <a:t>  :</a:t>
                </a:r>
                <a:r>
                  <a:rPr lang="ja-JP" altLang="en-US" sz="2800" dirty="0" smtClean="0"/>
                  <a:t> 光学的厚さ </a:t>
                </a:r>
                <a:r>
                  <a:rPr lang="en-US" altLang="ja-JP" sz="2800" dirty="0" smtClean="0"/>
                  <a:t>(</a:t>
                </a:r>
                <a14:m>
                  <m:oMath xmlns:m="http://schemas.openxmlformats.org/officeDocument/2006/math">
                    <m:r>
                      <a:rPr lang="ja-JP" altLang="en-US" sz="2800" i="1" smtClean="0">
                        <a:latin typeface="Cambria Math"/>
                      </a:rPr>
                      <m:t>𝜏</m:t>
                    </m:r>
                    <m:r>
                      <a:rPr lang="en-US" altLang="ja-JP" sz="2800" i="1">
                        <a:latin typeface="Cambria Math"/>
                        <a:ea typeface="Cambria Math"/>
                      </a:rPr>
                      <m:t>=</m:t>
                    </m:r>
                    <m:nary>
                      <m:naryPr>
                        <m:ctrlPr>
                          <a:rPr lang="en-US" altLang="ja-JP" sz="2800" i="1" smtClean="0">
                            <a:latin typeface="Cambria Math"/>
                            <a:ea typeface="Cambria Math"/>
                          </a:rPr>
                        </m:ctrlPr>
                      </m:naryPr>
                      <m:sub>
                        <m:r>
                          <m:rPr>
                            <m:brk m:alnAt="23"/>
                          </m:rPr>
                          <a:rPr lang="en-US" altLang="ja-JP" sz="2800" b="0" i="1" smtClean="0">
                            <a:latin typeface="Cambria Math"/>
                            <a:ea typeface="Cambria Math"/>
                          </a:rPr>
                          <m:t>𝑧</m:t>
                        </m:r>
                      </m:sub>
                      <m:sup>
                        <m:r>
                          <a:rPr lang="en-US" altLang="ja-JP" sz="2800" i="1" smtClean="0">
                            <a:latin typeface="Cambria Math"/>
                            <a:ea typeface="Cambria Math"/>
                          </a:rPr>
                          <m:t>∞</m:t>
                        </m:r>
                      </m:sup>
                      <m:e>
                        <m:r>
                          <a:rPr lang="en-US" altLang="ja-JP" sz="2800" b="0" i="1" smtClean="0">
                            <a:latin typeface="Cambria Math"/>
                            <a:ea typeface="Cambria Math"/>
                          </a:rPr>
                          <m:t>𝑘</m:t>
                        </m:r>
                        <m:r>
                          <a:rPr lang="ja-JP" altLang="en-US" sz="2800" b="0" i="1" smtClean="0">
                            <a:latin typeface="Cambria Math"/>
                            <a:ea typeface="Cambria Math"/>
                          </a:rPr>
                          <m:t>𝜌</m:t>
                        </m:r>
                        <m:r>
                          <a:rPr lang="en-US" altLang="ja-JP" sz="2800" b="0" i="1" smtClean="0">
                            <a:latin typeface="Cambria Math"/>
                            <a:ea typeface="Cambria Math"/>
                          </a:rPr>
                          <m:t>𝑑𝑧</m:t>
                        </m:r>
                      </m:e>
                    </m:nary>
                  </m:oMath>
                </a14:m>
                <a:r>
                  <a:rPr lang="en-US" altLang="ja-JP" sz="2800" dirty="0" smtClean="0"/>
                  <a:t>)  </a:t>
                </a:r>
                <a:r>
                  <a:rPr lang="ja-JP" altLang="en-US" sz="2800" dirty="0" smtClean="0"/>
                  <a:t>ここで </a:t>
                </a:r>
                <a14:m>
                  <m:oMath xmlns:m="http://schemas.openxmlformats.org/officeDocument/2006/math">
                    <m:r>
                      <a:rPr lang="en-US" altLang="ja-JP" sz="2800" b="0" i="1" dirty="0" smtClean="0">
                        <a:latin typeface="Cambria Math"/>
                      </a:rPr>
                      <m:t>𝑘</m:t>
                    </m:r>
                  </m:oMath>
                </a14:m>
                <a:r>
                  <a:rPr kumimoji="1" lang="ja-JP" altLang="en-US" sz="2800" b="0" dirty="0" smtClean="0"/>
                  <a:t> は吸収係数</a:t>
                </a:r>
                <a:endParaRPr kumimoji="1" lang="en-US" altLang="ja-JP" sz="2800" b="0" dirty="0" smtClean="0"/>
              </a:p>
            </p:txBody>
          </p:sp>
        </mc:Choice>
        <mc:Fallback xmlns="">
          <p:sp>
            <p:nvSpPr>
              <p:cNvPr id="32" name="テキスト ボックス 31"/>
              <p:cNvSpPr txBox="1">
                <a:spLocks noRot="1" noChangeAspect="1" noMove="1" noResize="1" noEditPoints="1" noAdjustHandles="1" noChangeArrowheads="1" noChangeShapeType="1" noTextEdit="1"/>
              </p:cNvSpPr>
              <p:nvPr/>
            </p:nvSpPr>
            <p:spPr>
              <a:xfrm>
                <a:off x="2013939" y="27393003"/>
                <a:ext cx="11037816" cy="1577035"/>
              </a:xfrm>
              <a:prstGeom prst="rect">
                <a:avLst/>
              </a:prstGeom>
              <a:blipFill rotWithShape="1">
                <a:blip r:embed="rId10"/>
                <a:stretch>
                  <a:fillRect t="-5426" b="-6977"/>
                </a:stretch>
              </a:blipFill>
            </p:spPr>
            <p:txBody>
              <a:bodyPr/>
              <a:lstStyle/>
              <a:p>
                <a:r>
                  <a:rPr lang="ja-JP" altLang="en-US">
                    <a:noFill/>
                  </a:rPr>
                  <a:t> </a:t>
                </a:r>
              </a:p>
            </p:txBody>
          </p:sp>
        </mc:Fallback>
      </mc:AlternateContent>
      <p:sp>
        <p:nvSpPr>
          <p:cNvPr id="34" name="テキスト ボックス 33"/>
          <p:cNvSpPr txBox="1"/>
          <p:nvPr/>
        </p:nvSpPr>
        <p:spPr>
          <a:xfrm>
            <a:off x="9712571" y="17990269"/>
            <a:ext cx="4082885" cy="461665"/>
          </a:xfrm>
          <a:prstGeom prst="rect">
            <a:avLst/>
          </a:prstGeom>
          <a:noFill/>
          <a:ln>
            <a:solidFill>
              <a:schemeClr val="accent1"/>
            </a:solidFill>
          </a:ln>
        </p:spPr>
        <p:txBody>
          <a:bodyPr wrap="square" rtlCol="0">
            <a:spAutoFit/>
          </a:bodyPr>
          <a:lstStyle/>
          <a:p>
            <a:r>
              <a:rPr lang="ja-JP" altLang="en-US" sz="2400" dirty="0" smtClean="0"/>
              <a:t>考える平行平面大気の概念図</a:t>
            </a:r>
            <a:endParaRPr kumimoji="1" lang="ja-JP" altLang="en-US" sz="2400" dirty="0"/>
          </a:p>
        </p:txBody>
      </p:sp>
      <p:sp>
        <p:nvSpPr>
          <p:cNvPr id="35" name="テキスト ボックス 34"/>
          <p:cNvSpPr txBox="1"/>
          <p:nvPr/>
        </p:nvSpPr>
        <p:spPr>
          <a:xfrm>
            <a:off x="1394601" y="20737026"/>
            <a:ext cx="4262774" cy="523220"/>
          </a:xfrm>
          <a:prstGeom prst="rect">
            <a:avLst/>
          </a:prstGeom>
          <a:noFill/>
        </p:spPr>
        <p:txBody>
          <a:bodyPr wrap="square" rtlCol="0">
            <a:spAutoFit/>
          </a:bodyPr>
          <a:lstStyle/>
          <a:p>
            <a:r>
              <a:rPr kumimoji="1" lang="ja-JP" altLang="en-US" sz="2800" b="1" dirty="0" smtClean="0">
                <a:solidFill>
                  <a:schemeClr val="accent6">
                    <a:lumMod val="50000"/>
                  </a:schemeClr>
                </a:solidFill>
              </a:rPr>
              <a:t>上向き放射輝度 </a:t>
            </a:r>
            <a:r>
              <a:rPr kumimoji="1" lang="ja-JP" altLang="en-US" sz="2800" dirty="0" smtClean="0"/>
              <a:t>について</a:t>
            </a:r>
            <a:endParaRPr kumimoji="1" lang="ja-JP" altLang="en-US" sz="2800" dirty="0"/>
          </a:p>
        </p:txBody>
      </p:sp>
      <p:sp>
        <p:nvSpPr>
          <p:cNvPr id="37" name="テキスト ボックス 36"/>
          <p:cNvSpPr txBox="1"/>
          <p:nvPr/>
        </p:nvSpPr>
        <p:spPr>
          <a:xfrm>
            <a:off x="1359810" y="24337426"/>
            <a:ext cx="4419137" cy="523220"/>
          </a:xfrm>
          <a:prstGeom prst="rect">
            <a:avLst/>
          </a:prstGeom>
          <a:noFill/>
        </p:spPr>
        <p:txBody>
          <a:bodyPr wrap="square" rtlCol="0">
            <a:spAutoFit/>
          </a:bodyPr>
          <a:lstStyle/>
          <a:p>
            <a:r>
              <a:rPr kumimoji="1" lang="ja-JP" altLang="en-US" sz="2800" b="1" dirty="0" smtClean="0">
                <a:solidFill>
                  <a:srgbClr val="0070C0"/>
                </a:solidFill>
              </a:rPr>
              <a:t>下向き放射輝度 </a:t>
            </a:r>
            <a:r>
              <a:rPr kumimoji="1" lang="ja-JP" altLang="en-US" sz="2800" dirty="0" smtClean="0"/>
              <a:t>について</a:t>
            </a:r>
            <a:endParaRPr kumimoji="1" lang="ja-JP" altLang="en-US" sz="2800" dirty="0"/>
          </a:p>
        </p:txBody>
      </p:sp>
      <mc:AlternateContent xmlns:mc="http://schemas.openxmlformats.org/markup-compatibility/2006" xmlns:a14="http://schemas.microsoft.com/office/drawing/2010/main">
        <mc:Choice Requires="a14">
          <p:sp>
            <p:nvSpPr>
              <p:cNvPr id="38" name="テキスト ボックス 37"/>
              <p:cNvSpPr txBox="1"/>
              <p:nvPr/>
            </p:nvSpPr>
            <p:spPr>
              <a:xfrm>
                <a:off x="1394601" y="22611555"/>
                <a:ext cx="12961440" cy="1384995"/>
              </a:xfrm>
              <a:prstGeom prst="rect">
                <a:avLst/>
              </a:prstGeom>
              <a:noFill/>
            </p:spPr>
            <p:txBody>
              <a:bodyPr wrap="square" rtlCol="0">
                <a:spAutoFit/>
              </a:bodyPr>
              <a:lstStyle/>
              <a:p>
                <a:r>
                  <a:rPr kumimoji="1" lang="ja-JP" altLang="en-US" sz="2800" dirty="0" smtClean="0"/>
                  <a:t>右辺第</a:t>
                </a:r>
                <a:r>
                  <a:rPr lang="ja-JP" altLang="en-US" sz="2800" dirty="0" smtClean="0"/>
                  <a:t>一項は大気下端に入射した放射が減衰しながら光学的厚さ</a:t>
                </a:r>
                <a14:m>
                  <m:oMath xmlns:m="http://schemas.openxmlformats.org/officeDocument/2006/math">
                    <m:r>
                      <a:rPr lang="en-US" altLang="ja-JP" sz="2800" b="0" i="0" smtClean="0">
                        <a:latin typeface="Cambria Math"/>
                      </a:rPr>
                      <m:t> </m:t>
                    </m:r>
                    <m:r>
                      <a:rPr lang="ja-JP" altLang="en-US" sz="2800" i="1" smtClean="0">
                        <a:latin typeface="Cambria Math"/>
                      </a:rPr>
                      <m:t>𝜏</m:t>
                    </m:r>
                    <m:r>
                      <a:rPr lang="en-US" altLang="ja-JP" sz="2800" b="0" i="1" smtClean="0">
                        <a:latin typeface="Cambria Math"/>
                      </a:rPr>
                      <m:t> </m:t>
                    </m:r>
                  </m:oMath>
                </a14:m>
                <a:r>
                  <a:rPr kumimoji="1" lang="ja-JP" altLang="en-US" sz="2800" dirty="0" err="1" smtClean="0"/>
                  <a:t>に到</a:t>
                </a:r>
                <a:r>
                  <a:rPr kumimoji="1" lang="ja-JP" altLang="en-US" sz="2800" dirty="0" smtClean="0"/>
                  <a:t>達した分を</a:t>
                </a:r>
                <a:r>
                  <a:rPr kumimoji="1" lang="en-US" altLang="ja-JP" sz="2800" dirty="0" smtClean="0"/>
                  <a:t>,</a:t>
                </a:r>
              </a:p>
              <a:p>
                <a:r>
                  <a:rPr lang="ja-JP" altLang="en-US" sz="2800" dirty="0" smtClean="0"/>
                  <a:t>右辺第二項は途中の各高度</a:t>
                </a:r>
                <a14:m>
                  <m:oMath xmlns:m="http://schemas.openxmlformats.org/officeDocument/2006/math">
                    <m:r>
                      <a:rPr lang="en-US" altLang="ja-JP" sz="2800" b="0" i="0" smtClean="0">
                        <a:latin typeface="Cambria Math"/>
                      </a:rPr>
                      <m:t> </m:t>
                    </m:r>
                    <m:r>
                      <a:rPr lang="ja-JP" altLang="en-US" sz="2800" i="1" smtClean="0">
                        <a:latin typeface="Cambria Math"/>
                      </a:rPr>
                      <m:t>𝜏</m:t>
                    </m:r>
                    <m:r>
                      <a:rPr lang="en-US" altLang="ja-JP" sz="2800" b="0" i="1" smtClean="0">
                        <a:latin typeface="Cambria Math"/>
                      </a:rPr>
                      <m:t>=</m:t>
                    </m:r>
                    <m:r>
                      <a:rPr lang="en-US" altLang="ja-JP" sz="2800" b="0" i="1" smtClean="0">
                        <a:latin typeface="Cambria Math"/>
                      </a:rPr>
                      <m:t>𝑡</m:t>
                    </m:r>
                    <m:r>
                      <a:rPr lang="en-US" altLang="ja-JP" sz="2800" b="0" i="0" smtClean="0">
                        <a:latin typeface="Cambria Math"/>
                      </a:rPr>
                      <m:t> </m:t>
                    </m:r>
                  </m:oMath>
                </a14:m>
                <a:r>
                  <a:rPr kumimoji="1" lang="ja-JP" altLang="en-US" sz="2800" dirty="0" smtClean="0"/>
                  <a:t>で上向きに放射された放射輝度が</a:t>
                </a:r>
                <a14:m>
                  <m:oMath xmlns:m="http://schemas.openxmlformats.org/officeDocument/2006/math">
                    <m:r>
                      <a:rPr kumimoji="1" lang="en-US" altLang="ja-JP" sz="2800" b="0" i="0" smtClean="0">
                        <a:latin typeface="Cambria Math"/>
                      </a:rPr>
                      <m:t> </m:t>
                    </m:r>
                    <m:r>
                      <a:rPr kumimoji="1" lang="ja-JP" altLang="en-US" sz="2800" i="1" smtClean="0">
                        <a:latin typeface="Cambria Math"/>
                      </a:rPr>
                      <m:t>𝜏</m:t>
                    </m:r>
                    <m:r>
                      <a:rPr kumimoji="1" lang="en-US" altLang="ja-JP" sz="2800" b="0" i="1" smtClean="0">
                        <a:latin typeface="Cambria Math"/>
                      </a:rPr>
                      <m:t>=</m:t>
                    </m:r>
                    <m:r>
                      <a:rPr kumimoji="1" lang="ja-JP" altLang="en-US" sz="2800" b="0" i="1" smtClean="0">
                        <a:latin typeface="Cambria Math"/>
                      </a:rPr>
                      <m:t>𝜏</m:t>
                    </m:r>
                    <m:r>
                      <a:rPr kumimoji="1" lang="en-US" altLang="ja-JP" sz="2800" b="0" i="1" smtClean="0">
                        <a:latin typeface="Cambria Math"/>
                      </a:rPr>
                      <m:t> </m:t>
                    </m:r>
                  </m:oMath>
                </a14:m>
                <a:r>
                  <a:rPr kumimoji="1" lang="ja-JP" altLang="en-US" sz="2800" dirty="0" err="1" smtClean="0"/>
                  <a:t>まで</a:t>
                </a:r>
                <a:r>
                  <a:rPr kumimoji="1" lang="ja-JP" altLang="en-US" sz="2800" dirty="0" smtClean="0"/>
                  <a:t>減衰しながら到達した分を表している</a:t>
                </a:r>
                <a:r>
                  <a:rPr kumimoji="1" lang="en-US" altLang="ja-JP" sz="2800" dirty="0" smtClean="0"/>
                  <a:t>.</a:t>
                </a:r>
                <a:endParaRPr kumimoji="1" lang="ja-JP" altLang="en-US" sz="2800" dirty="0"/>
              </a:p>
            </p:txBody>
          </p:sp>
        </mc:Choice>
        <mc:Fallback xmlns="">
          <p:sp>
            <p:nvSpPr>
              <p:cNvPr id="38" name="テキスト ボックス 37"/>
              <p:cNvSpPr txBox="1">
                <a:spLocks noRot="1" noChangeAspect="1" noMove="1" noResize="1" noEditPoints="1" noAdjustHandles="1" noChangeArrowheads="1" noChangeShapeType="1" noTextEdit="1"/>
              </p:cNvSpPr>
              <p:nvPr/>
            </p:nvSpPr>
            <p:spPr>
              <a:xfrm>
                <a:off x="1394601" y="22611555"/>
                <a:ext cx="12961440" cy="1384995"/>
              </a:xfrm>
              <a:prstGeom prst="rect">
                <a:avLst/>
              </a:prstGeom>
              <a:blipFill rotWithShape="1">
                <a:blip r:embed="rId15"/>
                <a:stretch>
                  <a:fillRect l="-988" t="-6167" b="-12335"/>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1" name="テキスト ボックス 50"/>
              <p:cNvSpPr txBox="1"/>
              <p:nvPr/>
            </p:nvSpPr>
            <p:spPr>
              <a:xfrm>
                <a:off x="1452463" y="26066779"/>
                <a:ext cx="12961440" cy="954107"/>
              </a:xfrm>
              <a:prstGeom prst="rect">
                <a:avLst/>
              </a:prstGeom>
              <a:noFill/>
            </p:spPr>
            <p:txBody>
              <a:bodyPr wrap="square" rtlCol="0">
                <a:spAutoFit/>
              </a:bodyPr>
              <a:lstStyle/>
              <a:p>
                <a:r>
                  <a:rPr kumimoji="1" lang="ja-JP" altLang="en-US" sz="2800" dirty="0" smtClean="0"/>
                  <a:t>右辺は</a:t>
                </a:r>
                <a:r>
                  <a:rPr lang="ja-JP" altLang="en-US" sz="2800" dirty="0"/>
                  <a:t>途中の各高度</a:t>
                </a:r>
                <a14:m>
                  <m:oMath xmlns:m="http://schemas.openxmlformats.org/officeDocument/2006/math">
                    <m:r>
                      <a:rPr lang="en-US" altLang="ja-JP" sz="2800" b="0" i="0" smtClean="0">
                        <a:latin typeface="Cambria Math"/>
                      </a:rPr>
                      <m:t> </m:t>
                    </m:r>
                    <m:r>
                      <a:rPr lang="ja-JP" altLang="en-US" sz="2800" i="1">
                        <a:latin typeface="Cambria Math"/>
                      </a:rPr>
                      <m:t>𝜏</m:t>
                    </m:r>
                    <m:r>
                      <a:rPr lang="en-US" altLang="ja-JP" sz="2800" i="1">
                        <a:latin typeface="Cambria Math"/>
                      </a:rPr>
                      <m:t>=</m:t>
                    </m:r>
                    <m:r>
                      <a:rPr lang="en-US" altLang="ja-JP" sz="2800" i="1">
                        <a:latin typeface="Cambria Math"/>
                      </a:rPr>
                      <m:t>𝑡</m:t>
                    </m:r>
                    <m:r>
                      <a:rPr lang="en-US" altLang="ja-JP" sz="2800" b="0" i="1" smtClean="0">
                        <a:latin typeface="Cambria Math"/>
                      </a:rPr>
                      <m:t> </m:t>
                    </m:r>
                  </m:oMath>
                </a14:m>
                <a:r>
                  <a:rPr lang="ja-JP" altLang="en-US" sz="2800" dirty="0" smtClean="0"/>
                  <a:t>で下向き</a:t>
                </a:r>
                <a:r>
                  <a:rPr lang="ja-JP" altLang="en-US" sz="2800" dirty="0"/>
                  <a:t>に放射された放射輝度が</a:t>
                </a:r>
                <a14:m>
                  <m:oMath xmlns:m="http://schemas.openxmlformats.org/officeDocument/2006/math">
                    <m:r>
                      <a:rPr lang="en-US" altLang="ja-JP" sz="2800" b="0" i="0" smtClean="0">
                        <a:latin typeface="Cambria Math"/>
                      </a:rPr>
                      <m:t> </m:t>
                    </m:r>
                    <m:r>
                      <a:rPr lang="ja-JP" altLang="en-US" sz="2800" i="1">
                        <a:latin typeface="Cambria Math"/>
                      </a:rPr>
                      <m:t>𝜏</m:t>
                    </m:r>
                    <m:r>
                      <a:rPr lang="en-US" altLang="ja-JP" sz="2800" i="1">
                        <a:latin typeface="Cambria Math"/>
                      </a:rPr>
                      <m:t>=</m:t>
                    </m:r>
                    <m:r>
                      <a:rPr lang="ja-JP" altLang="en-US" sz="2800" i="1">
                        <a:latin typeface="Cambria Math"/>
                      </a:rPr>
                      <m:t>𝜏</m:t>
                    </m:r>
                    <m:r>
                      <a:rPr lang="en-US" altLang="ja-JP" sz="2800" b="0" i="1" smtClean="0">
                        <a:latin typeface="Cambria Math"/>
                      </a:rPr>
                      <m:t> </m:t>
                    </m:r>
                  </m:oMath>
                </a14:m>
                <a:r>
                  <a:rPr lang="ja-JP" altLang="en-US" sz="2800" dirty="0" err="1"/>
                  <a:t>まで</a:t>
                </a:r>
                <a:r>
                  <a:rPr lang="ja-JP" altLang="en-US" sz="2800" dirty="0"/>
                  <a:t>減衰しながら到達した分を表している</a:t>
                </a:r>
                <a:r>
                  <a:rPr lang="en-US" altLang="ja-JP" sz="2800" dirty="0" smtClean="0"/>
                  <a:t>.</a:t>
                </a:r>
                <a:endParaRPr lang="ja-JP" altLang="en-US" sz="2800" dirty="0"/>
              </a:p>
            </p:txBody>
          </p:sp>
        </mc:Choice>
        <mc:Fallback xmlns="">
          <p:sp>
            <p:nvSpPr>
              <p:cNvPr id="51" name="テキスト ボックス 50"/>
              <p:cNvSpPr txBox="1">
                <a:spLocks noRot="1" noChangeAspect="1" noMove="1" noResize="1" noEditPoints="1" noAdjustHandles="1" noChangeArrowheads="1" noChangeShapeType="1" noTextEdit="1"/>
              </p:cNvSpPr>
              <p:nvPr/>
            </p:nvSpPr>
            <p:spPr>
              <a:xfrm>
                <a:off x="1452463" y="26066779"/>
                <a:ext cx="12961440" cy="954107"/>
              </a:xfrm>
              <a:prstGeom prst="rect">
                <a:avLst/>
              </a:prstGeom>
              <a:blipFill rotWithShape="1">
                <a:blip r:embed="rId16"/>
                <a:stretch>
                  <a:fillRect l="-941" t="-7643" b="-17834"/>
                </a:stretch>
              </a:blipFill>
            </p:spPr>
            <p:txBody>
              <a:bodyPr/>
              <a:lstStyle/>
              <a:p>
                <a:r>
                  <a:rPr lang="ja-JP" altLang="en-US">
                    <a:noFill/>
                  </a:rPr>
                  <a:t> </a:t>
                </a:r>
              </a:p>
            </p:txBody>
          </p:sp>
        </mc:Fallback>
      </mc:AlternateContent>
      <p:sp>
        <p:nvSpPr>
          <p:cNvPr id="42" name="角丸四角形 41"/>
          <p:cNvSpPr/>
          <p:nvPr/>
        </p:nvSpPr>
        <p:spPr>
          <a:xfrm>
            <a:off x="1026419" y="13267358"/>
            <a:ext cx="7156984" cy="401381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1506890" y="31125342"/>
            <a:ext cx="12961440" cy="218613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7" name="テキスト ボックス 46"/>
              <p:cNvSpPr txBox="1"/>
              <p:nvPr/>
            </p:nvSpPr>
            <p:spPr>
              <a:xfrm>
                <a:off x="852745" y="34140967"/>
                <a:ext cx="6396136" cy="1077218"/>
              </a:xfrm>
              <a:prstGeom prst="rect">
                <a:avLst/>
              </a:prstGeom>
              <a:noFill/>
            </p:spPr>
            <p:txBody>
              <a:bodyPr wrap="square" rtlCol="0">
                <a:spAutoFit/>
              </a:bodyPr>
              <a:lstStyle/>
              <a:p>
                <a14:m>
                  <m:oMath xmlns:m="http://schemas.openxmlformats.org/officeDocument/2006/math">
                    <m:r>
                      <a:rPr kumimoji="1" lang="en-US" altLang="ja-JP" sz="3200" b="0" i="1" smtClean="0">
                        <a:solidFill>
                          <a:srgbClr val="0070C0"/>
                        </a:solidFill>
                        <a:latin typeface="Cambria Math"/>
                      </a:rPr>
                      <m:t>(</m:t>
                    </m:r>
                    <m:r>
                      <a:rPr kumimoji="1" lang="ja-JP" altLang="en-US" sz="3200" b="0" i="1" smtClean="0">
                        <a:solidFill>
                          <a:srgbClr val="0070C0"/>
                        </a:solidFill>
                        <a:latin typeface="Cambria Math"/>
                      </a:rPr>
                      <m:t>𝜇</m:t>
                    </m:r>
                    <m:r>
                      <a:rPr kumimoji="1" lang="en-US" altLang="ja-JP" sz="3200" b="0" i="1" smtClean="0">
                        <a:solidFill>
                          <a:srgbClr val="0070C0"/>
                        </a:solidFill>
                        <a:latin typeface="Cambria Math"/>
                      </a:rPr>
                      <m:t>,</m:t>
                    </m:r>
                    <m:r>
                      <a:rPr kumimoji="1" lang="ja-JP" altLang="en-US" sz="3200" b="0" i="1" smtClean="0">
                        <a:solidFill>
                          <a:srgbClr val="0070C0"/>
                        </a:solidFill>
                        <a:latin typeface="Cambria Math"/>
                      </a:rPr>
                      <m:t>𝜙</m:t>
                    </m:r>
                    <m:r>
                      <a:rPr kumimoji="1" lang="en-US" altLang="ja-JP" sz="3200" b="0" i="1" smtClean="0">
                        <a:solidFill>
                          <a:srgbClr val="0070C0"/>
                        </a:solidFill>
                        <a:latin typeface="Cambria Math"/>
                      </a:rPr>
                      <m:t>)</m:t>
                    </m:r>
                  </m:oMath>
                </a14:m>
                <a:r>
                  <a:rPr kumimoji="1" lang="ja-JP" altLang="en-US" sz="3200" dirty="0" smtClean="0">
                    <a:solidFill>
                      <a:srgbClr val="0070C0"/>
                    </a:solidFill>
                  </a:rPr>
                  <a:t> 方向への放射輝度</a:t>
                </a:r>
                <a:r>
                  <a:rPr kumimoji="1" lang="ja-JP" altLang="en-US" sz="3200" dirty="0" smtClean="0"/>
                  <a:t>の変化について</a:t>
                </a:r>
                <a:endParaRPr kumimoji="1" lang="en-US" altLang="ja-JP" sz="3200" dirty="0" smtClean="0"/>
              </a:p>
            </p:txBody>
          </p:sp>
        </mc:Choice>
        <mc:Fallback xmlns="">
          <p:sp>
            <p:nvSpPr>
              <p:cNvPr id="47" name="テキスト ボックス 46"/>
              <p:cNvSpPr txBox="1">
                <a:spLocks noRot="1" noChangeAspect="1" noMove="1" noResize="1" noEditPoints="1" noAdjustHandles="1" noChangeArrowheads="1" noChangeShapeType="1" noTextEdit="1"/>
              </p:cNvSpPr>
              <p:nvPr/>
            </p:nvSpPr>
            <p:spPr>
              <a:xfrm>
                <a:off x="852745" y="34140967"/>
                <a:ext cx="6396136" cy="1077218"/>
              </a:xfrm>
              <a:prstGeom prst="rect">
                <a:avLst/>
              </a:prstGeom>
              <a:blipFill rotWithShape="1">
                <a:blip r:embed="rId17"/>
                <a:stretch>
                  <a:fillRect l="-2479" t="-10227" b="-15341"/>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8" name="テキスト ボックス 47"/>
              <p:cNvSpPr txBox="1"/>
              <p:nvPr/>
            </p:nvSpPr>
            <p:spPr>
              <a:xfrm>
                <a:off x="924753" y="35257668"/>
                <a:ext cx="6582386" cy="2708434"/>
              </a:xfrm>
              <a:prstGeom prst="rect">
                <a:avLst/>
              </a:prstGeom>
              <a:noFill/>
            </p:spPr>
            <p:txBody>
              <a:bodyPr wrap="square" rtlCol="0">
                <a:spAutoFit/>
              </a:bodyPr>
              <a:lstStyle/>
              <a:p>
                <a:r>
                  <a:rPr kumimoji="1" lang="ja-JP" altLang="en-US" sz="3200" b="1" dirty="0" smtClean="0"/>
                  <a:t>・</a:t>
                </a:r>
                <a:r>
                  <a:rPr kumimoji="1" lang="ja-JP" altLang="en-US" sz="3200" dirty="0" smtClean="0">
                    <a:solidFill>
                      <a:schemeClr val="accent6">
                        <a:lumMod val="50000"/>
                      </a:schemeClr>
                    </a:solidFill>
                  </a:rPr>
                  <a:t>減衰</a:t>
                </a:r>
                <a:endParaRPr kumimoji="1" lang="en-US" altLang="ja-JP" sz="3200" dirty="0" smtClean="0">
                  <a:solidFill>
                    <a:schemeClr val="accent6">
                      <a:lumMod val="50000"/>
                    </a:schemeClr>
                  </a:solidFill>
                </a:endParaRPr>
              </a:p>
              <a:p>
                <a:endParaRPr kumimoji="1" lang="en-US" altLang="ja-JP" sz="500" dirty="0" smtClean="0">
                  <a:solidFill>
                    <a:schemeClr val="accent6">
                      <a:lumMod val="50000"/>
                    </a:schemeClr>
                  </a:solidFill>
                </a:endParaRPr>
              </a:p>
              <a:p>
                <a:r>
                  <a:rPr lang="ja-JP" altLang="en-US" sz="3200" b="1" dirty="0" smtClean="0"/>
                  <a:t>・</a:t>
                </a:r>
                <a:r>
                  <a:rPr lang="ja-JP" altLang="en-US" sz="3200" dirty="0" smtClean="0">
                    <a:solidFill>
                      <a:srgbClr val="00B050"/>
                    </a:solidFill>
                  </a:rPr>
                  <a:t>多重散乱</a:t>
                </a:r>
                <a:endParaRPr lang="en-US" altLang="ja-JP" sz="3200" dirty="0" smtClean="0">
                  <a:solidFill>
                    <a:srgbClr val="00B050"/>
                  </a:solidFill>
                </a:endParaRPr>
              </a:p>
              <a:p>
                <a:endParaRPr lang="en-US" altLang="ja-JP" sz="500" dirty="0" smtClean="0">
                  <a:solidFill>
                    <a:srgbClr val="00B050"/>
                  </a:solidFill>
                </a:endParaRPr>
              </a:p>
              <a:p>
                <a:r>
                  <a:rPr kumimoji="1" lang="ja-JP" altLang="en-US" sz="3200" b="1" dirty="0" smtClean="0"/>
                  <a:t>・</a:t>
                </a:r>
                <a:r>
                  <a:rPr lang="ja-JP" altLang="en-US" sz="3200" dirty="0">
                    <a:solidFill>
                      <a:srgbClr val="FF0000"/>
                    </a:solidFill>
                  </a:rPr>
                  <a:t>太陽光の直達成分</a:t>
                </a:r>
                <a:r>
                  <a:rPr lang="ja-JP" altLang="en-US" sz="3200" dirty="0" smtClean="0">
                    <a:solidFill>
                      <a:srgbClr val="FF0000"/>
                    </a:solidFill>
                  </a:rPr>
                  <a:t>が</a:t>
                </a:r>
                <a14:m>
                  <m:oMath xmlns:m="http://schemas.openxmlformats.org/officeDocument/2006/math">
                    <m:r>
                      <a:rPr lang="en-US" altLang="ja-JP" sz="3200" b="0" i="0" smtClean="0">
                        <a:solidFill>
                          <a:srgbClr val="FF0000"/>
                        </a:solidFill>
                        <a:latin typeface="Cambria Math"/>
                      </a:rPr>
                      <m:t> </m:t>
                    </m:r>
                    <m:r>
                      <a:rPr lang="en-US" altLang="ja-JP" sz="3200" b="0" i="1" smtClean="0">
                        <a:solidFill>
                          <a:srgbClr val="FF0000"/>
                        </a:solidFill>
                        <a:latin typeface="Cambria Math"/>
                      </a:rPr>
                      <m:t>(</m:t>
                    </m:r>
                    <m:r>
                      <a:rPr lang="ja-JP" altLang="en-US" sz="3200" b="0" i="1" smtClean="0">
                        <a:solidFill>
                          <a:srgbClr val="FF0000"/>
                        </a:solidFill>
                        <a:latin typeface="Cambria Math"/>
                      </a:rPr>
                      <m:t>𝜇</m:t>
                    </m:r>
                    <m:r>
                      <a:rPr lang="en-US" altLang="ja-JP" sz="3200" b="0" i="1" smtClean="0">
                        <a:solidFill>
                          <a:srgbClr val="FF0000"/>
                        </a:solidFill>
                        <a:latin typeface="Cambria Math"/>
                      </a:rPr>
                      <m:t>,</m:t>
                    </m:r>
                    <m:r>
                      <a:rPr lang="ja-JP" altLang="en-US" sz="3200" b="0" i="1" smtClean="0">
                        <a:solidFill>
                          <a:srgbClr val="FF0000"/>
                        </a:solidFill>
                        <a:latin typeface="Cambria Math"/>
                      </a:rPr>
                      <m:t>𝜙</m:t>
                    </m:r>
                    <m:r>
                      <a:rPr lang="en-US" altLang="ja-JP" sz="3200" b="0" i="1" smtClean="0">
                        <a:solidFill>
                          <a:srgbClr val="FF0000"/>
                        </a:solidFill>
                        <a:latin typeface="Cambria Math"/>
                      </a:rPr>
                      <m:t>)</m:t>
                    </m:r>
                  </m:oMath>
                </a14:m>
                <a:r>
                  <a:rPr lang="ja-JP" altLang="en-US" sz="3200" dirty="0" smtClean="0">
                    <a:solidFill>
                      <a:srgbClr val="FF0000"/>
                    </a:solidFill>
                  </a:rPr>
                  <a:t>方向</a:t>
                </a:r>
                <a:r>
                  <a:rPr lang="ja-JP" altLang="en-US" sz="3200" dirty="0">
                    <a:solidFill>
                      <a:srgbClr val="FF0000"/>
                    </a:solidFill>
                  </a:rPr>
                  <a:t>へ一次散乱したもの</a:t>
                </a:r>
                <a:endParaRPr lang="en-US" altLang="ja-JP" sz="3200" dirty="0">
                  <a:solidFill>
                    <a:srgbClr val="FF0000"/>
                  </a:solidFill>
                </a:endParaRPr>
              </a:p>
              <a:p>
                <a:endParaRPr kumimoji="1" lang="ja-JP" altLang="en-US" sz="3200" dirty="0"/>
              </a:p>
            </p:txBody>
          </p:sp>
        </mc:Choice>
        <mc:Fallback xmlns="">
          <p:sp>
            <p:nvSpPr>
              <p:cNvPr id="48" name="テキスト ボックス 47"/>
              <p:cNvSpPr txBox="1">
                <a:spLocks noRot="1" noChangeAspect="1" noMove="1" noResize="1" noEditPoints="1" noAdjustHandles="1" noChangeArrowheads="1" noChangeShapeType="1" noTextEdit="1"/>
              </p:cNvSpPr>
              <p:nvPr/>
            </p:nvSpPr>
            <p:spPr>
              <a:xfrm>
                <a:off x="924753" y="35257668"/>
                <a:ext cx="6582386" cy="2708434"/>
              </a:xfrm>
              <a:prstGeom prst="rect">
                <a:avLst/>
              </a:prstGeom>
              <a:blipFill rotWithShape="1">
                <a:blip r:embed="rId18"/>
                <a:stretch>
                  <a:fillRect l="-2410" t="-4054"/>
                </a:stretch>
              </a:blipFill>
            </p:spPr>
            <p:txBody>
              <a:bodyPr/>
              <a:lstStyle/>
              <a:p>
                <a:r>
                  <a:rPr lang="ja-JP" altLang="en-US">
                    <a:noFill/>
                  </a:rPr>
                  <a:t> </a:t>
                </a:r>
              </a:p>
            </p:txBody>
          </p:sp>
        </mc:Fallback>
      </mc:AlternateContent>
      <p:sp>
        <p:nvSpPr>
          <p:cNvPr id="49" name="テキスト ボックス 48"/>
          <p:cNvSpPr txBox="1"/>
          <p:nvPr/>
        </p:nvSpPr>
        <p:spPr>
          <a:xfrm>
            <a:off x="1165398" y="37597351"/>
            <a:ext cx="5772021" cy="584775"/>
          </a:xfrm>
          <a:prstGeom prst="rect">
            <a:avLst/>
          </a:prstGeom>
          <a:noFill/>
        </p:spPr>
        <p:txBody>
          <a:bodyPr wrap="square" rtlCol="0">
            <a:spAutoFit/>
          </a:bodyPr>
          <a:lstStyle/>
          <a:p>
            <a:r>
              <a:rPr kumimoji="1" lang="ja-JP" altLang="en-US" sz="3200" dirty="0" smtClean="0"/>
              <a:t>の</a:t>
            </a:r>
            <a:r>
              <a:rPr lang="ja-JP" altLang="en-US" sz="3200" dirty="0"/>
              <a:t>三</a:t>
            </a:r>
            <a:r>
              <a:rPr kumimoji="1" lang="ja-JP" altLang="en-US" sz="3200" dirty="0" smtClean="0"/>
              <a:t>つの要素を考えて導出した</a:t>
            </a:r>
            <a:endParaRPr kumimoji="1" lang="ja-JP" altLang="en-US" sz="3200" dirty="0"/>
          </a:p>
        </p:txBody>
      </p:sp>
      <p:sp>
        <p:nvSpPr>
          <p:cNvPr id="61" name="テキスト ボックス 60"/>
          <p:cNvSpPr txBox="1"/>
          <p:nvPr/>
        </p:nvSpPr>
        <p:spPr>
          <a:xfrm>
            <a:off x="8289260" y="39027058"/>
            <a:ext cx="5050527" cy="523220"/>
          </a:xfrm>
          <a:prstGeom prst="rect">
            <a:avLst/>
          </a:prstGeom>
          <a:noFill/>
          <a:ln>
            <a:solidFill>
              <a:schemeClr val="accent1"/>
            </a:solidFill>
          </a:ln>
        </p:spPr>
        <p:txBody>
          <a:bodyPr wrap="square" rtlCol="0">
            <a:spAutoFit/>
          </a:bodyPr>
          <a:lstStyle/>
          <a:p>
            <a:r>
              <a:rPr lang="ja-JP" altLang="en-US" sz="2800" dirty="0" smtClean="0"/>
              <a:t>考える</a:t>
            </a:r>
            <a:r>
              <a:rPr lang="ja-JP" altLang="en-US" sz="2800" dirty="0"/>
              <a:t>放射伝達過程</a:t>
            </a:r>
            <a:r>
              <a:rPr lang="ja-JP" altLang="en-US" sz="2800" dirty="0" smtClean="0"/>
              <a:t>の概念図</a:t>
            </a:r>
            <a:endParaRPr kumimoji="1" lang="ja-JP" altLang="en-US" sz="2800" dirty="0"/>
          </a:p>
        </p:txBody>
      </p:sp>
      <mc:AlternateContent xmlns:mc="http://schemas.openxmlformats.org/markup-compatibility/2006" xmlns:a14="http://schemas.microsoft.com/office/drawing/2010/main">
        <mc:Choice Requires="a14">
          <p:sp>
            <p:nvSpPr>
              <p:cNvPr id="52" name="テキスト ボックス 51"/>
              <p:cNvSpPr txBox="1"/>
              <p:nvPr/>
            </p:nvSpPr>
            <p:spPr>
              <a:xfrm>
                <a:off x="15877625" y="13987438"/>
                <a:ext cx="5115533" cy="1384995"/>
              </a:xfrm>
              <a:prstGeom prst="rect">
                <a:avLst/>
              </a:prstGeom>
              <a:noFill/>
            </p:spPr>
            <p:txBody>
              <a:bodyPr wrap="square" rtlCol="0">
                <a:spAutoFit/>
              </a:bodyPr>
              <a:lstStyle/>
              <a:p>
                <a14:m>
                  <m:oMath xmlns:m="http://schemas.openxmlformats.org/officeDocument/2006/math">
                    <m:sSub>
                      <m:sSubPr>
                        <m:ctrlPr>
                          <a:rPr kumimoji="1" lang="en-US" altLang="ja-JP" sz="2800" i="1" smtClean="0">
                            <a:latin typeface="Cambria Math"/>
                          </a:rPr>
                        </m:ctrlPr>
                      </m:sSubPr>
                      <m:e>
                        <m:r>
                          <a:rPr kumimoji="1" lang="ja-JP" altLang="en-US" sz="2800" i="1" smtClean="0">
                            <a:latin typeface="Cambria Math"/>
                          </a:rPr>
                          <m:t>𝜎</m:t>
                        </m:r>
                      </m:e>
                      <m:sub>
                        <m:r>
                          <a:rPr kumimoji="1" lang="en-US" altLang="ja-JP" sz="2800" b="0" i="1" smtClean="0">
                            <a:latin typeface="Cambria Math"/>
                          </a:rPr>
                          <m:t>𝑒</m:t>
                        </m:r>
                      </m:sub>
                    </m:sSub>
                  </m:oMath>
                </a14:m>
                <a:r>
                  <a:rPr lang="ja-JP" altLang="en-US" sz="2800" dirty="0" smtClean="0"/>
                  <a:t> </a:t>
                </a:r>
                <a:r>
                  <a:rPr lang="en-US" altLang="ja-JP" sz="2800" dirty="0" smtClean="0"/>
                  <a:t>: </a:t>
                </a:r>
                <a:r>
                  <a:rPr lang="ja-JP" altLang="en-US" sz="2400" dirty="0" smtClean="0"/>
                  <a:t>気層内</a:t>
                </a:r>
                <a:r>
                  <a:rPr lang="ja-JP" altLang="en-US" sz="2400" dirty="0"/>
                  <a:t>粒子の平均消散</a:t>
                </a:r>
                <a:r>
                  <a:rPr lang="ja-JP" altLang="en-US" sz="2400" dirty="0" smtClean="0"/>
                  <a:t>断面積</a:t>
                </a:r>
                <a:endParaRPr kumimoji="1" lang="en-US" altLang="ja-JP" sz="2400" dirty="0" smtClean="0"/>
              </a:p>
              <a:p>
                <a14:m>
                  <m:oMath xmlns:m="http://schemas.openxmlformats.org/officeDocument/2006/math">
                    <m:sSub>
                      <m:sSubPr>
                        <m:ctrlPr>
                          <a:rPr kumimoji="1" lang="en-US" altLang="ja-JP" sz="2800" i="1" smtClean="0">
                            <a:latin typeface="Cambria Math"/>
                          </a:rPr>
                        </m:ctrlPr>
                      </m:sSubPr>
                      <m:e>
                        <m:r>
                          <a:rPr kumimoji="1" lang="ja-JP" altLang="en-US" sz="2800" i="1" smtClean="0">
                            <a:latin typeface="Cambria Math"/>
                          </a:rPr>
                          <m:t>𝜎</m:t>
                        </m:r>
                      </m:e>
                      <m:sub>
                        <m:r>
                          <a:rPr kumimoji="1" lang="en-US" altLang="ja-JP" sz="2800" b="0" i="1" smtClean="0">
                            <a:latin typeface="Cambria Math"/>
                          </a:rPr>
                          <m:t>𝑠</m:t>
                        </m:r>
                      </m:sub>
                    </m:sSub>
                  </m:oMath>
                </a14:m>
                <a:r>
                  <a:rPr lang="ja-JP" altLang="en-US" sz="2400" dirty="0" smtClean="0"/>
                  <a:t>  </a:t>
                </a:r>
                <a:r>
                  <a:rPr lang="en-US" altLang="ja-JP" sz="2400" dirty="0" smtClean="0"/>
                  <a:t>: </a:t>
                </a:r>
                <a:r>
                  <a:rPr lang="ja-JP" altLang="en-US" sz="2400" dirty="0" smtClean="0"/>
                  <a:t>気層内</a:t>
                </a:r>
                <a:r>
                  <a:rPr lang="ja-JP" altLang="en-US" sz="2400" dirty="0"/>
                  <a:t>粒子の平均散乱</a:t>
                </a:r>
                <a:r>
                  <a:rPr lang="ja-JP" altLang="en-US" sz="2400" dirty="0" smtClean="0"/>
                  <a:t>断面積</a:t>
                </a:r>
                <a:endParaRPr kumimoji="1" lang="en-US" altLang="ja-JP" sz="2400" dirty="0" smtClean="0"/>
              </a:p>
              <a:p>
                <a14:m>
                  <m:oMath xmlns:m="http://schemas.openxmlformats.org/officeDocument/2006/math">
                    <m:r>
                      <a:rPr kumimoji="1" lang="en-US" altLang="ja-JP" sz="2800" b="0" i="1" smtClean="0">
                        <a:latin typeface="Cambria Math"/>
                      </a:rPr>
                      <m:t>𝑁</m:t>
                    </m:r>
                  </m:oMath>
                </a14:m>
                <a:r>
                  <a:rPr lang="ja-JP" altLang="en-US" sz="2400" dirty="0" smtClean="0"/>
                  <a:t>   </a:t>
                </a:r>
                <a:r>
                  <a:rPr lang="en-US" altLang="ja-JP" sz="2400" dirty="0" smtClean="0"/>
                  <a:t>: </a:t>
                </a:r>
                <a:r>
                  <a:rPr lang="ja-JP" altLang="en-US" sz="2400" dirty="0" smtClean="0"/>
                  <a:t>単位</a:t>
                </a:r>
                <a:r>
                  <a:rPr lang="ja-JP" altLang="en-US" sz="2400" dirty="0"/>
                  <a:t>体積中の</a:t>
                </a:r>
                <a:r>
                  <a:rPr lang="ja-JP" altLang="en-US" sz="2400" dirty="0" smtClean="0"/>
                  <a:t>全粒子数</a:t>
                </a:r>
                <a:endParaRPr lang="en-US" altLang="ja-JP" sz="2400" dirty="0"/>
              </a:p>
            </p:txBody>
          </p:sp>
        </mc:Choice>
        <mc:Fallback xmlns="">
          <p:sp>
            <p:nvSpPr>
              <p:cNvPr id="52" name="テキスト ボックス 51"/>
              <p:cNvSpPr txBox="1">
                <a:spLocks noRot="1" noChangeAspect="1" noMove="1" noResize="1" noEditPoints="1" noAdjustHandles="1" noChangeArrowheads="1" noChangeShapeType="1" noTextEdit="1"/>
              </p:cNvSpPr>
              <p:nvPr/>
            </p:nvSpPr>
            <p:spPr>
              <a:xfrm>
                <a:off x="15877625" y="13987438"/>
                <a:ext cx="5115533" cy="1384995"/>
              </a:xfrm>
              <a:prstGeom prst="rect">
                <a:avLst/>
              </a:prstGeom>
              <a:blipFill rotWithShape="1">
                <a:blip r:embed="rId19"/>
                <a:stretch>
                  <a:fillRect t="-3965" b="-793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3" name="テキスト ボックス 52"/>
              <p:cNvSpPr txBox="1"/>
              <p:nvPr/>
            </p:nvSpPr>
            <p:spPr>
              <a:xfrm>
                <a:off x="21901011" y="14059446"/>
                <a:ext cx="6190951" cy="954107"/>
              </a:xfrm>
              <a:prstGeom prst="rect">
                <a:avLst/>
              </a:prstGeom>
              <a:noFill/>
            </p:spPr>
            <p:txBody>
              <a:bodyPr wrap="square" rtlCol="0">
                <a:spAutoFit/>
              </a:bodyPr>
              <a:lstStyle/>
              <a:p>
                <a14:m>
                  <m:oMath xmlns:m="http://schemas.openxmlformats.org/officeDocument/2006/math">
                    <m:acc>
                      <m:accPr>
                        <m:chr m:val="̃"/>
                        <m:ctrlPr>
                          <a:rPr kumimoji="1" lang="ja-JP" altLang="en-US" sz="2800" i="1" smtClean="0">
                            <a:latin typeface="Cambria Math"/>
                          </a:rPr>
                        </m:ctrlPr>
                      </m:accPr>
                      <m:e>
                        <m:r>
                          <a:rPr kumimoji="1" lang="ja-JP" altLang="en-US" sz="2800" i="1" smtClean="0">
                            <a:latin typeface="Cambria Math"/>
                          </a:rPr>
                          <m:t>𝜔</m:t>
                        </m:r>
                      </m:e>
                    </m:acc>
                  </m:oMath>
                </a14:m>
                <a:r>
                  <a:rPr kumimoji="1" lang="en-US" altLang="ja-JP" sz="2800" dirty="0" smtClean="0"/>
                  <a:t> </a:t>
                </a:r>
                <a:r>
                  <a:rPr kumimoji="1" lang="en-US" altLang="ja-JP" sz="2400" dirty="0" smtClean="0"/>
                  <a:t>: </a:t>
                </a:r>
                <a:r>
                  <a:rPr kumimoji="1" lang="ja-JP" altLang="en-US" sz="2400" dirty="0" smtClean="0"/>
                  <a:t>単一散乱アルベド</a:t>
                </a:r>
                <a:endParaRPr kumimoji="1" lang="en-US" altLang="ja-JP" sz="2400" dirty="0" smtClean="0"/>
              </a:p>
              <a:p>
                <a14:m>
                  <m:oMath xmlns:m="http://schemas.openxmlformats.org/officeDocument/2006/math">
                    <m:sSub>
                      <m:sSubPr>
                        <m:ctrlPr>
                          <a:rPr kumimoji="1" lang="en-US" altLang="ja-JP" sz="2800" i="1" smtClean="0">
                            <a:latin typeface="Cambria Math"/>
                          </a:rPr>
                        </m:ctrlPr>
                      </m:sSubPr>
                      <m:e>
                        <m:r>
                          <a:rPr kumimoji="1" lang="en-US" altLang="ja-JP" sz="2800" b="0" i="1" smtClean="0">
                            <a:latin typeface="Cambria Math"/>
                          </a:rPr>
                          <m:t>𝐹</m:t>
                        </m:r>
                      </m:e>
                      <m:sub>
                        <m:r>
                          <a:rPr kumimoji="1" lang="en-US" altLang="ja-JP" sz="2800" b="0" i="1" smtClean="0">
                            <a:latin typeface="Cambria Math"/>
                          </a:rPr>
                          <m:t>0</m:t>
                        </m:r>
                      </m:sub>
                    </m:sSub>
                  </m:oMath>
                </a14:m>
                <a:r>
                  <a:rPr kumimoji="1" lang="ja-JP" altLang="en-US" sz="2800" dirty="0" smtClean="0"/>
                  <a:t> </a:t>
                </a:r>
                <a:r>
                  <a:rPr kumimoji="1" lang="en-US" altLang="ja-JP" sz="2400" dirty="0" smtClean="0"/>
                  <a:t>: </a:t>
                </a:r>
                <a:r>
                  <a:rPr kumimoji="1" lang="ja-JP" altLang="en-US" sz="2400" dirty="0" smtClean="0"/>
                  <a:t>大気上端に入射する太陽放射の放射輝度</a:t>
                </a:r>
                <a:endParaRPr kumimoji="1" lang="ja-JP" altLang="en-US" sz="2400" dirty="0"/>
              </a:p>
            </p:txBody>
          </p:sp>
        </mc:Choice>
        <mc:Fallback xmlns="">
          <p:sp>
            <p:nvSpPr>
              <p:cNvPr id="53" name="テキスト ボックス 52"/>
              <p:cNvSpPr txBox="1">
                <a:spLocks noRot="1" noChangeAspect="1" noMove="1" noResize="1" noEditPoints="1" noAdjustHandles="1" noChangeArrowheads="1" noChangeShapeType="1" noTextEdit="1"/>
              </p:cNvSpPr>
              <p:nvPr/>
            </p:nvSpPr>
            <p:spPr>
              <a:xfrm>
                <a:off x="21901011" y="14059446"/>
                <a:ext cx="6190951" cy="954107"/>
              </a:xfrm>
              <a:prstGeom prst="rect">
                <a:avLst/>
              </a:prstGeom>
              <a:blipFill rotWithShape="1">
                <a:blip r:embed="rId20"/>
                <a:stretch>
                  <a:fillRect t="-3185" r="-1182" b="-12102"/>
                </a:stretch>
              </a:blipFill>
            </p:spPr>
            <p:txBody>
              <a:bodyPr/>
              <a:lstStyle/>
              <a:p>
                <a:r>
                  <a:rPr lang="ja-JP" altLang="en-US">
                    <a:noFill/>
                  </a:rPr>
                  <a:t> </a:t>
                </a:r>
              </a:p>
            </p:txBody>
          </p:sp>
        </mc:Fallback>
      </mc:AlternateContent>
      <p:sp>
        <p:nvSpPr>
          <p:cNvPr id="55" name="テキスト ボックス 54"/>
          <p:cNvSpPr txBox="1"/>
          <p:nvPr/>
        </p:nvSpPr>
        <p:spPr>
          <a:xfrm>
            <a:off x="15788059" y="16715031"/>
            <a:ext cx="13825536" cy="584775"/>
          </a:xfrm>
          <a:prstGeom prst="rect">
            <a:avLst/>
          </a:prstGeom>
          <a:noFill/>
        </p:spPr>
        <p:txBody>
          <a:bodyPr wrap="square" rtlCol="0">
            <a:spAutoFit/>
          </a:bodyPr>
          <a:lstStyle/>
          <a:p>
            <a:r>
              <a:rPr kumimoji="1" lang="ja-JP" altLang="en-US" sz="3200" dirty="0" smtClean="0"/>
              <a:t>さきほどの放射伝達方程式の散乱位相関数をルジャンドル関数で級数展開する</a:t>
            </a:r>
            <a:endParaRPr kumimoji="1" lang="ja-JP" altLang="en-US" sz="3200" dirty="0"/>
          </a:p>
        </p:txBody>
      </p:sp>
      <mc:AlternateContent xmlns:mc="http://schemas.openxmlformats.org/markup-compatibility/2006" xmlns:a14="http://schemas.microsoft.com/office/drawing/2010/main">
        <mc:Choice Requires="a14">
          <p:sp>
            <p:nvSpPr>
              <p:cNvPr id="56" name="テキスト ボックス 55"/>
              <p:cNvSpPr txBox="1"/>
              <p:nvPr/>
            </p:nvSpPr>
            <p:spPr>
              <a:xfrm>
                <a:off x="15673273" y="23060446"/>
                <a:ext cx="13185462" cy="1569660"/>
              </a:xfrm>
              <a:prstGeom prst="rect">
                <a:avLst/>
              </a:prstGeom>
              <a:noFill/>
            </p:spPr>
            <p:txBody>
              <a:bodyPr wrap="square" rtlCol="0">
                <a:spAutoFit/>
              </a:bodyPr>
              <a:lstStyle/>
              <a:p>
                <a:r>
                  <a:rPr kumimoji="1" lang="ja-JP" altLang="en-US" sz="3200" dirty="0" smtClean="0"/>
                  <a:t>・方位角</a:t>
                </a:r>
                <a14:m>
                  <m:oMath xmlns:m="http://schemas.openxmlformats.org/officeDocument/2006/math">
                    <m:r>
                      <a:rPr kumimoji="1" lang="en-US" altLang="ja-JP" sz="3200" b="0" i="0" smtClean="0">
                        <a:latin typeface="Cambria Math"/>
                      </a:rPr>
                      <m:t> </m:t>
                    </m:r>
                    <m:r>
                      <a:rPr kumimoji="1" lang="ja-JP" altLang="en-US" sz="3200" i="1" smtClean="0">
                        <a:latin typeface="Cambria Math"/>
                      </a:rPr>
                      <m:t>𝜙</m:t>
                    </m:r>
                    <m:r>
                      <a:rPr kumimoji="1" lang="en-US" altLang="ja-JP" sz="3200" b="0" i="1" smtClean="0">
                        <a:latin typeface="Cambria Math"/>
                      </a:rPr>
                      <m:t> </m:t>
                    </m:r>
                  </m:oMath>
                </a14:m>
                <a:r>
                  <a:rPr kumimoji="1" lang="ja-JP" altLang="en-US" sz="3200" dirty="0" err="1" smtClean="0"/>
                  <a:t>には依</a:t>
                </a:r>
                <a:r>
                  <a:rPr kumimoji="1" lang="ja-JP" altLang="en-US" sz="3200" dirty="0" smtClean="0"/>
                  <a:t>存しない</a:t>
                </a:r>
                <a:r>
                  <a:rPr kumimoji="1" lang="en-US" altLang="ja-JP" sz="3200" dirty="0" smtClean="0"/>
                  <a:t>, </a:t>
                </a:r>
                <a:r>
                  <a:rPr kumimoji="1" lang="ja-JP" altLang="en-US" sz="3200" dirty="0" smtClean="0"/>
                  <a:t>すなわち</a:t>
                </a:r>
                <a14:m>
                  <m:oMath xmlns:m="http://schemas.openxmlformats.org/officeDocument/2006/math">
                    <m:r>
                      <a:rPr kumimoji="1" lang="en-US" altLang="ja-JP" sz="3200" b="0" i="0" smtClean="0">
                        <a:latin typeface="Cambria Math"/>
                      </a:rPr>
                      <m:t> </m:t>
                    </m:r>
                    <m:r>
                      <a:rPr kumimoji="1" lang="en-US" altLang="ja-JP" sz="3200" b="0" i="1" smtClean="0">
                        <a:latin typeface="Cambria Math"/>
                      </a:rPr>
                      <m:t>𝑚</m:t>
                    </m:r>
                    <m:r>
                      <a:rPr kumimoji="1" lang="en-US" altLang="ja-JP" sz="3200" b="0" i="1" smtClean="0">
                        <a:latin typeface="Cambria Math"/>
                      </a:rPr>
                      <m:t>=0 </m:t>
                    </m:r>
                  </m:oMath>
                </a14:m>
                <a:r>
                  <a:rPr kumimoji="1" lang="en-US" altLang="ja-JP" sz="3200" dirty="0" smtClean="0"/>
                  <a:t> </a:t>
                </a:r>
                <a:r>
                  <a:rPr kumimoji="1" lang="ja-JP" altLang="en-US" sz="3200" dirty="0" smtClean="0"/>
                  <a:t>の場合のみ考える</a:t>
                </a:r>
                <a:endParaRPr kumimoji="1" lang="en-US" altLang="ja-JP" sz="3200" dirty="0" smtClean="0"/>
              </a:p>
              <a:p>
                <a:r>
                  <a:rPr lang="ja-JP" altLang="en-US" sz="3200" dirty="0" smtClean="0"/>
                  <a:t>・放射輝度をルジャンドル関数で展開したものについて、第二項までを考える</a:t>
                </a:r>
                <a:r>
                  <a:rPr lang="en-US" altLang="ja-JP" sz="3200" dirty="0" smtClean="0"/>
                  <a:t>.</a:t>
                </a:r>
              </a:p>
              <a:p>
                <a:r>
                  <a:rPr lang="en-US" altLang="ja-JP" sz="3200" dirty="0"/>
                  <a:t> </a:t>
                </a:r>
                <a:r>
                  <a:rPr lang="en-US" altLang="ja-JP" sz="3200" dirty="0" smtClean="0"/>
                  <a:t> </a:t>
                </a:r>
                <a:r>
                  <a:rPr lang="ja-JP" altLang="en-US" sz="3200" dirty="0" smtClean="0"/>
                  <a:t>すなわち</a:t>
                </a:r>
                <a:endParaRPr kumimoji="1" lang="ja-JP" altLang="en-US" sz="3200" dirty="0"/>
              </a:p>
            </p:txBody>
          </p:sp>
        </mc:Choice>
        <mc:Fallback xmlns="">
          <p:sp>
            <p:nvSpPr>
              <p:cNvPr id="56" name="テキスト ボックス 55"/>
              <p:cNvSpPr txBox="1">
                <a:spLocks noRot="1" noChangeAspect="1" noMove="1" noResize="1" noEditPoints="1" noAdjustHandles="1" noChangeArrowheads="1" noChangeShapeType="1" noTextEdit="1"/>
              </p:cNvSpPr>
              <p:nvPr/>
            </p:nvSpPr>
            <p:spPr>
              <a:xfrm>
                <a:off x="15673273" y="23060446"/>
                <a:ext cx="13185462" cy="1569660"/>
              </a:xfrm>
              <a:prstGeom prst="rect">
                <a:avLst/>
              </a:prstGeom>
              <a:blipFill rotWithShape="1">
                <a:blip r:embed="rId21"/>
                <a:stretch>
                  <a:fillRect l="-1156" t="-7004" r="-1526" b="-10117"/>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58" name="テキスト ボックス 57"/>
              <p:cNvSpPr txBox="1"/>
              <p:nvPr/>
            </p:nvSpPr>
            <p:spPr>
              <a:xfrm>
                <a:off x="24781447" y="20756190"/>
                <a:ext cx="4328092" cy="1200329"/>
              </a:xfrm>
              <a:prstGeom prst="rect">
                <a:avLst/>
              </a:prstGeom>
              <a:noFill/>
            </p:spPr>
            <p:txBody>
              <a:bodyPr wrap="square" rtlCol="0">
                <a:spAutoFit/>
              </a:bodyPr>
              <a:lstStyle/>
              <a:p>
                <a14:m>
                  <m:oMath xmlns:m="http://schemas.openxmlformats.org/officeDocument/2006/math">
                    <m:sSub>
                      <m:sSubPr>
                        <m:ctrlPr>
                          <a:rPr kumimoji="1" lang="en-US" altLang="ja-JP" sz="2400" i="1" smtClean="0">
                            <a:latin typeface="Cambria Math"/>
                          </a:rPr>
                        </m:ctrlPr>
                      </m:sSubPr>
                      <m:e>
                        <m:r>
                          <a:rPr kumimoji="1" lang="ja-JP" altLang="en-US" sz="2400" i="1" smtClean="0">
                            <a:latin typeface="Cambria Math"/>
                          </a:rPr>
                          <m:t>𝜔</m:t>
                        </m:r>
                      </m:e>
                      <m:sub>
                        <m:r>
                          <a:rPr kumimoji="1" lang="ja-JP" altLang="en-US" sz="2400" i="1" smtClean="0">
                            <a:latin typeface="Cambria Math"/>
                          </a:rPr>
                          <m:t>𝜄</m:t>
                        </m:r>
                      </m:sub>
                    </m:sSub>
                  </m:oMath>
                </a14:m>
                <a:r>
                  <a:rPr kumimoji="1" lang="ja-JP" altLang="en-US" sz="2400" dirty="0" smtClean="0"/>
                  <a:t>               </a:t>
                </a:r>
                <a:r>
                  <a:rPr kumimoji="1" lang="en-US" altLang="ja-JP" sz="2400" dirty="0" smtClean="0"/>
                  <a:t>: </a:t>
                </a:r>
                <a:r>
                  <a:rPr kumimoji="1" lang="ja-JP" altLang="en-US" sz="2400" dirty="0" smtClean="0"/>
                  <a:t>展開係数</a:t>
                </a:r>
                <a:endParaRPr kumimoji="1" lang="en-US" altLang="ja-JP" sz="2400" dirty="0" smtClean="0"/>
              </a:p>
              <a:p>
                <a14:m>
                  <m:oMath xmlns:m="http://schemas.openxmlformats.org/officeDocument/2006/math">
                    <m:sSub>
                      <m:sSubPr>
                        <m:ctrlPr>
                          <a:rPr kumimoji="1" lang="en-US" altLang="ja-JP" sz="2400" i="1" smtClean="0">
                            <a:latin typeface="Cambria Math"/>
                          </a:rPr>
                        </m:ctrlPr>
                      </m:sSubPr>
                      <m:e>
                        <m:r>
                          <a:rPr kumimoji="1" lang="en-US" altLang="ja-JP" sz="2400" b="0" i="1" smtClean="0">
                            <a:latin typeface="Cambria Math"/>
                          </a:rPr>
                          <m:t>𝑃</m:t>
                        </m:r>
                      </m:e>
                      <m:sub>
                        <m:r>
                          <a:rPr kumimoji="1" lang="en-US" altLang="ja-JP" sz="2400" b="0" i="1" smtClean="0">
                            <a:latin typeface="Cambria Math"/>
                          </a:rPr>
                          <m:t>𝑙</m:t>
                        </m:r>
                      </m:sub>
                    </m:sSub>
                    <m:func>
                      <m:funcPr>
                        <m:ctrlPr>
                          <a:rPr kumimoji="1" lang="en-US" altLang="ja-JP" sz="2400" i="1" smtClean="0">
                            <a:latin typeface="Cambria Math"/>
                          </a:rPr>
                        </m:ctrlPr>
                      </m:funcPr>
                      <m:fName>
                        <m:r>
                          <a:rPr kumimoji="1" lang="en-US" altLang="ja-JP" sz="2400" b="0" i="0" smtClean="0">
                            <a:latin typeface="Cambria Math"/>
                          </a:rPr>
                          <m:t>(</m:t>
                        </m:r>
                        <m:r>
                          <m:rPr>
                            <m:sty m:val="p"/>
                          </m:rPr>
                          <a:rPr kumimoji="1" lang="en-US" altLang="ja-JP" sz="2400" i="0" smtClean="0">
                            <a:latin typeface="Cambria Math"/>
                          </a:rPr>
                          <m:t>cos</m:t>
                        </m:r>
                      </m:fName>
                      <m:e>
                        <m:r>
                          <m:rPr>
                            <m:sty m:val="p"/>
                          </m:rPr>
                          <a:rPr kumimoji="1" lang="el-GR" altLang="ja-JP" sz="2400" i="1" smtClean="0">
                            <a:latin typeface="Cambria Math"/>
                            <a:ea typeface="Cambria Math"/>
                          </a:rPr>
                          <m:t>Θ</m:t>
                        </m:r>
                        <m:r>
                          <a:rPr kumimoji="1" lang="en-US" altLang="ja-JP" sz="2400" b="0" i="1" smtClean="0">
                            <a:latin typeface="Cambria Math"/>
                            <a:ea typeface="Cambria Math"/>
                          </a:rPr>
                          <m:t>)</m:t>
                        </m:r>
                      </m:e>
                    </m:func>
                  </m:oMath>
                </a14:m>
                <a:r>
                  <a:rPr kumimoji="1" lang="ja-JP" altLang="en-US" sz="2400" dirty="0" smtClean="0"/>
                  <a:t> </a:t>
                </a:r>
                <a:r>
                  <a:rPr kumimoji="1" lang="en-US" altLang="ja-JP" sz="2400" dirty="0" smtClean="0"/>
                  <a:t>: </a:t>
                </a:r>
                <a:r>
                  <a:rPr kumimoji="1" lang="ja-JP" altLang="en-US" sz="2400" dirty="0" smtClean="0"/>
                  <a:t>ルジャンドル多項式</a:t>
                </a:r>
                <a:endParaRPr lang="en-US" altLang="ja-JP" sz="2400" dirty="0" smtClean="0"/>
              </a:p>
              <a:p>
                <a:r>
                  <a:rPr kumimoji="1" lang="en-US" altLang="ja-JP" sz="2400" dirty="0"/>
                  <a:t> </a:t>
                </a:r>
                <a:r>
                  <a:rPr kumimoji="1" lang="en-US" altLang="ja-JP" sz="2400" dirty="0" smtClean="0"/>
                  <a:t>                  : </a:t>
                </a:r>
                <a:r>
                  <a:rPr kumimoji="1" lang="ja-JP" altLang="en-US" sz="2400" dirty="0" smtClean="0"/>
                  <a:t>ルジャンドル陪関数</a:t>
                </a:r>
                <a:endParaRPr kumimoji="1" lang="en-US" altLang="ja-JP" sz="2400" dirty="0" smtClean="0"/>
              </a:p>
            </p:txBody>
          </p:sp>
        </mc:Choice>
        <mc:Fallback xmlns="">
          <p:sp>
            <p:nvSpPr>
              <p:cNvPr id="58" name="テキスト ボックス 57"/>
              <p:cNvSpPr txBox="1">
                <a:spLocks noRot="1" noChangeAspect="1" noMove="1" noResize="1" noEditPoints="1" noAdjustHandles="1" noChangeArrowheads="1" noChangeShapeType="1" noTextEdit="1"/>
              </p:cNvSpPr>
              <p:nvPr/>
            </p:nvSpPr>
            <p:spPr>
              <a:xfrm>
                <a:off x="24781447" y="20756190"/>
                <a:ext cx="4328092" cy="1200329"/>
              </a:xfrm>
              <a:prstGeom prst="rect">
                <a:avLst/>
              </a:prstGeom>
              <a:blipFill rotWithShape="1">
                <a:blip r:embed="rId22"/>
                <a:stretch>
                  <a:fillRect l="-282" t="-6091" b="-11168"/>
                </a:stretch>
              </a:blipFill>
            </p:spPr>
            <p:txBody>
              <a:bodyPr/>
              <a:lstStyle/>
              <a:p>
                <a:r>
                  <a:rPr lang="ja-JP" altLang="en-US">
                    <a:noFill/>
                  </a:rPr>
                  <a:t> </a:t>
                </a:r>
              </a:p>
            </p:txBody>
          </p:sp>
        </mc:Fallback>
      </mc:AlternateContent>
      <p:sp>
        <p:nvSpPr>
          <p:cNvPr id="59" name="テキスト ボックス 58"/>
          <p:cNvSpPr txBox="1"/>
          <p:nvPr/>
        </p:nvSpPr>
        <p:spPr>
          <a:xfrm>
            <a:off x="15699019" y="18811974"/>
            <a:ext cx="8525663" cy="584775"/>
          </a:xfrm>
          <a:prstGeom prst="rect">
            <a:avLst/>
          </a:prstGeom>
          <a:noFill/>
        </p:spPr>
        <p:txBody>
          <a:bodyPr wrap="square" rtlCol="0">
            <a:spAutoFit/>
          </a:bodyPr>
          <a:lstStyle/>
          <a:p>
            <a:r>
              <a:rPr kumimoji="1" lang="ja-JP" altLang="en-US" sz="3200" dirty="0" smtClean="0"/>
              <a:t>放射伝達方程式は以下のように書き換えられる</a:t>
            </a:r>
            <a:endParaRPr kumimoji="1" lang="ja-JP" altLang="en-US" sz="3200" dirty="0"/>
          </a:p>
        </p:txBody>
      </p:sp>
      <p:sp>
        <p:nvSpPr>
          <p:cNvPr id="60" name="テキスト ボックス 59"/>
          <p:cNvSpPr txBox="1"/>
          <p:nvPr/>
        </p:nvSpPr>
        <p:spPr>
          <a:xfrm>
            <a:off x="15284003" y="40755488"/>
            <a:ext cx="13574732" cy="1631216"/>
          </a:xfrm>
          <a:prstGeom prst="rect">
            <a:avLst/>
          </a:prstGeom>
          <a:noFill/>
        </p:spPr>
        <p:txBody>
          <a:bodyPr wrap="square" rtlCol="0">
            <a:spAutoFit/>
          </a:bodyPr>
          <a:lstStyle/>
          <a:p>
            <a:r>
              <a:rPr lang="en-US" altLang="ja-JP" sz="2000" dirty="0" smtClean="0"/>
              <a:t>6</a:t>
            </a:r>
            <a:r>
              <a:rPr lang="en-US" altLang="ja-JP" sz="2000" dirty="0"/>
              <a:t>. </a:t>
            </a:r>
            <a:r>
              <a:rPr lang="ja-JP" altLang="en-US" sz="2000" dirty="0"/>
              <a:t>小倉義光</a:t>
            </a:r>
            <a:r>
              <a:rPr lang="en-US" altLang="ja-JP" sz="2000" dirty="0"/>
              <a:t>, 1999: </a:t>
            </a:r>
            <a:r>
              <a:rPr lang="ja-JP" altLang="en-US" sz="2000" dirty="0"/>
              <a:t>一般気象学</a:t>
            </a:r>
            <a:r>
              <a:rPr lang="en-US" altLang="ja-JP" sz="2000" dirty="0"/>
              <a:t>[</a:t>
            </a:r>
            <a:r>
              <a:rPr lang="ja-JP" altLang="en-US" sz="2000" dirty="0"/>
              <a:t>第</a:t>
            </a:r>
            <a:r>
              <a:rPr lang="en-US" altLang="ja-JP" sz="2000" dirty="0"/>
              <a:t>2 </a:t>
            </a:r>
            <a:r>
              <a:rPr lang="ja-JP" altLang="en-US" sz="2000" dirty="0"/>
              <a:t>版</a:t>
            </a:r>
            <a:r>
              <a:rPr lang="en-US" altLang="ja-JP" sz="2000" dirty="0"/>
              <a:t>], </a:t>
            </a:r>
            <a:r>
              <a:rPr lang="ja-JP" altLang="en-US" sz="2000" dirty="0"/>
              <a:t>東京大学出版会</a:t>
            </a:r>
            <a:r>
              <a:rPr lang="en-US" altLang="ja-JP" sz="2000" dirty="0"/>
              <a:t>, 308pp.</a:t>
            </a:r>
          </a:p>
          <a:p>
            <a:r>
              <a:rPr lang="en-US" altLang="ja-JP" sz="2000" dirty="0"/>
              <a:t>7. </a:t>
            </a:r>
            <a:r>
              <a:rPr lang="ja-JP" altLang="en-US" sz="2000" dirty="0"/>
              <a:t>國政弘行</a:t>
            </a:r>
            <a:r>
              <a:rPr lang="en-US" altLang="ja-JP" sz="2000" dirty="0"/>
              <a:t>, 2000: </a:t>
            </a:r>
            <a:r>
              <a:rPr lang="ja-JP" altLang="en-US" sz="2000" dirty="0"/>
              <a:t>特殊関数とその応用について</a:t>
            </a:r>
            <a:r>
              <a:rPr lang="en-US" altLang="ja-JP" sz="2000" dirty="0"/>
              <a:t>, </a:t>
            </a:r>
            <a:r>
              <a:rPr lang="ja-JP" altLang="en-US" sz="2000" dirty="0"/>
              <a:t>兵庫教育大学大学院修士</a:t>
            </a:r>
            <a:r>
              <a:rPr lang="ja-JP" altLang="en-US" sz="2000" dirty="0" smtClean="0"/>
              <a:t>論文</a:t>
            </a:r>
            <a:r>
              <a:rPr lang="en-US" altLang="ja-JP" sz="2000" dirty="0" smtClean="0"/>
              <a:t>.</a:t>
            </a:r>
          </a:p>
          <a:p>
            <a:r>
              <a:rPr lang="en-US" altLang="ja-JP" sz="2000" dirty="0" smtClean="0"/>
              <a:t>8. </a:t>
            </a:r>
            <a:r>
              <a:rPr lang="ja-JP" altLang="en-US" sz="2000" dirty="0" smtClean="0"/>
              <a:t>小杉田圭之</a:t>
            </a:r>
            <a:r>
              <a:rPr lang="en-US" altLang="ja-JP" sz="2000" dirty="0"/>
              <a:t>, 2002: </a:t>
            </a:r>
            <a:r>
              <a:rPr lang="ja-JP" altLang="en-US" sz="2000" dirty="0"/>
              <a:t>火星大気の散乱温室効果</a:t>
            </a:r>
            <a:r>
              <a:rPr lang="en-US" altLang="ja-JP" sz="2000" dirty="0"/>
              <a:t>:</a:t>
            </a:r>
            <a:r>
              <a:rPr lang="en-US" altLang="ja-JP" sz="2000" i="1" dirty="0"/>
              <a:t>δ</a:t>
            </a:r>
            <a:r>
              <a:rPr lang="en-US" altLang="ja-JP" sz="2000" dirty="0"/>
              <a:t>-</a:t>
            </a:r>
            <a:r>
              <a:rPr lang="ja-JP" altLang="en-US" sz="2000" dirty="0"/>
              <a:t>エディントン近似および二</a:t>
            </a:r>
            <a:r>
              <a:rPr lang="ja-JP" altLang="en-US" sz="2000" dirty="0" smtClean="0"/>
              <a:t>方向</a:t>
            </a:r>
            <a:r>
              <a:rPr lang="ja-JP" altLang="en-US" sz="2000" dirty="0"/>
              <a:t>近似による検討</a:t>
            </a:r>
            <a:r>
              <a:rPr lang="en-US" altLang="ja-JP" sz="2000" dirty="0"/>
              <a:t>, </a:t>
            </a:r>
            <a:r>
              <a:rPr lang="ja-JP" altLang="en-US" sz="2000" dirty="0"/>
              <a:t>北海道大学修士</a:t>
            </a:r>
            <a:r>
              <a:rPr lang="ja-JP" altLang="en-US" sz="2000" dirty="0" smtClean="0"/>
              <a:t>論文</a:t>
            </a:r>
            <a:r>
              <a:rPr lang="en-US" altLang="ja-JP" sz="2000" dirty="0" smtClean="0"/>
              <a:t>.</a:t>
            </a:r>
            <a:endParaRPr lang="ja-JP" altLang="en-US" sz="2000" dirty="0"/>
          </a:p>
          <a:p>
            <a:r>
              <a:rPr lang="en-US" altLang="ja-JP" sz="2000" dirty="0"/>
              <a:t>9</a:t>
            </a:r>
            <a:r>
              <a:rPr lang="en-US" altLang="ja-JP" sz="2000" dirty="0" smtClean="0"/>
              <a:t>. </a:t>
            </a:r>
            <a:r>
              <a:rPr lang="ja-JP" altLang="en-US" sz="2000" dirty="0" smtClean="0"/>
              <a:t>柴田</a:t>
            </a:r>
            <a:r>
              <a:rPr lang="ja-JP" altLang="en-US" sz="2000" dirty="0"/>
              <a:t>清孝</a:t>
            </a:r>
            <a:r>
              <a:rPr lang="en-US" altLang="ja-JP" sz="2000" dirty="0"/>
              <a:t>, 1999: </a:t>
            </a:r>
            <a:r>
              <a:rPr lang="ja-JP" altLang="en-US" sz="2000" dirty="0"/>
              <a:t>応用気象学シリーズ</a:t>
            </a:r>
            <a:r>
              <a:rPr lang="en-US" altLang="ja-JP" sz="2000" dirty="0"/>
              <a:t>1 </a:t>
            </a:r>
            <a:r>
              <a:rPr lang="ja-JP" altLang="en-US" sz="2000" dirty="0"/>
              <a:t>光の気象学</a:t>
            </a:r>
            <a:r>
              <a:rPr lang="en-US" altLang="ja-JP" sz="2000" dirty="0"/>
              <a:t>, </a:t>
            </a:r>
            <a:r>
              <a:rPr lang="ja-JP" altLang="en-US" sz="2000" dirty="0"/>
              <a:t>朝倉書店</a:t>
            </a:r>
            <a:r>
              <a:rPr lang="en-US" altLang="ja-JP" sz="2000" dirty="0"/>
              <a:t>, 182pp.</a:t>
            </a:r>
          </a:p>
          <a:p>
            <a:r>
              <a:rPr lang="en-US" altLang="ja-JP" sz="2000" dirty="0" smtClean="0"/>
              <a:t>10. </a:t>
            </a:r>
            <a:r>
              <a:rPr lang="ja-JP" altLang="en-US" sz="2000" dirty="0"/>
              <a:t>力武常次</a:t>
            </a:r>
            <a:r>
              <a:rPr lang="en-US" altLang="ja-JP" sz="2000" dirty="0"/>
              <a:t>, </a:t>
            </a:r>
            <a:r>
              <a:rPr lang="ja-JP" altLang="en-US" sz="2000" dirty="0"/>
              <a:t>佐藤良輔</a:t>
            </a:r>
            <a:r>
              <a:rPr lang="en-US" altLang="ja-JP" sz="2000" dirty="0"/>
              <a:t>, </a:t>
            </a:r>
            <a:r>
              <a:rPr lang="ja-JP" altLang="en-US" sz="2000" dirty="0"/>
              <a:t>萩原幸男</a:t>
            </a:r>
            <a:r>
              <a:rPr lang="en-US" altLang="ja-JP" sz="2000" dirty="0"/>
              <a:t>, 1980: </a:t>
            </a:r>
            <a:r>
              <a:rPr lang="ja-JP" altLang="en-US" sz="2000" dirty="0"/>
              <a:t>物理</a:t>
            </a:r>
            <a:r>
              <a:rPr lang="ja-JP" altLang="en-US" sz="2000" dirty="0" smtClean="0"/>
              <a:t>数学  地球</a:t>
            </a:r>
            <a:r>
              <a:rPr lang="ja-JP" altLang="en-US" sz="2000" dirty="0"/>
              <a:t>科学を主体として</a:t>
            </a:r>
            <a:r>
              <a:rPr lang="en-US" altLang="ja-JP" sz="2000" dirty="0"/>
              <a:t>(</a:t>
            </a:r>
            <a:r>
              <a:rPr lang="ja-JP" altLang="en-US" sz="2000" dirty="0"/>
              <a:t>基礎編</a:t>
            </a:r>
            <a:r>
              <a:rPr lang="en-US" altLang="ja-JP" sz="2000" dirty="0"/>
              <a:t>), </a:t>
            </a:r>
            <a:r>
              <a:rPr lang="ja-JP" altLang="en-US" sz="2000" dirty="0"/>
              <a:t>学会出版センター</a:t>
            </a:r>
            <a:r>
              <a:rPr lang="en-US" altLang="ja-JP" sz="2000" dirty="0"/>
              <a:t>, </a:t>
            </a:r>
            <a:r>
              <a:rPr lang="en-US" altLang="ja-JP" sz="2000" dirty="0" smtClean="0"/>
              <a:t>163pp.</a:t>
            </a:r>
            <a:endParaRPr lang="en-US" altLang="ja-JP" sz="2000" dirty="0"/>
          </a:p>
        </p:txBody>
      </p:sp>
      <p:sp>
        <p:nvSpPr>
          <p:cNvPr id="73" name="テキスト ボックス 72"/>
          <p:cNvSpPr txBox="1"/>
          <p:nvPr/>
        </p:nvSpPr>
        <p:spPr>
          <a:xfrm>
            <a:off x="1386929" y="40755488"/>
            <a:ext cx="13574732" cy="1631216"/>
          </a:xfrm>
          <a:prstGeom prst="rect">
            <a:avLst/>
          </a:prstGeom>
          <a:noFill/>
        </p:spPr>
        <p:txBody>
          <a:bodyPr wrap="square" rtlCol="0">
            <a:spAutoFit/>
          </a:bodyPr>
          <a:lstStyle/>
          <a:p>
            <a:r>
              <a:rPr lang="en-US" altLang="ja-JP" sz="2000" dirty="0"/>
              <a:t>1. Goody and </a:t>
            </a:r>
            <a:r>
              <a:rPr lang="en-US" altLang="ja-JP" sz="2000" dirty="0" smtClean="0"/>
              <a:t>Yung, </a:t>
            </a:r>
            <a:r>
              <a:rPr lang="en-US" altLang="ja-JP" sz="2000" dirty="0"/>
              <a:t>1989: Atmospheric Radiation Theoretical Basis </a:t>
            </a:r>
            <a:r>
              <a:rPr lang="en-US" altLang="ja-JP" sz="2000" dirty="0" smtClean="0"/>
              <a:t>Second</a:t>
            </a:r>
            <a:r>
              <a:rPr lang="ja-JP" altLang="en-US" sz="2000" dirty="0"/>
              <a:t> </a:t>
            </a:r>
            <a:r>
              <a:rPr lang="en-US" altLang="ja-JP" sz="2000" dirty="0" smtClean="0"/>
              <a:t>Edition</a:t>
            </a:r>
            <a:r>
              <a:rPr lang="en-US" altLang="ja-JP" sz="2000" dirty="0"/>
              <a:t>, Oxford </a:t>
            </a:r>
            <a:r>
              <a:rPr lang="en-US" altLang="ja-JP" sz="2000" dirty="0" err="1"/>
              <a:t>Univ</a:t>
            </a:r>
            <a:r>
              <a:rPr lang="en-US" altLang="ja-JP" sz="2000" dirty="0"/>
              <a:t> </a:t>
            </a:r>
            <a:r>
              <a:rPr lang="en-US" altLang="ja-JP" sz="2000" dirty="0" err="1"/>
              <a:t>Pr</a:t>
            </a:r>
            <a:r>
              <a:rPr lang="en-US" altLang="ja-JP" sz="2000" dirty="0"/>
              <a:t> on </a:t>
            </a:r>
            <a:r>
              <a:rPr lang="en-US" altLang="ja-JP" sz="2000" dirty="0" smtClean="0"/>
              <a:t>Demand, 519pp.</a:t>
            </a:r>
            <a:endParaRPr lang="en-US" altLang="ja-JP" sz="2000" dirty="0"/>
          </a:p>
          <a:p>
            <a:r>
              <a:rPr lang="en-US" altLang="ja-JP" sz="2000" dirty="0"/>
              <a:t>2. </a:t>
            </a:r>
            <a:r>
              <a:rPr lang="en-US" altLang="ja-JP" sz="2000" dirty="0" err="1"/>
              <a:t>Liou</a:t>
            </a:r>
            <a:r>
              <a:rPr lang="en-US" altLang="ja-JP" sz="2000" dirty="0"/>
              <a:t>, K. N. 2002: An Introduction to Atmospheric Radiation </a:t>
            </a:r>
            <a:r>
              <a:rPr lang="en-US" altLang="ja-JP" sz="2000" dirty="0" smtClean="0"/>
              <a:t>SECOND EDITION</a:t>
            </a:r>
            <a:r>
              <a:rPr lang="en-US" altLang="ja-JP" sz="2000" dirty="0"/>
              <a:t>, Academic </a:t>
            </a:r>
            <a:r>
              <a:rPr lang="en-US" altLang="ja-JP" sz="2000" dirty="0" smtClean="0"/>
              <a:t>Press, 583pp.</a:t>
            </a:r>
            <a:endParaRPr lang="en-US" altLang="ja-JP" sz="2000" dirty="0"/>
          </a:p>
          <a:p>
            <a:r>
              <a:rPr lang="en-US" altLang="ja-JP" sz="2000" dirty="0"/>
              <a:t>3. </a:t>
            </a:r>
            <a:r>
              <a:rPr lang="ja-JP" altLang="en-US" sz="2000" dirty="0"/>
              <a:t>会田勝</a:t>
            </a:r>
            <a:r>
              <a:rPr lang="en-US" altLang="ja-JP" sz="2000" dirty="0"/>
              <a:t>, 1954: </a:t>
            </a:r>
            <a:r>
              <a:rPr lang="ja-JP" altLang="en-US" sz="2000" dirty="0"/>
              <a:t>気象学のプロムナード</a:t>
            </a:r>
            <a:r>
              <a:rPr lang="en-US" altLang="ja-JP" sz="2000" dirty="0"/>
              <a:t>8 </a:t>
            </a:r>
            <a:r>
              <a:rPr lang="ja-JP" altLang="en-US" sz="2000" dirty="0"/>
              <a:t>大気と放射過程</a:t>
            </a:r>
            <a:r>
              <a:rPr lang="en-US" altLang="ja-JP" sz="2000" dirty="0"/>
              <a:t>-</a:t>
            </a:r>
            <a:r>
              <a:rPr lang="ja-JP" altLang="en-US" sz="2000" dirty="0"/>
              <a:t>大気の熱源と</a:t>
            </a:r>
            <a:r>
              <a:rPr lang="ja-JP" altLang="en-US" sz="2000" dirty="0" smtClean="0"/>
              <a:t>放射収支</a:t>
            </a:r>
            <a:r>
              <a:rPr lang="ja-JP" altLang="en-US" sz="2000" dirty="0"/>
              <a:t>を語る</a:t>
            </a:r>
            <a:r>
              <a:rPr lang="en-US" altLang="ja-JP" sz="2000" dirty="0"/>
              <a:t>-, </a:t>
            </a:r>
            <a:r>
              <a:rPr lang="ja-JP" altLang="en-US" sz="2000" dirty="0"/>
              <a:t>東京堂出版</a:t>
            </a:r>
            <a:r>
              <a:rPr lang="en-US" altLang="ja-JP" sz="2000" dirty="0"/>
              <a:t>, 280pp.</a:t>
            </a:r>
          </a:p>
          <a:p>
            <a:r>
              <a:rPr lang="en-US" altLang="ja-JP" sz="2000" dirty="0"/>
              <a:t>4. </a:t>
            </a:r>
            <a:r>
              <a:rPr lang="ja-JP" altLang="en-US" sz="2000" dirty="0"/>
              <a:t>浅野正二</a:t>
            </a:r>
            <a:r>
              <a:rPr lang="en-US" altLang="ja-JP" sz="2000" dirty="0"/>
              <a:t>, 2010: </a:t>
            </a:r>
            <a:r>
              <a:rPr lang="ja-JP" altLang="en-US" sz="2000" dirty="0"/>
              <a:t>大気放射学の基礎</a:t>
            </a:r>
            <a:r>
              <a:rPr lang="en-US" altLang="ja-JP" sz="2000" dirty="0"/>
              <a:t>, </a:t>
            </a:r>
            <a:r>
              <a:rPr lang="ja-JP" altLang="en-US" sz="2000" dirty="0"/>
              <a:t>朝倉書店</a:t>
            </a:r>
            <a:r>
              <a:rPr lang="en-US" altLang="ja-JP" sz="2000" dirty="0"/>
              <a:t>, 267pp.</a:t>
            </a:r>
          </a:p>
          <a:p>
            <a:r>
              <a:rPr lang="en-US" altLang="ja-JP" sz="2000" dirty="0"/>
              <a:t>5. </a:t>
            </a:r>
            <a:r>
              <a:rPr lang="ja-JP" altLang="en-US" sz="2000" dirty="0"/>
              <a:t>井谷優花</a:t>
            </a:r>
            <a:r>
              <a:rPr lang="en-US" altLang="ja-JP" sz="2000" dirty="0"/>
              <a:t>, 2010: </a:t>
            </a:r>
            <a:r>
              <a:rPr lang="ja-JP" altLang="en-US" sz="2000" dirty="0"/>
              <a:t>大気の射出限界と鉛直温度分布の関係についての考察</a:t>
            </a:r>
            <a:r>
              <a:rPr lang="en-US" altLang="ja-JP" sz="2000" dirty="0"/>
              <a:t>, </a:t>
            </a:r>
            <a:r>
              <a:rPr lang="ja-JP" altLang="en-US" sz="2000" dirty="0" smtClean="0"/>
              <a:t>神戸</a:t>
            </a:r>
            <a:r>
              <a:rPr lang="zh-TW" altLang="en-US" sz="2000" dirty="0" smtClean="0">
                <a:latin typeface="ＭＳ Ｐゴシック" pitchFamily="50" charset="-128"/>
                <a:ea typeface="ＭＳ Ｐゴシック" pitchFamily="50" charset="-128"/>
              </a:rPr>
              <a:t>大学</a:t>
            </a:r>
            <a:r>
              <a:rPr lang="zh-TW" altLang="en-US" sz="2000" dirty="0">
                <a:latin typeface="ＭＳ Ｐゴシック" pitchFamily="50" charset="-128"/>
                <a:ea typeface="ＭＳ Ｐゴシック" pitchFamily="50" charset="-128"/>
              </a:rPr>
              <a:t>卒業</a:t>
            </a:r>
            <a:r>
              <a:rPr lang="zh-TW" altLang="en-US" sz="2000" dirty="0" smtClean="0">
                <a:latin typeface="ＭＳ Ｐゴシック" pitchFamily="50" charset="-128"/>
                <a:ea typeface="ＭＳ Ｐゴシック" pitchFamily="50" charset="-128"/>
              </a:rPr>
              <a:t>論文</a:t>
            </a:r>
            <a:r>
              <a:rPr lang="en-US" altLang="zh-TW" sz="2000" dirty="0" smtClean="0">
                <a:latin typeface="ＭＳ Ｐゴシック" pitchFamily="50" charset="-128"/>
                <a:ea typeface="ＭＳ Ｐゴシック" pitchFamily="50" charset="-128"/>
              </a:rPr>
              <a:t>.</a:t>
            </a:r>
            <a:endParaRPr kumimoji="1" lang="ja-JP" altLang="en-US" sz="2800" dirty="0">
              <a:latin typeface="ＭＳ Ｐゴシック" pitchFamily="50" charset="-128"/>
              <a:ea typeface="ＭＳ Ｐゴシック" pitchFamily="50" charset="-128"/>
            </a:endParaRPr>
          </a:p>
        </p:txBody>
      </p:sp>
      <mc:AlternateContent xmlns:mc="http://schemas.openxmlformats.org/markup-compatibility/2006" xmlns:a14="http://schemas.microsoft.com/office/drawing/2010/main">
        <mc:Choice Requires="a14">
          <p:sp>
            <p:nvSpPr>
              <p:cNvPr id="65" name="テキスト ボックス 64"/>
              <p:cNvSpPr txBox="1"/>
              <p:nvPr/>
            </p:nvSpPr>
            <p:spPr>
              <a:xfrm>
                <a:off x="15596215" y="31313778"/>
                <a:ext cx="13873364" cy="3123932"/>
              </a:xfrm>
              <a:prstGeom prst="rect">
                <a:avLst/>
              </a:prstGeom>
              <a:noFill/>
            </p:spPr>
            <p:txBody>
              <a:bodyPr wrap="square" rtlCol="0">
                <a:spAutoFit/>
              </a:bodyPr>
              <a:lstStyle/>
              <a:p>
                <a:r>
                  <a:rPr lang="ja-JP" altLang="en-US" sz="3200" b="1" dirty="0" smtClean="0"/>
                  <a:t>・</a:t>
                </a:r>
                <a:r>
                  <a:rPr lang="ja-JP" altLang="en-US" sz="3200" dirty="0" smtClean="0"/>
                  <a:t>ある</a:t>
                </a:r>
                <a:r>
                  <a:rPr lang="ja-JP" altLang="en-US" sz="3200" dirty="0"/>
                  <a:t>程度等方的な放射場を仮定しているために</a:t>
                </a:r>
                <a:r>
                  <a:rPr lang="en-US" altLang="ja-JP" sz="3200" dirty="0"/>
                  <a:t>, </a:t>
                </a:r>
                <a:r>
                  <a:rPr lang="ja-JP" altLang="en-US" sz="3200" dirty="0"/>
                  <a:t>多重散乱</a:t>
                </a:r>
                <a:r>
                  <a:rPr lang="ja-JP" altLang="en-US" sz="3200" dirty="0" smtClean="0"/>
                  <a:t>が卓越</a:t>
                </a:r>
                <a:r>
                  <a:rPr lang="ja-JP" altLang="en-US" sz="3200" dirty="0"/>
                  <a:t>するよう</a:t>
                </a:r>
                <a:r>
                  <a:rPr lang="ja-JP" altLang="en-US" sz="3200" dirty="0" smtClean="0"/>
                  <a:t>な光学的</a:t>
                </a:r>
                <a:r>
                  <a:rPr lang="ja-JP" altLang="en-US" sz="3200" dirty="0"/>
                  <a:t>に厚い層に対しては有用な近似で</a:t>
                </a:r>
                <a:r>
                  <a:rPr lang="ja-JP" altLang="en-US" sz="3200" dirty="0" smtClean="0"/>
                  <a:t>ある</a:t>
                </a:r>
                <a:r>
                  <a:rPr lang="en-US" altLang="ja-JP" sz="3200" dirty="0" smtClean="0"/>
                  <a:t>.</a:t>
                </a:r>
              </a:p>
              <a:p>
                <a:endParaRPr lang="en-US" altLang="ja-JP" sz="500" dirty="0" smtClean="0"/>
              </a:p>
              <a:p>
                <a:r>
                  <a:rPr lang="ja-JP" altLang="en-US" sz="3200" b="1" dirty="0" smtClean="0"/>
                  <a:t>・</a:t>
                </a:r>
                <a:r>
                  <a:rPr lang="ja-JP" altLang="en-US" sz="3200" dirty="0" smtClean="0"/>
                  <a:t>前方</a:t>
                </a:r>
                <a:r>
                  <a:rPr lang="ja-JP" altLang="en-US" sz="3200" dirty="0"/>
                  <a:t>散乱が強いような場合</a:t>
                </a:r>
                <a:r>
                  <a:rPr lang="en-US" altLang="ja-JP" sz="3200" dirty="0"/>
                  <a:t>, </a:t>
                </a:r>
                <a:r>
                  <a:rPr lang="ja-JP" altLang="en-US" sz="3200" dirty="0"/>
                  <a:t>散乱位相関数</a:t>
                </a:r>
                <a:r>
                  <a:rPr lang="ja-JP" altLang="en-US" sz="3200" dirty="0" smtClean="0"/>
                  <a:t>は</a:t>
                </a:r>
                <a14:m>
                  <m:oMath xmlns:m="http://schemas.openxmlformats.org/officeDocument/2006/math">
                    <m:r>
                      <a:rPr lang="en-US" altLang="ja-JP" sz="3200" b="0" i="0" smtClean="0">
                        <a:latin typeface="Cambria Math"/>
                        <a:ea typeface="Cambria Math"/>
                      </a:rPr>
                      <m:t> </m:t>
                    </m:r>
                    <m:r>
                      <m:rPr>
                        <m:sty m:val="p"/>
                      </m:rPr>
                      <a:rPr lang="el-GR" altLang="ja-JP" sz="3200" i="1" smtClean="0">
                        <a:latin typeface="Cambria Math"/>
                        <a:ea typeface="Cambria Math"/>
                      </a:rPr>
                      <m:t>Θ</m:t>
                    </m:r>
                    <m:r>
                      <a:rPr lang="en-US" altLang="ja-JP" sz="3200" b="0" i="1" smtClean="0">
                        <a:latin typeface="Cambria Math"/>
                        <a:ea typeface="Cambria Math"/>
                      </a:rPr>
                      <m:t>=0 </m:t>
                    </m:r>
                  </m:oMath>
                </a14:m>
                <a:r>
                  <a:rPr lang="ja-JP" altLang="en-US" sz="3200" dirty="0" smtClean="0"/>
                  <a:t>の</a:t>
                </a:r>
                <a:r>
                  <a:rPr lang="ja-JP" altLang="en-US" sz="3200" dirty="0"/>
                  <a:t>方向にピークをもつ</a:t>
                </a:r>
                <a:r>
                  <a:rPr lang="ja-JP" altLang="en-US" sz="3200" dirty="0" smtClean="0"/>
                  <a:t>ので</a:t>
                </a:r>
                <a:r>
                  <a:rPr lang="en-US" altLang="ja-JP" sz="3200" dirty="0" smtClean="0"/>
                  <a:t>, </a:t>
                </a:r>
                <a:r>
                  <a:rPr lang="ja-JP" altLang="en-US" sz="3200" dirty="0" smtClean="0"/>
                  <a:t>ルジャンドル級数で散乱位相関数を展開する際</a:t>
                </a:r>
                <a:r>
                  <a:rPr lang="en-US" altLang="ja-JP" sz="3200" dirty="0" smtClean="0"/>
                  <a:t>, </a:t>
                </a:r>
                <a:r>
                  <a:rPr lang="ja-JP" altLang="en-US" sz="3200" dirty="0" smtClean="0"/>
                  <a:t>より高次の項まで考慮しなければならなくなる</a:t>
                </a:r>
                <a:r>
                  <a:rPr lang="en-US" altLang="ja-JP" sz="3200" dirty="0" smtClean="0"/>
                  <a:t>. </a:t>
                </a:r>
                <a:r>
                  <a:rPr lang="ja-JP" altLang="en-US" sz="3200" dirty="0"/>
                  <a:t>そのため前方散乱が卓越するような光学的に</a:t>
                </a:r>
                <a:r>
                  <a:rPr lang="ja-JP" altLang="en-US" sz="3200" dirty="0" smtClean="0"/>
                  <a:t>薄い</a:t>
                </a:r>
                <a:r>
                  <a:rPr lang="ja-JP" altLang="en-US" sz="3200" dirty="0"/>
                  <a:t>層に</a:t>
                </a:r>
                <a:r>
                  <a:rPr lang="ja-JP" altLang="en-US" sz="3200" dirty="0" smtClean="0"/>
                  <a:t>対して精度が低くなる</a:t>
                </a:r>
                <a:r>
                  <a:rPr lang="en-US" altLang="ja-JP" sz="3200" dirty="0" smtClean="0"/>
                  <a:t>.</a:t>
                </a:r>
                <a:endParaRPr kumimoji="1" lang="ja-JP" altLang="en-US" sz="3200" dirty="0"/>
              </a:p>
            </p:txBody>
          </p:sp>
        </mc:Choice>
        <mc:Fallback xmlns="">
          <p:sp>
            <p:nvSpPr>
              <p:cNvPr id="65" name="テキスト ボックス 64"/>
              <p:cNvSpPr txBox="1">
                <a:spLocks noRot="1" noChangeAspect="1" noMove="1" noResize="1" noEditPoints="1" noAdjustHandles="1" noChangeArrowheads="1" noChangeShapeType="1" noTextEdit="1"/>
              </p:cNvSpPr>
              <p:nvPr/>
            </p:nvSpPr>
            <p:spPr>
              <a:xfrm>
                <a:off x="15596215" y="31313778"/>
                <a:ext cx="13873364" cy="3123932"/>
              </a:xfrm>
              <a:prstGeom prst="rect">
                <a:avLst/>
              </a:prstGeom>
              <a:blipFill rotWithShape="1">
                <a:blip r:embed="rId23"/>
                <a:stretch>
                  <a:fillRect l="-1098" t="-3516" r="-1670" b="-5859"/>
                </a:stretch>
              </a:blipFill>
            </p:spPr>
            <p:txBody>
              <a:bodyPr/>
              <a:lstStyle/>
              <a:p>
                <a:r>
                  <a:rPr lang="ja-JP" altLang="en-US">
                    <a:noFill/>
                  </a:rPr>
                  <a:t> </a:t>
                </a:r>
              </a:p>
            </p:txBody>
          </p:sp>
        </mc:Fallback>
      </mc:AlternateContent>
      <p:sp>
        <p:nvSpPr>
          <p:cNvPr id="66" name="テキスト ボックス 65"/>
          <p:cNvSpPr txBox="1"/>
          <p:nvPr/>
        </p:nvSpPr>
        <p:spPr>
          <a:xfrm>
            <a:off x="15699019" y="30684583"/>
            <a:ext cx="4262831" cy="584775"/>
          </a:xfrm>
          <a:prstGeom prst="rect">
            <a:avLst/>
          </a:prstGeom>
          <a:noFill/>
        </p:spPr>
        <p:txBody>
          <a:bodyPr wrap="square" rtlCol="0">
            <a:spAutoFit/>
          </a:bodyPr>
          <a:lstStyle/>
          <a:p>
            <a:r>
              <a:rPr lang="en-US" altLang="ja-JP" sz="3200" b="1" dirty="0" err="1">
                <a:solidFill>
                  <a:srgbClr val="0070C0"/>
                </a:solidFill>
              </a:rPr>
              <a:t>Eddington</a:t>
            </a:r>
            <a:r>
              <a:rPr lang="en-US" altLang="ja-JP" sz="3200" b="1" dirty="0">
                <a:solidFill>
                  <a:srgbClr val="0070C0"/>
                </a:solidFill>
              </a:rPr>
              <a:t> </a:t>
            </a:r>
            <a:r>
              <a:rPr lang="ja-JP" altLang="en-US" sz="3200" b="1" dirty="0" smtClean="0">
                <a:solidFill>
                  <a:srgbClr val="0070C0"/>
                </a:solidFill>
              </a:rPr>
              <a:t>近似の特徴</a:t>
            </a:r>
            <a:endParaRPr kumimoji="1" lang="ja-JP" altLang="en-US" sz="3200" b="1" dirty="0">
              <a:solidFill>
                <a:srgbClr val="0070C0"/>
              </a:solidFill>
            </a:endParaRPr>
          </a:p>
        </p:txBody>
      </p:sp>
      <p:sp>
        <p:nvSpPr>
          <p:cNvPr id="67" name="テキスト ボックス 66"/>
          <p:cNvSpPr txBox="1"/>
          <p:nvPr/>
        </p:nvSpPr>
        <p:spPr>
          <a:xfrm>
            <a:off x="15646942" y="22187639"/>
            <a:ext cx="4173565" cy="584775"/>
          </a:xfrm>
          <a:prstGeom prst="rect">
            <a:avLst/>
          </a:prstGeom>
          <a:noFill/>
        </p:spPr>
        <p:txBody>
          <a:bodyPr wrap="square" rtlCol="0">
            <a:spAutoFit/>
          </a:bodyPr>
          <a:lstStyle/>
          <a:p>
            <a:r>
              <a:rPr kumimoji="1" lang="en-US" altLang="ja-JP" sz="3200" b="1" dirty="0" err="1" smtClean="0">
                <a:solidFill>
                  <a:srgbClr val="0070C0"/>
                </a:solidFill>
              </a:rPr>
              <a:t>Eddington</a:t>
            </a:r>
            <a:r>
              <a:rPr kumimoji="1" lang="en-US" altLang="ja-JP" sz="3200" b="1" dirty="0" smtClean="0">
                <a:solidFill>
                  <a:srgbClr val="0070C0"/>
                </a:solidFill>
              </a:rPr>
              <a:t> </a:t>
            </a:r>
            <a:r>
              <a:rPr kumimoji="1" lang="ja-JP" altLang="en-US" sz="3200" b="1" dirty="0" smtClean="0">
                <a:solidFill>
                  <a:srgbClr val="0070C0"/>
                </a:solidFill>
              </a:rPr>
              <a:t>近似の仮定</a:t>
            </a:r>
            <a:endParaRPr kumimoji="1" lang="en-US" altLang="ja-JP" sz="3200" b="1" dirty="0" smtClean="0">
              <a:solidFill>
                <a:srgbClr val="0070C0"/>
              </a:solidFill>
            </a:endParaRPr>
          </a:p>
        </p:txBody>
      </p:sp>
      <p:pic>
        <p:nvPicPr>
          <p:cNvPr id="1035" name="Picture 11" descr="C:\Users\tsubuan-m\Documents\ASM-10\sotsuron\ポスター\texclip\Eddington_ルジャンドル展開.png"/>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17654727" y="24140566"/>
            <a:ext cx="4037988" cy="416196"/>
          </a:xfrm>
          <a:prstGeom prst="rect">
            <a:avLst/>
          </a:prstGeom>
          <a:noFill/>
          <a:extLst>
            <a:ext uri="{909E8E84-426E-40DD-AFC4-6F175D3DCCD1}">
              <a14:hiddenFill xmlns:a14="http://schemas.microsoft.com/office/drawing/2010/main">
                <a:solidFill>
                  <a:srgbClr val="FFFFFF"/>
                </a:solidFill>
              </a14:hiddenFill>
            </a:ext>
          </a:extLst>
        </p:spPr>
      </p:pic>
      <p:sp>
        <p:nvSpPr>
          <p:cNvPr id="86" name="テキスト ボックス 85"/>
          <p:cNvSpPr txBox="1"/>
          <p:nvPr/>
        </p:nvSpPr>
        <p:spPr>
          <a:xfrm>
            <a:off x="15672966" y="25076670"/>
            <a:ext cx="3860171" cy="584775"/>
          </a:xfrm>
          <a:prstGeom prst="rect">
            <a:avLst/>
          </a:prstGeom>
          <a:noFill/>
        </p:spPr>
        <p:txBody>
          <a:bodyPr wrap="square" rtlCol="0">
            <a:spAutoFit/>
          </a:bodyPr>
          <a:lstStyle/>
          <a:p>
            <a:r>
              <a:rPr kumimoji="1" lang="en-US" altLang="ja-JP" sz="3200" b="1" dirty="0" err="1" smtClean="0">
                <a:solidFill>
                  <a:srgbClr val="0070C0"/>
                </a:solidFill>
              </a:rPr>
              <a:t>Eddington</a:t>
            </a:r>
            <a:r>
              <a:rPr kumimoji="1" lang="en-US" altLang="ja-JP" sz="3200" b="1" dirty="0" smtClean="0">
                <a:solidFill>
                  <a:srgbClr val="0070C0"/>
                </a:solidFill>
              </a:rPr>
              <a:t> </a:t>
            </a:r>
            <a:r>
              <a:rPr kumimoji="1" lang="ja-JP" altLang="en-US" sz="3200" b="1" dirty="0" smtClean="0">
                <a:solidFill>
                  <a:srgbClr val="0070C0"/>
                </a:solidFill>
              </a:rPr>
              <a:t>近似の解</a:t>
            </a:r>
            <a:endParaRPr kumimoji="1" lang="en-US" altLang="ja-JP" sz="3200" b="1" dirty="0" smtClean="0">
              <a:solidFill>
                <a:srgbClr val="0070C0"/>
              </a:solidFill>
            </a:endParaRPr>
          </a:p>
        </p:txBody>
      </p:sp>
      <p:sp>
        <p:nvSpPr>
          <p:cNvPr id="75" name="角丸四角形 74"/>
          <p:cNvSpPr/>
          <p:nvPr/>
        </p:nvSpPr>
        <p:spPr>
          <a:xfrm>
            <a:off x="15596213" y="22916430"/>
            <a:ext cx="13262522" cy="18722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テキスト ボックス 75"/>
          <p:cNvSpPr txBox="1"/>
          <p:nvPr/>
        </p:nvSpPr>
        <p:spPr>
          <a:xfrm>
            <a:off x="6937420" y="30417456"/>
            <a:ext cx="1351875" cy="707886"/>
          </a:xfrm>
          <a:prstGeom prst="rect">
            <a:avLst/>
          </a:prstGeom>
          <a:noFill/>
        </p:spPr>
        <p:txBody>
          <a:bodyPr wrap="square" rtlCol="0">
            <a:spAutoFit/>
          </a:bodyPr>
          <a:lstStyle/>
          <a:p>
            <a:r>
              <a:rPr kumimoji="1" lang="ja-JP" altLang="en-US" sz="4000" dirty="0" smtClean="0"/>
              <a:t>仮定</a:t>
            </a:r>
            <a:endParaRPr kumimoji="1" lang="en-US" altLang="ja-JP" sz="4000" dirty="0" smtClean="0"/>
          </a:p>
        </p:txBody>
      </p:sp>
      <p:pic>
        <p:nvPicPr>
          <p:cNvPr id="1037" name="Picture 13" descr="C:\Users\tsubuan-m\Documents\ASM-10\sotsuron\ポスター\texclip\ルジャンドル陪関数.png"/>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4872754" y="21620286"/>
            <a:ext cx="780401" cy="275831"/>
          </a:xfrm>
          <a:prstGeom prst="rect">
            <a:avLst/>
          </a:prstGeom>
          <a:noFill/>
          <a:extLst>
            <a:ext uri="{909E8E84-426E-40DD-AFC4-6F175D3DCCD1}">
              <a14:hiddenFill xmlns:a14="http://schemas.microsoft.com/office/drawing/2010/main">
                <a:solidFill>
                  <a:srgbClr val="FFFFFF"/>
                </a:solidFill>
              </a14:hiddenFill>
            </a:ext>
          </a:extLst>
        </p:spPr>
      </p:pic>
      <p:sp>
        <p:nvSpPr>
          <p:cNvPr id="81" name="正方形/長方形 80"/>
          <p:cNvSpPr/>
          <p:nvPr/>
        </p:nvSpPr>
        <p:spPr>
          <a:xfrm>
            <a:off x="15660579" y="13987438"/>
            <a:ext cx="12795573" cy="13403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24429019" y="20684182"/>
            <a:ext cx="4896544" cy="13237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1165399" y="27231542"/>
            <a:ext cx="13522151" cy="18055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Picture 2" descr="E:\ASM-102\sotsuron\ポスター\texclip\太陽放射_4.4.34.png"/>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15788059" y="19460046"/>
            <a:ext cx="11912262" cy="2370163"/>
          </a:xfrm>
          <a:prstGeom prst="rect">
            <a:avLst/>
          </a:prstGeom>
          <a:noFill/>
          <a:extLst>
            <a:ext uri="{909E8E84-426E-40DD-AFC4-6F175D3DCCD1}">
              <a14:hiddenFill xmlns:a14="http://schemas.microsoft.com/office/drawing/2010/main">
                <a:solidFill>
                  <a:srgbClr val="FFFFFF"/>
                </a:solidFill>
              </a14:hiddenFill>
            </a:ext>
          </a:extLst>
        </p:spPr>
      </p:pic>
      <p:sp>
        <p:nvSpPr>
          <p:cNvPr id="80" name="テキスト ボックス 79"/>
          <p:cNvSpPr txBox="1"/>
          <p:nvPr/>
        </p:nvSpPr>
        <p:spPr>
          <a:xfrm>
            <a:off x="3864138" y="12547278"/>
            <a:ext cx="1194729" cy="646331"/>
          </a:xfrm>
          <a:prstGeom prst="rect">
            <a:avLst/>
          </a:prstGeom>
          <a:noFill/>
        </p:spPr>
        <p:txBody>
          <a:bodyPr wrap="square" rtlCol="0">
            <a:spAutoFit/>
          </a:bodyPr>
          <a:lstStyle/>
          <a:p>
            <a:r>
              <a:rPr lang="ja-JP" altLang="en-US" sz="3600" dirty="0"/>
              <a:t>仮定</a:t>
            </a:r>
            <a:endParaRPr kumimoji="1" lang="en-US" altLang="ja-JP" sz="3600" dirty="0" smtClean="0"/>
          </a:p>
        </p:txBody>
      </p:sp>
      <p:sp>
        <p:nvSpPr>
          <p:cNvPr id="5" name="角丸四角形 4"/>
          <p:cNvSpPr/>
          <p:nvPr/>
        </p:nvSpPr>
        <p:spPr>
          <a:xfrm>
            <a:off x="15596213" y="10171015"/>
            <a:ext cx="13729349" cy="367240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19071708" y="9882982"/>
            <a:ext cx="5429319" cy="584775"/>
          </a:xfrm>
          <a:prstGeom prst="rect">
            <a:avLst/>
          </a:prstGeom>
          <a:solidFill>
            <a:schemeClr val="bg1"/>
          </a:solidFill>
          <a:ln>
            <a:solidFill>
              <a:schemeClr val="accent1"/>
            </a:solidFill>
          </a:ln>
        </p:spPr>
        <p:txBody>
          <a:bodyPr wrap="square" rtlCol="0">
            <a:spAutoFit/>
          </a:bodyPr>
          <a:lstStyle/>
          <a:p>
            <a:r>
              <a:rPr lang="ja-JP" altLang="en-US" sz="3200" b="1" dirty="0" smtClean="0"/>
              <a:t>太陽放射の放射伝達方程式</a:t>
            </a:r>
            <a:endParaRPr kumimoji="1" lang="ja-JP" altLang="en-US" sz="3200" b="1" dirty="0"/>
          </a:p>
        </p:txBody>
      </p:sp>
      <p:pic>
        <p:nvPicPr>
          <p:cNvPr id="30" name="Picture 2" descr="C:\Users\tsubuan-m\Documents\ASM-10\sotsuron\ポスター\texclip\地球放射_放射伝達方程式.png"/>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725961" y="18883982"/>
            <a:ext cx="5429250" cy="838200"/>
          </a:xfrm>
          <a:prstGeom prst="rect">
            <a:avLst/>
          </a:prstGeom>
          <a:noFill/>
          <a:extLst>
            <a:ext uri="{909E8E84-426E-40DD-AFC4-6F175D3DCCD1}">
              <a14:hiddenFill xmlns:a14="http://schemas.microsoft.com/office/drawing/2010/main">
                <a:solidFill>
                  <a:srgbClr val="FFFFFF"/>
                </a:solidFill>
              </a14:hiddenFill>
            </a:ext>
          </a:extLst>
        </p:spPr>
      </p:pic>
      <p:sp>
        <p:nvSpPr>
          <p:cNvPr id="85" name="テキスト ボックス 84"/>
          <p:cNvSpPr txBox="1"/>
          <p:nvPr/>
        </p:nvSpPr>
        <p:spPr>
          <a:xfrm>
            <a:off x="1165099" y="18102114"/>
            <a:ext cx="3893768" cy="584775"/>
          </a:xfrm>
          <a:prstGeom prst="rect">
            <a:avLst/>
          </a:prstGeom>
          <a:noFill/>
        </p:spPr>
        <p:txBody>
          <a:bodyPr wrap="square" rtlCol="0">
            <a:spAutoFit/>
          </a:bodyPr>
          <a:lstStyle/>
          <a:p>
            <a:r>
              <a:rPr kumimoji="1" lang="ja-JP" altLang="en-US" sz="3200" b="1" dirty="0" smtClean="0"/>
              <a:t>放射伝達方程式</a:t>
            </a:r>
            <a:endParaRPr kumimoji="1" lang="ja-JP" altLang="en-US" sz="3200" b="1" dirty="0"/>
          </a:p>
        </p:txBody>
      </p:sp>
      <p:pic>
        <p:nvPicPr>
          <p:cNvPr id="28" name="Picture 2" descr="C:\Users\tsubuan-m\Documents\ASM-10\sotsuron\ポスター\texclip\太陽放射_放射伝達方程式_下端の減衰2.png"/>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5877625" y="5418486"/>
            <a:ext cx="5705475" cy="819150"/>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 descr="C:\Users\tsubuan-m\Documents\ASM-10\sotsuron\ポスター\texclip\太陽放射_放射伝達方程式_多重散乱2.png"/>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15887012" y="6786638"/>
            <a:ext cx="10753725" cy="990600"/>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4" descr="C:\Users\tsubuan-m\Documents\ASM-10\sotsuron\ポスター\texclip\太陽放射_放射伝達方程式_直達光2.png"/>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5877625" y="8730854"/>
            <a:ext cx="7524750" cy="838200"/>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5" descr="C:\Users\tsubuan-m\Documents\ASM-10\sotsuron\ポスター\texclip\太陽放射_放射伝達方程式_all.png"/>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16004083" y="10531054"/>
            <a:ext cx="10320338" cy="3102067"/>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 descr="C:\Users\tsubuan-m\Documents\ASM-10\sotsuron\ポスター\texclip\散乱位相関数_ルジャンドル展開2.png"/>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6076091" y="17443822"/>
            <a:ext cx="4032448" cy="103116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tsubuan-m\Documents\ASM-10\sotsuron\ポスター\texclip\Eddington_a2.png"/>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16063913" y="27941363"/>
            <a:ext cx="3952875" cy="44767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tsubuan-m\Documents\ASM-10\sotsuron\ポスター\texclip\Eddington_k2.png"/>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6058132" y="28661443"/>
            <a:ext cx="3762375" cy="447675"/>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11" descr="C:\Users\tsubuan-m\Documents\ASM-10\sotsuron\ポスター\texclip\Eddington_psi.png"/>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21939893" y="28957090"/>
            <a:ext cx="6305550" cy="8001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tsubuan-m\Documents\ASM-10\sotsuron\ポスター\texclip\Eddington_xi.png"/>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1908739" y="27781720"/>
            <a:ext cx="6915150" cy="895350"/>
          </a:xfrm>
          <a:prstGeom prst="rect">
            <a:avLst/>
          </a:prstGeom>
          <a:noFill/>
          <a:extLst>
            <a:ext uri="{909E8E84-426E-40DD-AFC4-6F175D3DCCD1}">
              <a14:hiddenFill xmlns:a14="http://schemas.microsoft.com/office/drawing/2010/main">
                <a:solidFill>
                  <a:srgbClr val="FFFFFF"/>
                </a:solidFill>
              </a14:hiddenFill>
            </a:ext>
          </a:extLst>
        </p:spPr>
      </p:pic>
      <p:sp>
        <p:nvSpPr>
          <p:cNvPr id="54" name="正方形/長方形 53"/>
          <p:cNvSpPr/>
          <p:nvPr/>
        </p:nvSpPr>
        <p:spPr>
          <a:xfrm>
            <a:off x="15832842" y="27659094"/>
            <a:ext cx="13231914" cy="28181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50" name="テキスト ボックス 49"/>
              <p:cNvSpPr txBox="1"/>
              <p:nvPr/>
            </p:nvSpPr>
            <p:spPr>
              <a:xfrm>
                <a:off x="23402375" y="26569674"/>
                <a:ext cx="5421514" cy="523220"/>
              </a:xfrm>
              <a:prstGeom prst="rect">
                <a:avLst/>
              </a:prstGeom>
              <a:solidFill>
                <a:schemeClr val="bg1"/>
              </a:solidFill>
              <a:ln>
                <a:noFill/>
              </a:ln>
            </p:spPr>
            <p:txBody>
              <a:bodyPr wrap="square" rtlCol="0">
                <a:spAutoFit/>
              </a:bodyPr>
              <a:lstStyle/>
              <a:p>
                <a14:m>
                  <m:oMath xmlns:m="http://schemas.openxmlformats.org/officeDocument/2006/math">
                    <m:r>
                      <a:rPr kumimoji="1" lang="en-US" altLang="ja-JP" sz="2800" b="0" i="1" smtClean="0">
                        <a:latin typeface="Cambria Math"/>
                      </a:rPr>
                      <m:t>𝐾</m:t>
                    </m:r>
                    <m:r>
                      <a:rPr kumimoji="1" lang="en-US" altLang="ja-JP" sz="2800" b="0" i="1" smtClean="0">
                        <a:latin typeface="Cambria Math"/>
                      </a:rPr>
                      <m:t>, </m:t>
                    </m:r>
                    <m:r>
                      <a:rPr kumimoji="1" lang="en-US" altLang="ja-JP" sz="2800" b="0" i="1" smtClean="0">
                        <a:latin typeface="Cambria Math"/>
                      </a:rPr>
                      <m:t>𝐻</m:t>
                    </m:r>
                  </m:oMath>
                </a14:m>
                <a:r>
                  <a:rPr kumimoji="1" lang="ja-JP" altLang="en-US" sz="2800" dirty="0" smtClean="0"/>
                  <a:t> は境界条件によって定まる</a:t>
                </a:r>
                <a:r>
                  <a:rPr kumimoji="1" lang="en-US" altLang="ja-JP" sz="2800" dirty="0" smtClean="0"/>
                  <a:t>.</a:t>
                </a:r>
                <a:endParaRPr kumimoji="1" lang="ja-JP" altLang="en-US" sz="2800" dirty="0"/>
              </a:p>
            </p:txBody>
          </p:sp>
        </mc:Choice>
        <mc:Fallback xmlns="">
          <p:sp>
            <p:nvSpPr>
              <p:cNvPr id="50" name="テキスト ボックス 49"/>
              <p:cNvSpPr txBox="1">
                <a:spLocks noRot="1" noChangeAspect="1" noMove="1" noResize="1" noEditPoints="1" noAdjustHandles="1" noChangeArrowheads="1" noChangeShapeType="1" noTextEdit="1"/>
              </p:cNvSpPr>
              <p:nvPr/>
            </p:nvSpPr>
            <p:spPr>
              <a:xfrm>
                <a:off x="23402375" y="26569674"/>
                <a:ext cx="5421514" cy="523220"/>
              </a:xfrm>
              <a:prstGeom prst="rect">
                <a:avLst/>
              </a:prstGeom>
              <a:blipFill rotWithShape="1">
                <a:blip r:embed="rId39"/>
                <a:stretch>
                  <a:fillRect t="-16471" b="-35294"/>
                </a:stretch>
              </a:blipFill>
              <a:ln>
                <a:noFill/>
              </a:ln>
            </p:spPr>
            <p:txBody>
              <a:bodyPr/>
              <a:lstStyle/>
              <a:p>
                <a:r>
                  <a:rPr lang="ja-JP" altLang="en-US">
                    <a:noFill/>
                  </a:rPr>
                  <a:t> </a:t>
                </a:r>
              </a:p>
            </p:txBody>
          </p:sp>
        </mc:Fallback>
      </mc:AlternateContent>
      <p:sp>
        <p:nvSpPr>
          <p:cNvPr id="44" name="テキスト ボックス 43"/>
          <p:cNvSpPr txBox="1"/>
          <p:nvPr/>
        </p:nvSpPr>
        <p:spPr>
          <a:xfrm>
            <a:off x="11971635" y="36309918"/>
            <a:ext cx="1584176" cy="461665"/>
          </a:xfrm>
          <a:prstGeom prst="rect">
            <a:avLst/>
          </a:prstGeom>
          <a:noFill/>
        </p:spPr>
        <p:txBody>
          <a:bodyPr wrap="square" rtlCol="0">
            <a:spAutoFit/>
          </a:bodyPr>
          <a:lstStyle/>
          <a:p>
            <a:r>
              <a:rPr kumimoji="1" lang="ja-JP" altLang="en-US" sz="2400" dirty="0" smtClean="0">
                <a:solidFill>
                  <a:srgbClr val="00B050"/>
                </a:solidFill>
              </a:rPr>
              <a:t>多重散乱</a:t>
            </a:r>
            <a:endParaRPr kumimoji="1" lang="ja-JP" altLang="en-US" sz="2400" dirty="0">
              <a:solidFill>
                <a:srgbClr val="00B050"/>
              </a:solidFill>
            </a:endParaRPr>
          </a:p>
        </p:txBody>
      </p:sp>
      <p:sp>
        <p:nvSpPr>
          <p:cNvPr id="57" name="テキスト ボックス 56"/>
          <p:cNvSpPr txBox="1"/>
          <p:nvPr/>
        </p:nvSpPr>
        <p:spPr>
          <a:xfrm>
            <a:off x="9883403" y="34005662"/>
            <a:ext cx="2786851" cy="461665"/>
          </a:xfrm>
          <a:prstGeom prst="rect">
            <a:avLst/>
          </a:prstGeom>
          <a:noFill/>
        </p:spPr>
        <p:txBody>
          <a:bodyPr wrap="square" rtlCol="0">
            <a:spAutoFit/>
          </a:bodyPr>
          <a:lstStyle/>
          <a:p>
            <a:r>
              <a:rPr lang="ja-JP" altLang="en-US" sz="2400" dirty="0">
                <a:solidFill>
                  <a:srgbClr val="FF0000"/>
                </a:solidFill>
              </a:rPr>
              <a:t>太陽光の直達成分</a:t>
            </a:r>
            <a:endParaRPr kumimoji="1" lang="ja-JP" altLang="en-US" sz="2400" dirty="0"/>
          </a:p>
        </p:txBody>
      </p:sp>
      <p:sp>
        <p:nvSpPr>
          <p:cNvPr id="62" name="テキスト ボックス 61"/>
          <p:cNvSpPr txBox="1"/>
          <p:nvPr/>
        </p:nvSpPr>
        <p:spPr>
          <a:xfrm>
            <a:off x="7933183" y="38542166"/>
            <a:ext cx="2670300" cy="461665"/>
          </a:xfrm>
          <a:prstGeom prst="rect">
            <a:avLst/>
          </a:prstGeom>
          <a:noFill/>
        </p:spPr>
        <p:txBody>
          <a:bodyPr wrap="square" rtlCol="0">
            <a:spAutoFit/>
          </a:bodyPr>
          <a:lstStyle/>
          <a:p>
            <a:r>
              <a:rPr kumimoji="1" lang="ja-JP" altLang="en-US" sz="2400" dirty="0" smtClean="0">
                <a:solidFill>
                  <a:schemeClr val="accent6">
                    <a:lumMod val="50000"/>
                  </a:schemeClr>
                </a:solidFill>
              </a:rPr>
              <a:t>入射する放射輝度</a:t>
            </a:r>
            <a:endParaRPr kumimoji="1" lang="ja-JP" altLang="en-US" sz="2400" dirty="0">
              <a:solidFill>
                <a:schemeClr val="accent6">
                  <a:lumMod val="50000"/>
                </a:schemeClr>
              </a:solidFill>
            </a:endParaRPr>
          </a:p>
        </p:txBody>
      </p:sp>
      <p:pic>
        <p:nvPicPr>
          <p:cNvPr id="63" name="Picture 3" descr="C:\Users\tsubuan-m\Documents\ASM-10\sotsuron\ポスター\texclip\Eddington_g.png"/>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16299938" y="29300706"/>
            <a:ext cx="4963935" cy="904115"/>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8" name="テキスト ボックス 67"/>
              <p:cNvSpPr txBox="1"/>
              <p:nvPr/>
            </p:nvSpPr>
            <p:spPr>
              <a:xfrm>
                <a:off x="24373489" y="12816997"/>
                <a:ext cx="4691267" cy="769441"/>
              </a:xfrm>
              <a:prstGeom prst="rect">
                <a:avLst/>
              </a:prstGeom>
              <a:noFill/>
              <a:ln>
                <a:solidFill>
                  <a:schemeClr val="accent1"/>
                </a:solidFill>
              </a:ln>
            </p:spPr>
            <p:txBody>
              <a:bodyPr wrap="square" rtlCol="0">
                <a:spAutoFit/>
              </a:bodyPr>
              <a:lstStyle/>
              <a:p>
                <a:r>
                  <a:rPr lang="ja-JP" altLang="en-US" sz="2200" dirty="0" smtClean="0"/>
                  <a:t>ここで</a:t>
                </a:r>
                <a14:m>
                  <m:oMath xmlns:m="http://schemas.openxmlformats.org/officeDocument/2006/math">
                    <m:r>
                      <a:rPr lang="en-US" altLang="ja-JP" sz="2200" b="0" i="1" smtClean="0">
                        <a:latin typeface="Cambria Math"/>
                      </a:rPr>
                      <m:t>𝑃</m:t>
                    </m:r>
                    <m:r>
                      <a:rPr lang="en-US" altLang="ja-JP" sz="2200" b="0" i="1" smtClean="0">
                        <a:latin typeface="Cambria Math"/>
                      </a:rPr>
                      <m:t>(</m:t>
                    </m:r>
                    <m:r>
                      <a:rPr lang="ja-JP" altLang="en-US" sz="2200" b="0" i="1" smtClean="0">
                        <a:latin typeface="Cambria Math"/>
                      </a:rPr>
                      <m:t>𝜇</m:t>
                    </m:r>
                    <m:r>
                      <a:rPr lang="en-US" altLang="ja-JP" sz="2200" b="0" i="1" smtClean="0">
                        <a:latin typeface="Cambria Math"/>
                      </a:rPr>
                      <m:t>, </m:t>
                    </m:r>
                    <m:r>
                      <a:rPr lang="ja-JP" altLang="en-US" sz="2200" b="0" i="1" smtClean="0">
                        <a:latin typeface="Cambria Math"/>
                      </a:rPr>
                      <m:t>𝜙</m:t>
                    </m:r>
                    <m:r>
                      <a:rPr lang="en-US" altLang="ja-JP" sz="2200" b="0" i="1" smtClean="0">
                        <a:latin typeface="Cambria Math"/>
                      </a:rPr>
                      <m:t> ; </m:t>
                    </m:r>
                    <m:sSup>
                      <m:sSupPr>
                        <m:ctrlPr>
                          <a:rPr lang="en-US" altLang="ja-JP" sz="2200" b="0" i="1" smtClean="0">
                            <a:latin typeface="Cambria Math"/>
                          </a:rPr>
                        </m:ctrlPr>
                      </m:sSupPr>
                      <m:e>
                        <m:r>
                          <a:rPr lang="ja-JP" altLang="en-US" sz="2200" b="0" i="1" smtClean="0">
                            <a:latin typeface="Cambria Math"/>
                          </a:rPr>
                          <m:t>𝜇</m:t>
                        </m:r>
                      </m:e>
                      <m:sup>
                        <m:r>
                          <a:rPr lang="en-US" altLang="ja-JP" sz="2200" b="0" i="1" smtClean="0">
                            <a:latin typeface="Cambria Math"/>
                          </a:rPr>
                          <m:t>′</m:t>
                        </m:r>
                      </m:sup>
                    </m:sSup>
                    <m:r>
                      <a:rPr lang="en-US" altLang="ja-JP" sz="2200" b="0" i="1" smtClean="0">
                        <a:latin typeface="Cambria Math"/>
                      </a:rPr>
                      <m:t>, </m:t>
                    </m:r>
                    <m:sSup>
                      <m:sSupPr>
                        <m:ctrlPr>
                          <a:rPr lang="en-US" altLang="ja-JP" sz="2200" b="0" i="1" smtClean="0">
                            <a:latin typeface="Cambria Math"/>
                          </a:rPr>
                        </m:ctrlPr>
                      </m:sSupPr>
                      <m:e>
                        <m:r>
                          <a:rPr lang="ja-JP" altLang="en-US" sz="2200" b="0" i="1" smtClean="0">
                            <a:latin typeface="Cambria Math"/>
                          </a:rPr>
                          <m:t>𝜙</m:t>
                        </m:r>
                      </m:e>
                      <m:sup>
                        <m:r>
                          <a:rPr lang="en-US" altLang="ja-JP" sz="2200" b="0" i="1" smtClean="0">
                            <a:latin typeface="Cambria Math"/>
                          </a:rPr>
                          <m:t>′</m:t>
                        </m:r>
                      </m:sup>
                    </m:sSup>
                    <m:r>
                      <a:rPr lang="en-US" altLang="ja-JP" sz="2200" b="0" i="1" smtClean="0">
                        <a:latin typeface="Cambria Math"/>
                      </a:rPr>
                      <m:t>)</m:t>
                    </m:r>
                  </m:oMath>
                </a14:m>
                <a:r>
                  <a:rPr kumimoji="1" lang="ja-JP" altLang="en-US" sz="2200" dirty="0" smtClean="0"/>
                  <a:t> は</a:t>
                </a:r>
                <a14:m>
                  <m:oMath xmlns:m="http://schemas.openxmlformats.org/officeDocument/2006/math">
                    <m:r>
                      <a:rPr lang="en-US" altLang="ja-JP" sz="2200" i="1">
                        <a:latin typeface="Cambria Math"/>
                      </a:rPr>
                      <m:t>(</m:t>
                    </m:r>
                    <m:sSup>
                      <m:sSupPr>
                        <m:ctrlPr>
                          <a:rPr lang="en-US" altLang="ja-JP" sz="2200" i="1">
                            <a:latin typeface="Cambria Math"/>
                          </a:rPr>
                        </m:ctrlPr>
                      </m:sSupPr>
                      <m:e>
                        <m:r>
                          <a:rPr lang="ja-JP" altLang="en-US" sz="2200" i="1">
                            <a:latin typeface="Cambria Math"/>
                          </a:rPr>
                          <m:t>𝜇</m:t>
                        </m:r>
                      </m:e>
                      <m:sup>
                        <m:r>
                          <a:rPr lang="en-US" altLang="ja-JP" sz="2200" i="1">
                            <a:latin typeface="Cambria Math"/>
                          </a:rPr>
                          <m:t>′</m:t>
                        </m:r>
                      </m:sup>
                    </m:sSup>
                    <m:r>
                      <a:rPr lang="en-US" altLang="ja-JP" sz="2200" i="1">
                        <a:latin typeface="Cambria Math"/>
                      </a:rPr>
                      <m:t>, </m:t>
                    </m:r>
                    <m:sSup>
                      <m:sSupPr>
                        <m:ctrlPr>
                          <a:rPr lang="en-US" altLang="ja-JP" sz="2200" i="1">
                            <a:latin typeface="Cambria Math"/>
                          </a:rPr>
                        </m:ctrlPr>
                      </m:sSupPr>
                      <m:e>
                        <m:r>
                          <a:rPr lang="ja-JP" altLang="en-US" sz="2200" i="1">
                            <a:latin typeface="Cambria Math"/>
                          </a:rPr>
                          <m:t>𝜙</m:t>
                        </m:r>
                      </m:e>
                      <m:sup>
                        <m:r>
                          <a:rPr lang="en-US" altLang="ja-JP" sz="2200" i="1">
                            <a:latin typeface="Cambria Math"/>
                          </a:rPr>
                          <m:t>′</m:t>
                        </m:r>
                      </m:sup>
                    </m:sSup>
                    <m:r>
                      <a:rPr lang="en-US" altLang="ja-JP" sz="2200" i="1">
                        <a:latin typeface="Cambria Math"/>
                      </a:rPr>
                      <m:t>)</m:t>
                    </m:r>
                  </m:oMath>
                </a14:m>
                <a:r>
                  <a:rPr kumimoji="1" lang="ja-JP" altLang="en-US" sz="2200" dirty="0" smtClean="0"/>
                  <a:t>方向から</a:t>
                </a:r>
                <a14:m>
                  <m:oMath xmlns:m="http://schemas.openxmlformats.org/officeDocument/2006/math">
                    <m:r>
                      <a:rPr kumimoji="1" lang="en-US" altLang="ja-JP" sz="2200" b="0" i="1" smtClean="0">
                        <a:latin typeface="Cambria Math"/>
                      </a:rPr>
                      <m:t> </m:t>
                    </m:r>
                    <m:r>
                      <a:rPr lang="en-US" altLang="ja-JP" sz="2200" i="1" dirty="0">
                        <a:latin typeface="Cambria Math"/>
                      </a:rPr>
                      <m:t>(</m:t>
                    </m:r>
                    <m:r>
                      <a:rPr lang="ja-JP" altLang="en-US" sz="2200" i="1" dirty="0">
                        <a:latin typeface="Cambria Math"/>
                      </a:rPr>
                      <m:t>𝜇</m:t>
                    </m:r>
                    <m:r>
                      <a:rPr lang="en-US" altLang="ja-JP" sz="2200" i="1" dirty="0">
                        <a:latin typeface="Cambria Math"/>
                      </a:rPr>
                      <m:t>,  </m:t>
                    </m:r>
                    <m:r>
                      <a:rPr lang="ja-JP" altLang="en-US" sz="2200" i="1" dirty="0">
                        <a:latin typeface="Cambria Math"/>
                      </a:rPr>
                      <m:t>𝜙</m:t>
                    </m:r>
                    <m:r>
                      <a:rPr lang="en-US" altLang="ja-JP" sz="2200" i="1" dirty="0">
                        <a:latin typeface="Cambria Math"/>
                      </a:rPr>
                      <m:t>)</m:t>
                    </m:r>
                  </m:oMath>
                </a14:m>
                <a:r>
                  <a:rPr kumimoji="1" lang="ja-JP" altLang="en-US" sz="2200" dirty="0" smtClean="0"/>
                  <a:t>方向への散乱位相関数</a:t>
                </a:r>
                <a:endParaRPr kumimoji="1" lang="ja-JP" altLang="en-US" sz="2200" dirty="0"/>
              </a:p>
            </p:txBody>
          </p:sp>
        </mc:Choice>
        <mc:Fallback xmlns="">
          <p:sp>
            <p:nvSpPr>
              <p:cNvPr id="68" name="テキスト ボックス 67"/>
              <p:cNvSpPr txBox="1">
                <a:spLocks noRot="1" noChangeAspect="1" noMove="1" noResize="1" noEditPoints="1" noAdjustHandles="1" noChangeArrowheads="1" noChangeShapeType="1" noTextEdit="1"/>
              </p:cNvSpPr>
              <p:nvPr/>
            </p:nvSpPr>
            <p:spPr>
              <a:xfrm>
                <a:off x="24373489" y="12816997"/>
                <a:ext cx="4691267" cy="769441"/>
              </a:xfrm>
              <a:prstGeom prst="rect">
                <a:avLst/>
              </a:prstGeom>
              <a:blipFill rotWithShape="1">
                <a:blip r:embed="rId41"/>
                <a:stretch>
                  <a:fillRect l="-1425" t="-7031" r="-1554" b="-10938"/>
                </a:stretch>
              </a:blipFill>
              <a:ln>
                <a:solidFill>
                  <a:schemeClr val="accent1"/>
                </a:solidFill>
              </a:ln>
            </p:spPr>
            <p:txBody>
              <a:bodyPr/>
              <a:lstStyle/>
              <a:p>
                <a:r>
                  <a:rPr lang="ja-JP" altLang="en-US">
                    <a:noFill/>
                  </a:rPr>
                  <a:t> </a:t>
                </a:r>
              </a:p>
            </p:txBody>
          </p:sp>
        </mc:Fallback>
      </mc:AlternateContent>
      <p:pic>
        <p:nvPicPr>
          <p:cNvPr id="1026" name="Picture 2" descr="C:\Users\tsubuan-m\Documents\ASM-10\sotsuron\ポスター\texclip\Eddington近似_解析解3.png"/>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16001310" y="25828654"/>
            <a:ext cx="10525125" cy="47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5992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4493</TotalTime>
  <Words>1231</Words>
  <Application>Microsoft Office PowerPoint</Application>
  <PresentationFormat>ユーザー設定</PresentationFormat>
  <Paragraphs>92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地球大気の放射場に関する放射伝達方程式についての考察   地球および惑星大気科学研究室      関  友也</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tsubuan-m</dc:creator>
  <cp:lastModifiedBy>tsubuan-m</cp:lastModifiedBy>
  <cp:revision>134</cp:revision>
  <dcterms:created xsi:type="dcterms:W3CDTF">2012-01-31T02:12:16Z</dcterms:created>
  <dcterms:modified xsi:type="dcterms:W3CDTF">2012-02-29T09:22:32Z</dcterms:modified>
</cp:coreProperties>
</file>