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0" r:id="rId7"/>
    <p:sldId id="273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75" r:id="rId16"/>
    <p:sldId id="268" r:id="rId17"/>
    <p:sldId id="269" r:id="rId18"/>
    <p:sldId id="276" r:id="rId19"/>
    <p:sldId id="270" r:id="rId20"/>
    <p:sldId id="272" r:id="rId21"/>
    <p:sldId id="277" r:id="rId22"/>
    <p:sldId id="271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C53C25-F8B7-434A-A87B-2C1492D610EB}" type="doc">
      <dgm:prSet loTypeId="urn:microsoft.com/office/officeart/2005/8/layout/vProcess5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kumimoji="1" lang="ja-JP" altLang="en-US"/>
        </a:p>
      </dgm:t>
    </dgm:pt>
    <dgm:pt modelId="{985DA263-AD4F-4BDE-BE89-EF4F4DBC6CC8}">
      <dgm:prSet phldrT="[テキスト]" custT="1"/>
      <dgm:spPr/>
      <dgm:t>
        <a:bodyPr/>
        <a:lstStyle/>
        <a:p>
          <a:r>
            <a:rPr lang="en-US" altLang="ja-JP" sz="2400" b="0" dirty="0" smtClean="0"/>
            <a:t>8×8</a:t>
          </a:r>
          <a:r>
            <a:rPr lang="ja-JP" altLang="en-US" sz="2400" b="0" dirty="0" smtClean="0"/>
            <a:t>ピクセルの正方形に分割</a:t>
          </a:r>
          <a:endParaRPr kumimoji="1" lang="ja-JP" altLang="en-US" sz="2800" dirty="0"/>
        </a:p>
      </dgm:t>
    </dgm:pt>
    <dgm:pt modelId="{021E9589-3201-497F-9EEC-F764F8AC0E84}" type="parTrans" cxnId="{8B194466-FEE6-4376-BB74-1324E1939BD9}">
      <dgm:prSet/>
      <dgm:spPr/>
      <dgm:t>
        <a:bodyPr/>
        <a:lstStyle/>
        <a:p>
          <a:endParaRPr kumimoji="1" lang="ja-JP" altLang="en-US"/>
        </a:p>
      </dgm:t>
    </dgm:pt>
    <dgm:pt modelId="{4507D239-AC4F-4CBE-8C52-EFE5C3918E95}" type="sibTrans" cxnId="{8B194466-FEE6-4376-BB74-1324E1939BD9}">
      <dgm:prSet/>
      <dgm:spPr/>
      <dgm:t>
        <a:bodyPr/>
        <a:lstStyle/>
        <a:p>
          <a:endParaRPr kumimoji="1" lang="ja-JP" altLang="en-US"/>
        </a:p>
      </dgm:t>
    </dgm:pt>
    <dgm:pt modelId="{7061ADD4-FEBB-4411-BD6E-BFECB3469019}">
      <dgm:prSet phldrT="[テキスト]" custT="1"/>
      <dgm:spPr/>
      <dgm:t>
        <a:bodyPr/>
        <a:lstStyle/>
        <a:p>
          <a:r>
            <a:rPr lang="ja-JP" altLang="en-US" sz="2400" b="0" dirty="0" smtClean="0"/>
            <a:t>画像の変化の情報の　　　　　　　一部を取り出す</a:t>
          </a:r>
          <a:endParaRPr kumimoji="1" lang="ja-JP" altLang="en-US" sz="2400" dirty="0"/>
        </a:p>
      </dgm:t>
    </dgm:pt>
    <dgm:pt modelId="{0A960B3E-7E73-479C-B36B-EF0AFD797949}" type="parTrans" cxnId="{1B0F728C-217C-4FBF-BCF3-5A70DD92D0A0}">
      <dgm:prSet/>
      <dgm:spPr/>
      <dgm:t>
        <a:bodyPr/>
        <a:lstStyle/>
        <a:p>
          <a:endParaRPr kumimoji="1" lang="ja-JP" altLang="en-US"/>
        </a:p>
      </dgm:t>
    </dgm:pt>
    <dgm:pt modelId="{EAD650E4-6F7C-462F-8D4B-F6E256C21823}" type="sibTrans" cxnId="{1B0F728C-217C-4FBF-BCF3-5A70DD92D0A0}">
      <dgm:prSet/>
      <dgm:spPr/>
      <dgm:t>
        <a:bodyPr/>
        <a:lstStyle/>
        <a:p>
          <a:endParaRPr kumimoji="1" lang="ja-JP" altLang="en-US"/>
        </a:p>
      </dgm:t>
    </dgm:pt>
    <dgm:pt modelId="{937E9DE6-6F44-47AE-8808-BC71CC758D8A}">
      <dgm:prSet phldrT="[テキスト]" custT="1"/>
      <dgm:spPr/>
      <dgm:t>
        <a:bodyPr/>
        <a:lstStyle/>
        <a:p>
          <a:r>
            <a:rPr lang="ja-JP" altLang="en-US" sz="2400" b="0" dirty="0" smtClean="0"/>
            <a:t>その色の変化の情報を　　　　　　一部切り捨てる</a:t>
          </a:r>
          <a:endParaRPr kumimoji="1" lang="ja-JP" altLang="en-US" sz="2400" dirty="0"/>
        </a:p>
      </dgm:t>
    </dgm:pt>
    <dgm:pt modelId="{BA901012-4F09-4983-9831-69381357E2A2}" type="parTrans" cxnId="{41FB2CB3-18CA-4A68-BFF4-C9FF5F518CD2}">
      <dgm:prSet/>
      <dgm:spPr/>
      <dgm:t>
        <a:bodyPr/>
        <a:lstStyle/>
        <a:p>
          <a:endParaRPr kumimoji="1" lang="ja-JP" altLang="en-US"/>
        </a:p>
      </dgm:t>
    </dgm:pt>
    <dgm:pt modelId="{DCEBAEC7-15DD-4D21-AF21-6E761B3C1E32}" type="sibTrans" cxnId="{41FB2CB3-18CA-4A68-BFF4-C9FF5F518CD2}">
      <dgm:prSet/>
      <dgm:spPr/>
      <dgm:t>
        <a:bodyPr/>
        <a:lstStyle/>
        <a:p>
          <a:endParaRPr kumimoji="1" lang="ja-JP" altLang="en-US"/>
        </a:p>
      </dgm:t>
    </dgm:pt>
    <dgm:pt modelId="{77D80C00-F19D-4F2E-B993-1BE39C72DFAA}" type="pres">
      <dgm:prSet presAssocID="{1CC53C25-F8B7-434A-A87B-2C1492D610EB}" presName="outerComposite" presStyleCnt="0">
        <dgm:presLayoutVars>
          <dgm:chMax val="5"/>
          <dgm:dir/>
          <dgm:resizeHandles val="exact"/>
        </dgm:presLayoutVars>
      </dgm:prSet>
      <dgm:spPr/>
    </dgm:pt>
    <dgm:pt modelId="{E951FF75-D738-4C10-AB1D-EB90FCCFB5F5}" type="pres">
      <dgm:prSet presAssocID="{1CC53C25-F8B7-434A-A87B-2C1492D610EB}" presName="dummyMaxCanvas" presStyleCnt="0">
        <dgm:presLayoutVars/>
      </dgm:prSet>
      <dgm:spPr/>
    </dgm:pt>
    <dgm:pt modelId="{D4F92891-6CCF-4CC4-B942-5DADB0D298DA}" type="pres">
      <dgm:prSet presAssocID="{1CC53C25-F8B7-434A-A87B-2C1492D610E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FB689B6-EE38-4CB2-A3D9-61EDA7CAC53D}" type="pres">
      <dgm:prSet presAssocID="{1CC53C25-F8B7-434A-A87B-2C1492D610E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2972A6-9F30-48CF-8F0A-4B2BFA539F92}" type="pres">
      <dgm:prSet presAssocID="{1CC53C25-F8B7-434A-A87B-2C1492D610E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7B78E1B-F583-4F67-92C3-A91C7C5E6DBC}" type="pres">
      <dgm:prSet presAssocID="{1CC53C25-F8B7-434A-A87B-2C1492D610EB}" presName="ThreeConn_1-2" presStyleLbl="fgAccFollowNode1" presStyleIdx="0" presStyleCnt="2">
        <dgm:presLayoutVars>
          <dgm:bulletEnabled val="1"/>
        </dgm:presLayoutVars>
      </dgm:prSet>
      <dgm:spPr/>
    </dgm:pt>
    <dgm:pt modelId="{B2D1CB5A-25C9-4ACB-A992-D082EF516E32}" type="pres">
      <dgm:prSet presAssocID="{1CC53C25-F8B7-434A-A87B-2C1492D610EB}" presName="ThreeConn_2-3" presStyleLbl="fgAccFollowNode1" presStyleIdx="1" presStyleCnt="2">
        <dgm:presLayoutVars>
          <dgm:bulletEnabled val="1"/>
        </dgm:presLayoutVars>
      </dgm:prSet>
      <dgm:spPr/>
    </dgm:pt>
    <dgm:pt modelId="{FAA77653-C093-43E3-8A9E-259B0976583E}" type="pres">
      <dgm:prSet presAssocID="{1CC53C25-F8B7-434A-A87B-2C1492D610E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D2891C9-04E4-4D39-A12F-12CC660D11D2}" type="pres">
      <dgm:prSet presAssocID="{1CC53C25-F8B7-434A-A87B-2C1492D610E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E1E02A-5357-484D-98A1-773AEF023556}" type="pres">
      <dgm:prSet presAssocID="{1CC53C25-F8B7-434A-A87B-2C1492D610E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1F3EFC7-A33B-40F4-96D4-731F2471C0EC}" type="presOf" srcId="{7061ADD4-FEBB-4411-BD6E-BFECB3469019}" destId="{3FB689B6-EE38-4CB2-A3D9-61EDA7CAC53D}" srcOrd="0" destOrd="0" presId="urn:microsoft.com/office/officeart/2005/8/layout/vProcess5"/>
    <dgm:cxn modelId="{7FCC390B-263A-4A7D-A882-B058656EE088}" type="presOf" srcId="{985DA263-AD4F-4BDE-BE89-EF4F4DBC6CC8}" destId="{D4F92891-6CCF-4CC4-B942-5DADB0D298DA}" srcOrd="0" destOrd="0" presId="urn:microsoft.com/office/officeart/2005/8/layout/vProcess5"/>
    <dgm:cxn modelId="{8C8F1881-4290-4842-9FE9-22284F678EEE}" type="presOf" srcId="{1CC53C25-F8B7-434A-A87B-2C1492D610EB}" destId="{77D80C00-F19D-4F2E-B993-1BE39C72DFAA}" srcOrd="0" destOrd="0" presId="urn:microsoft.com/office/officeart/2005/8/layout/vProcess5"/>
    <dgm:cxn modelId="{8B194466-FEE6-4376-BB74-1324E1939BD9}" srcId="{1CC53C25-F8B7-434A-A87B-2C1492D610EB}" destId="{985DA263-AD4F-4BDE-BE89-EF4F4DBC6CC8}" srcOrd="0" destOrd="0" parTransId="{021E9589-3201-497F-9EEC-F764F8AC0E84}" sibTransId="{4507D239-AC4F-4CBE-8C52-EFE5C3918E95}"/>
    <dgm:cxn modelId="{792B0FD5-000D-4009-9487-09354EF385E3}" type="presOf" srcId="{985DA263-AD4F-4BDE-BE89-EF4F4DBC6CC8}" destId="{FAA77653-C093-43E3-8A9E-259B0976583E}" srcOrd="1" destOrd="0" presId="urn:microsoft.com/office/officeart/2005/8/layout/vProcess5"/>
    <dgm:cxn modelId="{046757C9-869A-4894-8D92-7D05BD13BF61}" type="presOf" srcId="{EAD650E4-6F7C-462F-8D4B-F6E256C21823}" destId="{B2D1CB5A-25C9-4ACB-A992-D082EF516E32}" srcOrd="0" destOrd="0" presId="urn:microsoft.com/office/officeart/2005/8/layout/vProcess5"/>
    <dgm:cxn modelId="{0F2775E3-028E-47B9-B30E-BFB4EC0632D6}" type="presOf" srcId="{937E9DE6-6F44-47AE-8808-BC71CC758D8A}" destId="{16E1E02A-5357-484D-98A1-773AEF023556}" srcOrd="1" destOrd="0" presId="urn:microsoft.com/office/officeart/2005/8/layout/vProcess5"/>
    <dgm:cxn modelId="{69F29EC7-AA73-4026-AC6E-8CEB4CD21F84}" type="presOf" srcId="{4507D239-AC4F-4CBE-8C52-EFE5C3918E95}" destId="{B7B78E1B-F583-4F67-92C3-A91C7C5E6DBC}" srcOrd="0" destOrd="0" presId="urn:microsoft.com/office/officeart/2005/8/layout/vProcess5"/>
    <dgm:cxn modelId="{30ABF7C3-6232-44C9-AC65-589845A30F01}" type="presOf" srcId="{7061ADD4-FEBB-4411-BD6E-BFECB3469019}" destId="{6D2891C9-04E4-4D39-A12F-12CC660D11D2}" srcOrd="1" destOrd="0" presId="urn:microsoft.com/office/officeart/2005/8/layout/vProcess5"/>
    <dgm:cxn modelId="{1B0F728C-217C-4FBF-BCF3-5A70DD92D0A0}" srcId="{1CC53C25-F8B7-434A-A87B-2C1492D610EB}" destId="{7061ADD4-FEBB-4411-BD6E-BFECB3469019}" srcOrd="1" destOrd="0" parTransId="{0A960B3E-7E73-479C-B36B-EF0AFD797949}" sibTransId="{EAD650E4-6F7C-462F-8D4B-F6E256C21823}"/>
    <dgm:cxn modelId="{28180D4E-3FD3-4604-912A-75C04191DC2E}" type="presOf" srcId="{937E9DE6-6F44-47AE-8808-BC71CC758D8A}" destId="{992972A6-9F30-48CF-8F0A-4B2BFA539F92}" srcOrd="0" destOrd="0" presId="urn:microsoft.com/office/officeart/2005/8/layout/vProcess5"/>
    <dgm:cxn modelId="{41FB2CB3-18CA-4A68-BFF4-C9FF5F518CD2}" srcId="{1CC53C25-F8B7-434A-A87B-2C1492D610EB}" destId="{937E9DE6-6F44-47AE-8808-BC71CC758D8A}" srcOrd="2" destOrd="0" parTransId="{BA901012-4F09-4983-9831-69381357E2A2}" sibTransId="{DCEBAEC7-15DD-4D21-AF21-6E761B3C1E32}"/>
    <dgm:cxn modelId="{316B554C-E741-4341-A19B-97AA029CEE59}" type="presParOf" srcId="{77D80C00-F19D-4F2E-B993-1BE39C72DFAA}" destId="{E951FF75-D738-4C10-AB1D-EB90FCCFB5F5}" srcOrd="0" destOrd="0" presId="urn:microsoft.com/office/officeart/2005/8/layout/vProcess5"/>
    <dgm:cxn modelId="{2BD71989-A8C0-47E7-AC09-99E0C47CB0A2}" type="presParOf" srcId="{77D80C00-F19D-4F2E-B993-1BE39C72DFAA}" destId="{D4F92891-6CCF-4CC4-B942-5DADB0D298DA}" srcOrd="1" destOrd="0" presId="urn:microsoft.com/office/officeart/2005/8/layout/vProcess5"/>
    <dgm:cxn modelId="{3DEA4926-1CFA-48C1-9003-E2B0B88EACC9}" type="presParOf" srcId="{77D80C00-F19D-4F2E-B993-1BE39C72DFAA}" destId="{3FB689B6-EE38-4CB2-A3D9-61EDA7CAC53D}" srcOrd="2" destOrd="0" presId="urn:microsoft.com/office/officeart/2005/8/layout/vProcess5"/>
    <dgm:cxn modelId="{C744F8B3-55C8-434A-823B-85C8BE936E32}" type="presParOf" srcId="{77D80C00-F19D-4F2E-B993-1BE39C72DFAA}" destId="{992972A6-9F30-48CF-8F0A-4B2BFA539F92}" srcOrd="3" destOrd="0" presId="urn:microsoft.com/office/officeart/2005/8/layout/vProcess5"/>
    <dgm:cxn modelId="{3C472519-DD26-42FE-905D-5084707E8769}" type="presParOf" srcId="{77D80C00-F19D-4F2E-B993-1BE39C72DFAA}" destId="{B7B78E1B-F583-4F67-92C3-A91C7C5E6DBC}" srcOrd="4" destOrd="0" presId="urn:microsoft.com/office/officeart/2005/8/layout/vProcess5"/>
    <dgm:cxn modelId="{2BDCD75E-6E89-4751-98CB-9A38EA27679E}" type="presParOf" srcId="{77D80C00-F19D-4F2E-B993-1BE39C72DFAA}" destId="{B2D1CB5A-25C9-4ACB-A992-D082EF516E32}" srcOrd="5" destOrd="0" presId="urn:microsoft.com/office/officeart/2005/8/layout/vProcess5"/>
    <dgm:cxn modelId="{4A232F07-AAD7-4A00-A433-9006A3E32AA8}" type="presParOf" srcId="{77D80C00-F19D-4F2E-B993-1BE39C72DFAA}" destId="{FAA77653-C093-43E3-8A9E-259B0976583E}" srcOrd="6" destOrd="0" presId="urn:microsoft.com/office/officeart/2005/8/layout/vProcess5"/>
    <dgm:cxn modelId="{072F8064-1C2C-4F23-BBDD-4A0EF4BC73DB}" type="presParOf" srcId="{77D80C00-F19D-4F2E-B993-1BE39C72DFAA}" destId="{6D2891C9-04E4-4D39-A12F-12CC660D11D2}" srcOrd="7" destOrd="0" presId="urn:microsoft.com/office/officeart/2005/8/layout/vProcess5"/>
    <dgm:cxn modelId="{26474E2D-D721-4FC9-8004-A582EAFB2DB9}" type="presParOf" srcId="{77D80C00-F19D-4F2E-B993-1BE39C72DFAA}" destId="{16E1E02A-5357-484D-98A1-773AEF02355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F92891-6CCF-4CC4-B942-5DADB0D298DA}">
      <dsp:nvSpPr>
        <dsp:cNvPr id="0" name=""/>
        <dsp:cNvSpPr/>
      </dsp:nvSpPr>
      <dsp:spPr>
        <a:xfrm>
          <a:off x="0" y="0"/>
          <a:ext cx="4590510" cy="7992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2400" b="0" kern="1200" dirty="0" smtClean="0"/>
            <a:t>8×8</a:t>
          </a:r>
          <a:r>
            <a:rPr lang="ja-JP" altLang="en-US" sz="2400" b="0" kern="1200" dirty="0" smtClean="0"/>
            <a:t>ピクセルの正方形に分割</a:t>
          </a:r>
          <a:endParaRPr kumimoji="1" lang="ja-JP" altLang="en-US" sz="2800" kern="1200" dirty="0"/>
        </a:p>
      </dsp:txBody>
      <dsp:txXfrm>
        <a:off x="23410" y="23410"/>
        <a:ext cx="3728015" cy="752468"/>
      </dsp:txXfrm>
    </dsp:sp>
    <dsp:sp modelId="{3FB689B6-EE38-4CB2-A3D9-61EDA7CAC53D}">
      <dsp:nvSpPr>
        <dsp:cNvPr id="0" name=""/>
        <dsp:cNvSpPr/>
      </dsp:nvSpPr>
      <dsp:spPr>
        <a:xfrm>
          <a:off x="405044" y="932503"/>
          <a:ext cx="4590510" cy="7992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400" b="0" kern="1200" dirty="0" smtClean="0"/>
            <a:t>画像の変化の情報の　　　　　　　一部を取り出す</a:t>
          </a:r>
          <a:endParaRPr kumimoji="1" lang="ja-JP" altLang="en-US" sz="2400" kern="1200" dirty="0"/>
        </a:p>
      </dsp:txBody>
      <dsp:txXfrm>
        <a:off x="428454" y="955913"/>
        <a:ext cx="3619107" cy="752468"/>
      </dsp:txXfrm>
    </dsp:sp>
    <dsp:sp modelId="{992972A6-9F30-48CF-8F0A-4B2BFA539F92}">
      <dsp:nvSpPr>
        <dsp:cNvPr id="0" name=""/>
        <dsp:cNvSpPr/>
      </dsp:nvSpPr>
      <dsp:spPr>
        <a:xfrm>
          <a:off x="810089" y="1865007"/>
          <a:ext cx="4590510" cy="7992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400" b="0" kern="1200" dirty="0" smtClean="0"/>
            <a:t>その色の変化の情報を　　　　　　一部切り捨てる</a:t>
          </a:r>
          <a:endParaRPr kumimoji="1" lang="ja-JP" altLang="en-US" sz="2400" kern="1200" dirty="0"/>
        </a:p>
      </dsp:txBody>
      <dsp:txXfrm>
        <a:off x="833499" y="1888417"/>
        <a:ext cx="3619107" cy="752468"/>
      </dsp:txXfrm>
    </dsp:sp>
    <dsp:sp modelId="{B7B78E1B-F583-4F67-92C3-A91C7C5E6DBC}">
      <dsp:nvSpPr>
        <dsp:cNvPr id="0" name=""/>
        <dsp:cNvSpPr/>
      </dsp:nvSpPr>
      <dsp:spPr>
        <a:xfrm>
          <a:off x="4070972" y="606127"/>
          <a:ext cx="519537" cy="51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2400" kern="1200"/>
        </a:p>
      </dsp:txBody>
      <dsp:txXfrm>
        <a:off x="4187868" y="606127"/>
        <a:ext cx="285745" cy="390952"/>
      </dsp:txXfrm>
    </dsp:sp>
    <dsp:sp modelId="{B2D1CB5A-25C9-4ACB-A992-D082EF516E32}">
      <dsp:nvSpPr>
        <dsp:cNvPr id="0" name=""/>
        <dsp:cNvSpPr/>
      </dsp:nvSpPr>
      <dsp:spPr>
        <a:xfrm>
          <a:off x="4476017" y="1533302"/>
          <a:ext cx="519537" cy="51953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2400" kern="1200"/>
        </a:p>
      </dsp:txBody>
      <dsp:txXfrm>
        <a:off x="4592913" y="1533302"/>
        <a:ext cx="285745" cy="390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F56DB-2696-4813-8A8E-E52095F0E71E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848FE-5180-4A4E-BC8F-A6E55818BE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00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ビットマップ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848FE-5180-4A4E-BC8F-A6E55818BEA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953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848FE-5180-4A4E-BC8F-A6E55818BEA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92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ピング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848FE-5180-4A4E-BC8F-A6E55818BEA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821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・容量が大きくなりすぎる</a:t>
            </a:r>
            <a:r>
              <a:rPr kumimoji="1" lang="en-US" altLang="ja-JP" dirty="0" smtClean="0"/>
              <a:t>BMP</a:t>
            </a:r>
            <a:r>
              <a:rPr kumimoji="1" lang="ja-JP" altLang="en-US" dirty="0" smtClean="0"/>
              <a:t>の使用をさける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GIF</a:t>
            </a:r>
            <a:r>
              <a:rPr kumimoji="1" lang="ja-JP" altLang="en-US" dirty="0" smtClean="0"/>
              <a:t>は色数が少なすぎるため「写真」として残すならば</a:t>
            </a:r>
            <a:r>
              <a:rPr kumimoji="1" lang="en-US" altLang="ja-JP" dirty="0" smtClean="0"/>
              <a:t>JPEG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848FE-5180-4A4E-BC8F-A6E55818BEA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03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31B0CE7-E6E7-48BD-92DD-327990EE7069}" type="datetimeFigureOut">
              <a:rPr kumimoji="1" lang="ja-JP" altLang="en-US" smtClean="0"/>
              <a:t>2014/2/21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DFFE87A-91BE-4CB2-B7AF-2464A4CF4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6024" y="369169"/>
            <a:ext cx="7772400" cy="4571999"/>
          </a:xfrm>
        </p:spPr>
        <p:txBody>
          <a:bodyPr/>
          <a:lstStyle/>
          <a:p>
            <a:pPr algn="ctr"/>
            <a:r>
              <a:rPr kumimoji="1" lang="ja-JP" altLang="en-US" sz="5400" dirty="0" smtClean="0"/>
              <a:t>コンピュータが画像を</a:t>
            </a:r>
            <a:r>
              <a:rPr kumimoji="1" lang="en-US" altLang="ja-JP" sz="5400" dirty="0" smtClean="0"/>
              <a:t/>
            </a:r>
            <a:br>
              <a:rPr kumimoji="1" lang="en-US" altLang="ja-JP" sz="5400" dirty="0" smtClean="0"/>
            </a:br>
            <a:r>
              <a:rPr kumimoji="1" lang="ja-JP" altLang="en-US" sz="5400" dirty="0" smtClean="0"/>
              <a:t>保存する方法について</a:t>
            </a:r>
            <a:r>
              <a:rPr kumimoji="1" lang="en-US" altLang="ja-JP" sz="5400" dirty="0" smtClean="0"/>
              <a:t/>
            </a:r>
            <a:br>
              <a:rPr kumimoji="1" lang="en-US" altLang="ja-JP" sz="5400" dirty="0" smtClean="0"/>
            </a:br>
            <a:r>
              <a:rPr kumimoji="1" lang="ja-JP" altLang="en-US" sz="5400" dirty="0" smtClean="0"/>
              <a:t>（その１）</a:t>
            </a:r>
            <a:endParaRPr kumimoji="1" lang="ja-JP" altLang="en-US" sz="5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99592" y="4581128"/>
            <a:ext cx="7128792" cy="144016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dirty="0" smtClean="0"/>
              <a:t>発表者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神戸大学 理学部 地球惑星科学科 </a:t>
            </a:r>
            <a:r>
              <a:rPr lang="en-US" altLang="ja-JP" dirty="0" smtClean="0"/>
              <a:t>B3</a:t>
            </a:r>
            <a:r>
              <a:rPr lang="ja-JP" altLang="en-US" dirty="0"/>
              <a:t>　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藤島 美保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697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6447" y="866427"/>
            <a:ext cx="4759609" cy="148245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ja-JP" altLang="en-US" b="0" dirty="0" smtClean="0"/>
              <a:t>ネット</a:t>
            </a:r>
            <a:r>
              <a:rPr lang="ja-JP" altLang="en-US" b="0" dirty="0"/>
              <a:t>回線に負荷をかけずに転送するための</a:t>
            </a:r>
            <a:r>
              <a:rPr lang="ja-JP" altLang="en-US" b="0" dirty="0" smtClean="0"/>
              <a:t>技術．一度</a:t>
            </a:r>
            <a:r>
              <a:rPr lang="ja-JP" altLang="en-US" b="0" dirty="0"/>
              <a:t>にすべてのデータを転送</a:t>
            </a:r>
            <a:r>
              <a:rPr lang="ja-JP" altLang="en-US" b="0" dirty="0" smtClean="0"/>
              <a:t>せず</a:t>
            </a:r>
            <a:r>
              <a:rPr lang="en-US" altLang="ja-JP" b="0" dirty="0" smtClean="0"/>
              <a:t>,</a:t>
            </a:r>
            <a:r>
              <a:rPr lang="ja-JP" altLang="en-US" b="0" dirty="0" smtClean="0"/>
              <a:t>少し</a:t>
            </a:r>
            <a:r>
              <a:rPr lang="ja-JP" altLang="en-US" b="0" dirty="0"/>
              <a:t>ずつデータを小出しで転送して最後に描写を</a:t>
            </a:r>
            <a:r>
              <a:rPr lang="ja-JP" altLang="en-US" b="0" dirty="0" smtClean="0"/>
              <a:t>完了する．</a:t>
            </a:r>
            <a:endParaRPr kumimoji="1" lang="ja-JP" altLang="en-US" b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62423"/>
            <a:ext cx="3505197" cy="1314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316447" y="332656"/>
            <a:ext cx="7120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●インターレース</a:t>
            </a:r>
            <a:r>
              <a:rPr lang="en-US" altLang="ja-JP" sz="2800" dirty="0"/>
              <a:t>(GIF87a/GIF89a</a:t>
            </a:r>
            <a:r>
              <a:rPr lang="ja-JP" altLang="en-US" sz="2800" dirty="0" smtClean="0"/>
              <a:t>がサポート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6447" y="2492896"/>
            <a:ext cx="4937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●透過</a:t>
            </a:r>
            <a:r>
              <a:rPr lang="en-US" altLang="ja-JP" sz="2800" dirty="0" smtClean="0"/>
              <a:t>GIF(GIF89a</a:t>
            </a:r>
            <a:r>
              <a:rPr lang="ja-JP" altLang="en-US" sz="2800" dirty="0" smtClean="0"/>
              <a:t>が</a:t>
            </a:r>
            <a:r>
              <a:rPr lang="ja-JP" altLang="en-US" sz="2800" dirty="0"/>
              <a:t>サポート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339642" y="2996952"/>
            <a:ext cx="8264806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ja-JP" altLang="en-US" b="0" dirty="0"/>
              <a:t>画像の一部またはすべてを透明に</a:t>
            </a:r>
            <a:r>
              <a:rPr lang="ja-JP" altLang="en-US" b="0" dirty="0" smtClean="0"/>
              <a:t>することができる．</a:t>
            </a:r>
            <a:r>
              <a:rPr lang="ja-JP" altLang="en-US" dirty="0"/>
              <a:t/>
            </a:r>
            <a:br>
              <a:rPr lang="ja-JP" altLang="en-US" dirty="0"/>
            </a:br>
            <a:r>
              <a:rPr lang="ja-JP" altLang="en-US" b="0" dirty="0" smtClean="0"/>
              <a:t>ただし</a:t>
            </a:r>
            <a:r>
              <a:rPr lang="en-US" altLang="ja-JP" b="0" dirty="0" smtClean="0"/>
              <a:t>,</a:t>
            </a:r>
            <a:r>
              <a:rPr lang="ja-JP" altLang="en-US" b="0" dirty="0" smtClean="0"/>
              <a:t>後述の</a:t>
            </a:r>
            <a:r>
              <a:rPr lang="en-US" altLang="ja-JP" b="0" dirty="0" smtClean="0"/>
              <a:t>PNG</a:t>
            </a:r>
            <a:r>
              <a:rPr lang="ja-JP" altLang="en-US" b="0" dirty="0"/>
              <a:t>と異なり「完全な透過」「不透明」の</a:t>
            </a:r>
            <a:r>
              <a:rPr lang="en-US" altLang="ja-JP" b="0" dirty="0"/>
              <a:t>2</a:t>
            </a:r>
            <a:r>
              <a:rPr lang="ja-JP" altLang="en-US" b="0" dirty="0"/>
              <a:t>段階</a:t>
            </a:r>
            <a:r>
              <a:rPr lang="ja-JP" altLang="en-US" b="0" dirty="0" smtClean="0"/>
              <a:t>のみをサポート．「</a:t>
            </a:r>
            <a:r>
              <a:rPr lang="ja-JP" altLang="en-US" b="0" dirty="0"/>
              <a:t>半透明」は</a:t>
            </a:r>
            <a:r>
              <a:rPr lang="ja-JP" altLang="en-US" b="0" dirty="0" smtClean="0"/>
              <a:t>扱えない．また</a:t>
            </a:r>
            <a:r>
              <a:rPr lang="ja-JP" altLang="en-US" b="0" dirty="0"/>
              <a:t>、透過色の指定は</a:t>
            </a:r>
            <a:r>
              <a:rPr lang="en-US" altLang="ja-JP" b="0" dirty="0"/>
              <a:t>1</a:t>
            </a:r>
            <a:r>
              <a:rPr lang="ja-JP" altLang="en-US" b="0" dirty="0" smtClean="0"/>
              <a:t>つのみ．</a:t>
            </a:r>
            <a:endParaRPr lang="ja-JP" altLang="en-US" b="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3528" y="4273932"/>
            <a:ext cx="6328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●</a:t>
            </a:r>
            <a:r>
              <a:rPr lang="en-US" altLang="ja-JP" sz="2800" dirty="0" smtClean="0"/>
              <a:t>GIF</a:t>
            </a:r>
            <a:r>
              <a:rPr lang="ja-JP" altLang="en-US" sz="2800" dirty="0" smtClean="0"/>
              <a:t>アニメーション</a:t>
            </a:r>
            <a:r>
              <a:rPr lang="en-US" altLang="ja-JP" sz="2800" dirty="0" smtClean="0"/>
              <a:t>(GIF89a</a:t>
            </a:r>
            <a:r>
              <a:rPr lang="ja-JP" altLang="en-US" sz="2800" dirty="0" smtClean="0"/>
              <a:t>が</a:t>
            </a:r>
            <a:r>
              <a:rPr lang="ja-JP" altLang="en-US" sz="2800" dirty="0"/>
              <a:t>サポート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323527" y="4725144"/>
            <a:ext cx="8401741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ja-JP" altLang="en-US" b="0" dirty="0" smtClean="0"/>
              <a:t>ひとつ</a:t>
            </a:r>
            <a:r>
              <a:rPr lang="ja-JP" altLang="en-US" b="0" dirty="0"/>
              <a:t>の</a:t>
            </a:r>
            <a:r>
              <a:rPr lang="en-US" altLang="ja-JP" b="0" dirty="0"/>
              <a:t>GIF</a:t>
            </a:r>
            <a:r>
              <a:rPr lang="ja-JP" altLang="en-US" b="0" dirty="0"/>
              <a:t>形式のデータに複数の画像を入れること</a:t>
            </a:r>
            <a:r>
              <a:rPr lang="ja-JP" altLang="en-US" b="0" dirty="0" smtClean="0"/>
              <a:t>で，パラパラ漫画</a:t>
            </a:r>
            <a:r>
              <a:rPr lang="ja-JP" altLang="en-US" b="0" dirty="0"/>
              <a:t>の原理で動画のように</a:t>
            </a:r>
            <a:r>
              <a:rPr lang="ja-JP" altLang="en-US" b="0" dirty="0" smtClean="0"/>
              <a:t>見せる．ただし</a:t>
            </a:r>
            <a:r>
              <a:rPr lang="en-US" altLang="ja-JP" b="0" dirty="0" smtClean="0"/>
              <a:t>,</a:t>
            </a:r>
            <a:r>
              <a:rPr lang="ja-JP" altLang="en-US" b="0" dirty="0" smtClean="0"/>
              <a:t>扱える</a:t>
            </a:r>
            <a:r>
              <a:rPr lang="ja-JP" altLang="en-US" b="0" dirty="0"/>
              <a:t>色数は</a:t>
            </a:r>
            <a:r>
              <a:rPr lang="en-US" altLang="ja-JP" b="0" dirty="0"/>
              <a:t>256</a:t>
            </a:r>
            <a:r>
              <a:rPr lang="ja-JP" altLang="en-US" b="0" dirty="0"/>
              <a:t>色</a:t>
            </a:r>
            <a:r>
              <a:rPr lang="ja-JP" altLang="en-US" b="0" dirty="0" smtClean="0"/>
              <a:t>まで．</a:t>
            </a:r>
            <a:endParaRPr lang="ja-JP" altLang="en-US" b="0" dirty="0"/>
          </a:p>
        </p:txBody>
      </p:sp>
    </p:spTree>
    <p:extLst>
      <p:ext uri="{BB962C8B-B14F-4D97-AF65-F5344CB8AC3E}">
        <p14:creationId xmlns:p14="http://schemas.microsoft.com/office/powerpoint/2010/main" val="1819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476672"/>
            <a:ext cx="8784976" cy="2808312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altLang="ja-JP" sz="2800" dirty="0" smtClean="0"/>
              <a:t>=</a:t>
            </a:r>
            <a:r>
              <a:rPr lang="ja-JP" altLang="en-US" sz="2800" dirty="0" smtClean="0"/>
              <a:t>圧縮方法</a:t>
            </a:r>
            <a:r>
              <a:rPr lang="en-US" altLang="ja-JP" sz="2800" dirty="0" smtClean="0"/>
              <a:t>=</a:t>
            </a:r>
          </a:p>
          <a:p>
            <a:pPr>
              <a:spcAft>
                <a:spcPts val="0"/>
              </a:spcAft>
            </a:pPr>
            <a:r>
              <a:rPr lang="ja-JP" altLang="en-US" sz="2400" b="0" dirty="0" smtClean="0"/>
              <a:t>「</a:t>
            </a:r>
            <a:r>
              <a:rPr lang="ja-JP" altLang="en-US" sz="2400" b="0" dirty="0" smtClean="0"/>
              <a:t>ランレングス圧縮」</a:t>
            </a:r>
            <a:endParaRPr lang="en-US" altLang="ja-JP" sz="2400" b="0" dirty="0" smtClean="0"/>
          </a:p>
          <a:p>
            <a:pPr>
              <a:spcAft>
                <a:spcPts val="0"/>
              </a:spcAft>
            </a:pPr>
            <a:r>
              <a:rPr lang="ja-JP" altLang="en-US" sz="2400" b="0" dirty="0"/>
              <a:t>連続して現れるデータ</a:t>
            </a:r>
            <a:r>
              <a:rPr lang="ja-JP" altLang="en-US" sz="2400" b="0" dirty="0" smtClean="0"/>
              <a:t>を繰り返し</a:t>
            </a:r>
            <a:r>
              <a:rPr lang="ja-JP" altLang="en-US" sz="2400" b="0" dirty="0"/>
              <a:t>の回数で置き換えることに</a:t>
            </a:r>
            <a:r>
              <a:rPr lang="ja-JP" altLang="en-US" sz="2400" b="0" dirty="0" smtClean="0"/>
              <a:t>より，データ量</a:t>
            </a:r>
            <a:r>
              <a:rPr lang="ja-JP" altLang="en-US" sz="2400" b="0" dirty="0"/>
              <a:t>を削減する方式</a:t>
            </a:r>
            <a:endParaRPr lang="en-US" altLang="ja-JP" sz="2400" b="0" dirty="0" smtClean="0"/>
          </a:p>
          <a:p>
            <a:pPr>
              <a:spcAft>
                <a:spcPts val="0"/>
              </a:spcAft>
            </a:pPr>
            <a:r>
              <a:rPr lang="en-US" altLang="ja-JP" sz="2400" b="0" dirty="0" smtClean="0"/>
              <a:t>Ex)</a:t>
            </a:r>
            <a:r>
              <a:rPr lang="ja-JP" altLang="en-US" sz="2400" b="0" dirty="0"/>
              <a:t> </a:t>
            </a:r>
            <a:r>
              <a:rPr lang="en-US" altLang="ja-JP" sz="2400" b="0" dirty="0" smtClean="0"/>
              <a:t>BMP</a:t>
            </a:r>
            <a:r>
              <a:rPr lang="ja-JP" altLang="en-US" sz="2400" b="0" dirty="0" smtClean="0"/>
              <a:t>画像が「赤赤赤赤赤」と表現 ⇒ </a:t>
            </a:r>
            <a:r>
              <a:rPr lang="en-US" altLang="ja-JP" sz="2400" b="0" dirty="0" smtClean="0"/>
              <a:t>GIF</a:t>
            </a:r>
            <a:r>
              <a:rPr lang="ja-JP" altLang="en-US" sz="2400" b="0" dirty="0" smtClean="0"/>
              <a:t>画像は「赤</a:t>
            </a:r>
            <a:r>
              <a:rPr lang="en-US" altLang="ja-JP" sz="2400" b="0" dirty="0" smtClean="0"/>
              <a:t>5</a:t>
            </a:r>
            <a:r>
              <a:rPr lang="ja-JP" altLang="en-US" sz="2400" b="0" dirty="0" smtClean="0"/>
              <a:t>」と</a:t>
            </a:r>
            <a:r>
              <a:rPr lang="ja-JP" altLang="en-US" sz="2400" b="0" dirty="0" smtClean="0"/>
              <a:t>表現</a:t>
            </a:r>
            <a:endParaRPr lang="en-US" altLang="ja-JP" sz="2400" b="0" dirty="0"/>
          </a:p>
          <a:p>
            <a:pPr>
              <a:spcAft>
                <a:spcPts val="0"/>
              </a:spcAft>
            </a:pPr>
            <a:endParaRPr lang="en-US" altLang="ja-JP" sz="1400" b="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2941588"/>
            <a:ext cx="8419717" cy="235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2"/>
              </a:spcBef>
            </a:pPr>
            <a:r>
              <a:rPr lang="en-US" altLang="ja-JP" sz="2800" b="1" dirty="0"/>
              <a:t>=</a:t>
            </a:r>
            <a:r>
              <a:rPr lang="ja-JP" altLang="en-US" sz="2800" b="1" dirty="0"/>
              <a:t>用途</a:t>
            </a:r>
            <a:r>
              <a:rPr lang="en-US" altLang="ja-JP" sz="2800" b="1" dirty="0"/>
              <a:t>=</a:t>
            </a:r>
          </a:p>
          <a:p>
            <a:pPr>
              <a:spcBef>
                <a:spcPts val="672"/>
              </a:spcBef>
            </a:pPr>
            <a:r>
              <a:rPr lang="ja-JP" altLang="en-US" sz="2400" dirty="0"/>
              <a:t>・</a:t>
            </a:r>
            <a:r>
              <a:rPr lang="en-US" altLang="ja-JP" sz="2400" dirty="0"/>
              <a:t>256</a:t>
            </a:r>
            <a:r>
              <a:rPr lang="ja-JP" altLang="en-US" sz="2400" dirty="0"/>
              <a:t>色までの色数</a:t>
            </a:r>
            <a:r>
              <a:rPr lang="ja-JP" altLang="en-US" sz="2400" dirty="0" smtClean="0"/>
              <a:t>制限</a:t>
            </a:r>
            <a:endParaRPr lang="en-US" altLang="ja-JP" sz="2400" dirty="0" smtClean="0"/>
          </a:p>
          <a:p>
            <a:pPr>
              <a:spcBef>
                <a:spcPts val="672"/>
              </a:spcBef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⇒</a:t>
            </a:r>
            <a:r>
              <a:rPr lang="ja-JP" altLang="en-US" sz="2400" u="sng" dirty="0"/>
              <a:t>色数の少ない</a:t>
            </a:r>
            <a:r>
              <a:rPr lang="ja-JP" altLang="en-US" sz="2400" u="sng" dirty="0" smtClean="0"/>
              <a:t>イラスト</a:t>
            </a:r>
            <a:endParaRPr lang="en-US" altLang="ja-JP" sz="2400" u="sng" dirty="0" smtClean="0"/>
          </a:p>
          <a:p>
            <a:pPr>
              <a:spcBef>
                <a:spcPts val="672"/>
              </a:spcBef>
            </a:pPr>
            <a:r>
              <a:rPr lang="ja-JP" altLang="en-US" sz="2400" dirty="0" smtClean="0"/>
              <a:t>・</a:t>
            </a:r>
            <a:r>
              <a:rPr lang="ja-JP" altLang="en-US" sz="2400" dirty="0"/>
              <a:t>データ容量</a:t>
            </a:r>
            <a:r>
              <a:rPr lang="ja-JP" altLang="en-US" sz="2400" dirty="0" smtClean="0"/>
              <a:t>が少ない</a:t>
            </a:r>
            <a:endParaRPr lang="ja-JP" altLang="en-US" sz="2400" dirty="0"/>
          </a:p>
          <a:p>
            <a:pPr>
              <a:spcBef>
                <a:spcPts val="672"/>
              </a:spcBef>
            </a:pPr>
            <a:r>
              <a:rPr lang="ja-JP" altLang="en-US" sz="2400" dirty="0"/>
              <a:t>　⇒</a:t>
            </a:r>
            <a:r>
              <a:rPr lang="en-US" altLang="ja-JP" sz="2400" u="sng" dirty="0"/>
              <a:t>Web</a:t>
            </a:r>
            <a:r>
              <a:rPr lang="ja-JP" altLang="en-US" sz="2400" u="sng" dirty="0"/>
              <a:t>サイトのボタン画像</a:t>
            </a:r>
          </a:p>
        </p:txBody>
      </p:sp>
      <p:pic>
        <p:nvPicPr>
          <p:cNvPr id="4099" name="Picture 3" descr="C:\Users\miho\AppData\Local\Microsoft\Windows\Temporary Internet Files\Content.IE5\0MHVWCPB\MM90039576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927" y="3284984"/>
            <a:ext cx="2105521" cy="104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miho\AppData\Local\Microsoft\Windows\Temporary Internet Files\Content.IE5\5LB22JEL\MM900395700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09120"/>
            <a:ext cx="2106000" cy="9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31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68416" y="2276872"/>
            <a:ext cx="7848000" cy="158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/>
              <a:t>４</a:t>
            </a:r>
            <a:r>
              <a:rPr lang="ja-JP" altLang="en-US" sz="4800" dirty="0" smtClean="0"/>
              <a:t>．</a:t>
            </a:r>
            <a:r>
              <a:rPr lang="en-US" altLang="ja-JP" sz="4800" dirty="0"/>
              <a:t>PNG</a:t>
            </a:r>
            <a:r>
              <a:rPr lang="en-US" altLang="ja-JP" sz="4800" dirty="0" smtClean="0"/>
              <a:t/>
            </a:r>
            <a:br>
              <a:rPr lang="en-US" altLang="ja-JP" sz="4800" dirty="0" smtClean="0"/>
            </a:br>
            <a:r>
              <a:rPr lang="en-US" altLang="ja-JP" sz="4800" dirty="0" smtClean="0"/>
              <a:t>  </a:t>
            </a:r>
            <a:r>
              <a:rPr lang="en-US" altLang="ja-JP" sz="2800" dirty="0" smtClean="0"/>
              <a:t>(Portable network graphics)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27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256584"/>
          </a:xfrm>
        </p:spPr>
        <p:txBody>
          <a:bodyPr>
            <a:noAutofit/>
          </a:bodyPr>
          <a:lstStyle/>
          <a:p>
            <a:r>
              <a:rPr lang="ja-JP" altLang="en-US" sz="2400" b="0" dirty="0" smtClean="0"/>
              <a:t>インターネット</a:t>
            </a:r>
            <a:r>
              <a:rPr lang="ja-JP" altLang="en-US" sz="2400" b="0" dirty="0"/>
              <a:t>とグラフィックの専門家が集まって結成した「</a:t>
            </a:r>
            <a:r>
              <a:rPr lang="en-US" altLang="ja-JP" sz="2400" b="0" dirty="0"/>
              <a:t>PNG Group</a:t>
            </a:r>
            <a:r>
              <a:rPr lang="ja-JP" altLang="en-US" sz="2400" b="0" dirty="0"/>
              <a:t>」により開発</a:t>
            </a:r>
            <a:r>
              <a:rPr lang="ja-JP" altLang="en-US" sz="2400" b="0" dirty="0" smtClean="0"/>
              <a:t>され，</a:t>
            </a:r>
            <a:r>
              <a:rPr lang="en-US" altLang="ja-JP" sz="2400" b="0" dirty="0" smtClean="0"/>
              <a:t>1996</a:t>
            </a:r>
            <a:r>
              <a:rPr lang="ja-JP" altLang="en-US" sz="2400" b="0" dirty="0" smtClean="0"/>
              <a:t>年にリリースされた形式．</a:t>
            </a:r>
            <a:endParaRPr lang="en-US" altLang="ja-JP" sz="2400" b="0" dirty="0" smtClean="0"/>
          </a:p>
          <a:p>
            <a:r>
              <a:rPr lang="ja-JP" altLang="en-US" sz="2400" b="0" dirty="0" smtClean="0"/>
              <a:t>拡張子は「</a:t>
            </a:r>
            <a:r>
              <a:rPr lang="en-US" altLang="ja-JP" sz="2400" b="0" dirty="0" smtClean="0"/>
              <a:t>.</a:t>
            </a:r>
            <a:r>
              <a:rPr lang="en-US" altLang="ja-JP" sz="2400" b="0" dirty="0" err="1" smtClean="0"/>
              <a:t>png</a:t>
            </a:r>
            <a:r>
              <a:rPr lang="ja-JP" altLang="en-US" sz="2400" b="0" dirty="0" smtClean="0"/>
              <a:t>」</a:t>
            </a:r>
            <a:endParaRPr lang="en-US" altLang="ja-JP" sz="2400" b="0" dirty="0" smtClean="0"/>
          </a:p>
          <a:p>
            <a:r>
              <a:rPr lang="en-US" altLang="ja-JP" sz="2400" dirty="0" smtClean="0"/>
              <a:t>=</a:t>
            </a:r>
            <a:r>
              <a:rPr lang="ja-JP" altLang="en-US" sz="2400" dirty="0" smtClean="0"/>
              <a:t>特徴</a:t>
            </a:r>
            <a:r>
              <a:rPr lang="en-US" altLang="ja-JP" sz="2400" dirty="0" smtClean="0"/>
              <a:t>=</a:t>
            </a:r>
          </a:p>
          <a:p>
            <a:r>
              <a:rPr lang="ja-JP" altLang="en-US" sz="2400" b="0" dirty="0" smtClean="0"/>
              <a:t>・可逆圧縮⇒圧縮による画像劣化がない</a:t>
            </a:r>
            <a:endParaRPr lang="en-US" altLang="ja-JP" sz="2400" b="0" dirty="0" smtClean="0"/>
          </a:p>
          <a:p>
            <a:r>
              <a:rPr lang="ja-JP" altLang="en-US" sz="2400" b="0" dirty="0"/>
              <a:t>・圧縮アルゴリズムとしてフリーの</a:t>
            </a:r>
            <a:r>
              <a:rPr lang="en-US" altLang="ja-JP" sz="2400" b="0" dirty="0"/>
              <a:t>Deflate</a:t>
            </a:r>
            <a:r>
              <a:rPr lang="ja-JP" altLang="en-US" sz="2400" b="0" dirty="0"/>
              <a:t>を</a:t>
            </a:r>
            <a:r>
              <a:rPr lang="ja-JP" altLang="en-US" sz="2400" b="0" dirty="0" smtClean="0"/>
              <a:t>採用</a:t>
            </a:r>
            <a:r>
              <a:rPr lang="ja-JP" altLang="en-US" sz="2400" b="0" dirty="0"/>
              <a:t>⇒</a:t>
            </a:r>
            <a:r>
              <a:rPr lang="ja-JP" altLang="en-US" sz="2400" b="0" dirty="0" smtClean="0"/>
              <a:t>特許問題なし</a:t>
            </a:r>
            <a:endParaRPr lang="ja-JP" altLang="en-US" sz="2400" b="0" dirty="0"/>
          </a:p>
          <a:p>
            <a:r>
              <a:rPr lang="ja-JP" altLang="en-US" sz="2400" b="0" dirty="0" smtClean="0"/>
              <a:t>・最大</a:t>
            </a:r>
            <a:r>
              <a:rPr lang="en-US" altLang="ja-JP" sz="2400" b="0" dirty="0"/>
              <a:t>16bit</a:t>
            </a:r>
            <a:r>
              <a:rPr lang="ja-JP" altLang="en-US" sz="2400" b="0" dirty="0"/>
              <a:t>の</a:t>
            </a:r>
            <a:r>
              <a:rPr lang="ja-JP" altLang="en-US" sz="2400" b="0" dirty="0" smtClean="0"/>
              <a:t>グレースケール，フルカラー</a:t>
            </a:r>
            <a:r>
              <a:rPr lang="ja-JP" altLang="en-US" sz="2400" b="0" dirty="0"/>
              <a:t>と最大</a:t>
            </a:r>
            <a:r>
              <a:rPr lang="en-US" altLang="ja-JP" sz="2400" b="0" dirty="0" smtClean="0"/>
              <a:t>48bit(2</a:t>
            </a:r>
            <a:r>
              <a:rPr lang="en-US" altLang="ja-JP" sz="2400" b="0" baseline="30000" dirty="0" smtClean="0"/>
              <a:t>48</a:t>
            </a:r>
            <a:r>
              <a:rPr lang="ja-JP" altLang="en-US" sz="2400" b="0" dirty="0" smtClean="0"/>
              <a:t>＝</a:t>
            </a:r>
            <a:r>
              <a:rPr lang="en-US" altLang="ja-JP" sz="2400" b="0" dirty="0"/>
              <a:t>281,474,976,710,656</a:t>
            </a:r>
            <a:r>
              <a:rPr lang="ja-JP" altLang="en-US" sz="2400" b="0" dirty="0" smtClean="0"/>
              <a:t>色</a:t>
            </a:r>
            <a:r>
              <a:rPr lang="en-US" altLang="ja-JP" sz="2400" b="0" dirty="0" smtClean="0"/>
              <a:t>)</a:t>
            </a:r>
            <a:r>
              <a:rPr lang="ja-JP" altLang="en-US" sz="2400" b="0" dirty="0" smtClean="0"/>
              <a:t>の</a:t>
            </a:r>
            <a:r>
              <a:rPr lang="en-US" altLang="ja-JP" sz="2400" b="0" dirty="0"/>
              <a:t>RGB</a:t>
            </a:r>
            <a:r>
              <a:rPr lang="ja-JP" altLang="en-US" sz="2400" b="0" dirty="0"/>
              <a:t>を</a:t>
            </a:r>
            <a:r>
              <a:rPr lang="ja-JP" altLang="en-US" sz="2400" b="0" dirty="0" smtClean="0"/>
              <a:t>サポート</a:t>
            </a:r>
            <a:endParaRPr lang="ja-JP" altLang="en-US" sz="2400" b="0" dirty="0"/>
          </a:p>
          <a:p>
            <a:r>
              <a:rPr lang="ja-JP" altLang="en-US" sz="2400" b="0" dirty="0" smtClean="0"/>
              <a:t>・透過</a:t>
            </a:r>
            <a:r>
              <a:rPr lang="ja-JP" altLang="en-US" sz="2400" b="0" dirty="0"/>
              <a:t>属性「アルファチャンネル」「透過色」を</a:t>
            </a:r>
            <a:r>
              <a:rPr lang="ja-JP" altLang="en-US" sz="2400" b="0" dirty="0" smtClean="0"/>
              <a:t>サポート</a:t>
            </a:r>
            <a:endParaRPr lang="ja-JP" altLang="en-US" sz="2400" b="0" dirty="0"/>
          </a:p>
          <a:p>
            <a:r>
              <a:rPr lang="ja-JP" altLang="en-US" sz="2400" b="0" dirty="0" smtClean="0"/>
              <a:t>・ガンマ</a:t>
            </a:r>
            <a:r>
              <a:rPr lang="ja-JP" altLang="en-US" sz="2400" b="0" dirty="0"/>
              <a:t>補正値を保有</a:t>
            </a:r>
            <a:r>
              <a:rPr lang="ja-JP" altLang="en-US" sz="2400" b="0" dirty="0" smtClean="0"/>
              <a:t>できる</a:t>
            </a:r>
            <a:endParaRPr lang="ja-JP" altLang="en-US" sz="2400" b="0" dirty="0"/>
          </a:p>
        </p:txBody>
      </p:sp>
      <p:sp>
        <p:nvSpPr>
          <p:cNvPr id="4" name="タイトル 1"/>
          <p:cNvSpPr txBox="1">
            <a:spLocks noGrp="1"/>
          </p:cNvSpPr>
          <p:nvPr>
            <p:ph type="title"/>
          </p:nvPr>
        </p:nvSpPr>
        <p:spPr>
          <a:xfrm>
            <a:off x="323528" y="152718"/>
            <a:ext cx="8568952" cy="111604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400" dirty="0"/>
              <a:t>４</a:t>
            </a:r>
            <a:r>
              <a:rPr lang="ja-JP" altLang="en-US" sz="5400" dirty="0" smtClean="0"/>
              <a:t>．</a:t>
            </a:r>
            <a:r>
              <a:rPr lang="en-US" altLang="ja-JP" sz="5400" dirty="0" smtClean="0"/>
              <a:t>PNG </a:t>
            </a:r>
            <a:r>
              <a:rPr lang="en-US" altLang="ja-JP" sz="2800" dirty="0" smtClean="0"/>
              <a:t>(Portable network graphics)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9841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876" y="1484784"/>
            <a:ext cx="5976604" cy="187220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2400" b="0" dirty="0" smtClean="0"/>
              <a:t>定義：</a:t>
            </a:r>
            <a:r>
              <a:rPr lang="en-US" altLang="ja-JP" sz="2400" b="0" dirty="0" smtClean="0"/>
              <a:t>α</a:t>
            </a:r>
            <a:r>
              <a:rPr lang="ja-JP" altLang="en-US" sz="2400" b="0" dirty="0"/>
              <a:t>＝</a:t>
            </a:r>
            <a:r>
              <a:rPr lang="en-US" altLang="ja-JP" sz="2400" b="0" dirty="0" smtClean="0"/>
              <a:t>0</a:t>
            </a:r>
            <a:r>
              <a:rPr lang="ja-JP" altLang="en-US" sz="2400" b="0" dirty="0" smtClean="0"/>
              <a:t>　透明，</a:t>
            </a:r>
            <a:r>
              <a:rPr lang="en-US" altLang="ja-JP" sz="2400" b="0" dirty="0" smtClean="0"/>
              <a:t>α</a:t>
            </a:r>
            <a:r>
              <a:rPr lang="ja-JP" altLang="en-US" sz="2400" b="0" dirty="0"/>
              <a:t>＝</a:t>
            </a:r>
            <a:r>
              <a:rPr lang="en-US" altLang="ja-JP" sz="2400" b="0" dirty="0" smtClean="0"/>
              <a:t>MAX</a:t>
            </a:r>
            <a:r>
              <a:rPr lang="ja-JP" altLang="en-US" sz="2400" b="0" dirty="0" smtClean="0"/>
              <a:t>　不透明　　　　　　　　　</a:t>
            </a:r>
            <a:r>
              <a:rPr lang="en-US" altLang="ja-JP" sz="2400" b="0" dirty="0" smtClean="0"/>
              <a:t>α</a:t>
            </a:r>
            <a:r>
              <a:rPr lang="ja-JP" altLang="en-US" sz="2400" b="0" dirty="0"/>
              <a:t>が </a:t>
            </a:r>
            <a:r>
              <a:rPr lang="en-US" altLang="ja-JP" sz="2400" b="0" dirty="0"/>
              <a:t>0</a:t>
            </a:r>
            <a:r>
              <a:rPr lang="ja-JP" altLang="en-US" sz="2400" b="0" dirty="0"/>
              <a:t>＜</a:t>
            </a:r>
            <a:r>
              <a:rPr lang="en-US" altLang="ja-JP" sz="2400" b="0" dirty="0"/>
              <a:t>α</a:t>
            </a:r>
            <a:r>
              <a:rPr lang="ja-JP" altLang="en-US" sz="2400" b="0" dirty="0"/>
              <a:t>＜</a:t>
            </a:r>
            <a:r>
              <a:rPr lang="en-US" altLang="ja-JP" sz="2400" b="0" dirty="0"/>
              <a:t>MAX </a:t>
            </a:r>
            <a:r>
              <a:rPr lang="ja-JP" altLang="en-US" sz="2400" b="0" dirty="0"/>
              <a:t>の値を</a:t>
            </a:r>
            <a:r>
              <a:rPr lang="ja-JP" altLang="en-US" sz="2400" b="0" dirty="0" smtClean="0"/>
              <a:t>取る</a:t>
            </a:r>
            <a:r>
              <a:rPr lang="ja-JP" altLang="en-US" sz="2400" b="0" dirty="0"/>
              <a:t>こと</a:t>
            </a:r>
            <a:r>
              <a:rPr lang="ja-JP" altLang="en-US" sz="2400" b="0" dirty="0" smtClean="0"/>
              <a:t>で「</a:t>
            </a:r>
            <a:r>
              <a:rPr lang="ja-JP" altLang="en-US" sz="2400" b="0" dirty="0"/>
              <a:t>半透明」を</a:t>
            </a:r>
            <a:r>
              <a:rPr lang="ja-JP" altLang="en-US" sz="2400" b="0" dirty="0" smtClean="0"/>
              <a:t>表現．</a:t>
            </a:r>
            <a:r>
              <a:rPr lang="en-US" altLang="ja-JP" sz="2400" b="0" dirty="0" smtClean="0"/>
              <a:t>MAX</a:t>
            </a:r>
            <a:r>
              <a:rPr lang="ja-JP" altLang="en-US" sz="2400" b="0" dirty="0"/>
              <a:t>の</a:t>
            </a:r>
            <a:r>
              <a:rPr lang="ja-JP" altLang="en-US" sz="2400" b="0" dirty="0" smtClean="0"/>
              <a:t>値が</a:t>
            </a:r>
            <a:r>
              <a:rPr lang="en-US" altLang="ja-JP" sz="2400" b="0" dirty="0" smtClean="0"/>
              <a:t>8bit</a:t>
            </a:r>
            <a:r>
              <a:rPr lang="ja-JP" altLang="en-US" sz="2400" b="0" dirty="0"/>
              <a:t>ならば</a:t>
            </a:r>
            <a:r>
              <a:rPr lang="en-US" altLang="ja-JP" sz="2400" b="0" dirty="0"/>
              <a:t>256</a:t>
            </a:r>
            <a:r>
              <a:rPr lang="ja-JP" altLang="en-US" sz="2400" b="0" dirty="0" smtClean="0"/>
              <a:t>段階，</a:t>
            </a:r>
            <a:r>
              <a:rPr lang="en-US" altLang="ja-JP" sz="2400" b="0" dirty="0" smtClean="0"/>
              <a:t>16bit</a:t>
            </a:r>
            <a:r>
              <a:rPr lang="ja-JP" altLang="en-US" sz="2400" b="0" dirty="0"/>
              <a:t>ならば</a:t>
            </a:r>
            <a:r>
              <a:rPr lang="en-US" altLang="ja-JP" sz="2400" b="0" dirty="0"/>
              <a:t>65536</a:t>
            </a:r>
            <a:r>
              <a:rPr lang="ja-JP" altLang="en-US" sz="2400" b="0" dirty="0"/>
              <a:t>段階の</a:t>
            </a:r>
            <a:r>
              <a:rPr lang="ja-JP" altLang="en-US" sz="2400" b="0" dirty="0" smtClean="0"/>
              <a:t>透過が利用できる．</a:t>
            </a:r>
            <a:endParaRPr kumimoji="1" lang="ja-JP" altLang="en-US" sz="2400" b="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447" y="332656"/>
            <a:ext cx="5198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●</a:t>
            </a:r>
            <a:r>
              <a:rPr lang="ja-JP" altLang="en-US" sz="2800" dirty="0"/>
              <a:t>透過属性「アルファチャンネル」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3528" y="355385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●透過色</a:t>
            </a:r>
            <a:endParaRPr lang="ja-JP" altLang="en-US" sz="2800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323528" y="4293096"/>
            <a:ext cx="8568952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0" dirty="0"/>
              <a:t>指定した色に対して透過情報を一括して加えることができる</a:t>
            </a:r>
            <a:r>
              <a:rPr lang="ja-JP" altLang="en-US" sz="2400" b="0" dirty="0" smtClean="0"/>
              <a:t>機能．　　　　　　　　背景</a:t>
            </a:r>
            <a:r>
              <a:rPr lang="ja-JP" altLang="en-US" sz="2400" b="0" dirty="0"/>
              <a:t>が一色</a:t>
            </a:r>
            <a:r>
              <a:rPr lang="ja-JP" altLang="en-US" sz="2400" b="0" dirty="0" smtClean="0"/>
              <a:t>のみの場合，背</a:t>
            </a:r>
            <a:r>
              <a:rPr lang="ja-JP" altLang="en-US" sz="2400" b="0" dirty="0"/>
              <a:t>景色を透過色に指定</a:t>
            </a:r>
            <a:r>
              <a:rPr lang="ja-JP" altLang="en-US" sz="2400" b="0" dirty="0" smtClean="0"/>
              <a:t>すると一気に透明</a:t>
            </a:r>
            <a:r>
              <a:rPr lang="ja-JP" altLang="en-US" sz="2400" b="0" dirty="0"/>
              <a:t>に</a:t>
            </a:r>
            <a:r>
              <a:rPr lang="ja-JP" altLang="en-US" sz="2400" b="0" dirty="0" smtClean="0"/>
              <a:t>できる</a:t>
            </a:r>
            <a:r>
              <a:rPr lang="ja-JP" altLang="en-US" sz="2400" b="0" dirty="0"/>
              <a:t>．</a:t>
            </a:r>
            <a:r>
              <a:rPr lang="ja-JP" altLang="en-US" sz="2400" b="0" dirty="0" smtClean="0"/>
              <a:t>透過</a:t>
            </a:r>
            <a:r>
              <a:rPr lang="en-US" altLang="ja-JP" sz="2400" b="0" dirty="0"/>
              <a:t>GIF</a:t>
            </a:r>
            <a:r>
              <a:rPr lang="ja-JP" altLang="en-US" sz="2400" b="0" dirty="0"/>
              <a:t>と似たような</a:t>
            </a:r>
            <a:r>
              <a:rPr lang="ja-JP" altLang="en-US" sz="2400" b="0" dirty="0" smtClean="0"/>
              <a:t>もの</a:t>
            </a:r>
            <a:r>
              <a:rPr lang="ja-JP" altLang="en-US" sz="2400" b="0" dirty="0"/>
              <a:t>だ</a:t>
            </a:r>
            <a:r>
              <a:rPr lang="ja-JP" altLang="en-US" sz="2400" b="0" dirty="0" smtClean="0"/>
              <a:t>が</a:t>
            </a:r>
            <a:r>
              <a:rPr lang="ja-JP" altLang="en-US" sz="2400" b="0" dirty="0"/>
              <a:t>，</a:t>
            </a:r>
            <a:r>
              <a:rPr lang="ja-JP" altLang="en-US" sz="2400" b="0" dirty="0" smtClean="0"/>
              <a:t>透過</a:t>
            </a:r>
            <a:r>
              <a:rPr lang="ja-JP" altLang="en-US" sz="2400" b="0" dirty="0"/>
              <a:t>色の指定が複数できる</a:t>
            </a:r>
            <a:r>
              <a:rPr lang="en-US" altLang="ja-JP" sz="2400" b="0" dirty="0"/>
              <a:t>PNG</a:t>
            </a:r>
            <a:r>
              <a:rPr lang="ja-JP" altLang="en-US" sz="2400" b="0" dirty="0"/>
              <a:t>の方が</a:t>
            </a:r>
            <a:r>
              <a:rPr lang="ja-JP" altLang="en-US" sz="2400" b="0" dirty="0" smtClean="0"/>
              <a:t>便利</a:t>
            </a:r>
            <a:r>
              <a:rPr lang="ja-JP" altLang="en-US" sz="2400" b="0" dirty="0"/>
              <a:t>．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" y="1484784"/>
            <a:ext cx="2496277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395536" y="908720"/>
            <a:ext cx="8568952" cy="484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400" b="0" dirty="0" smtClean="0"/>
              <a:t>PNG</a:t>
            </a:r>
            <a:r>
              <a:rPr lang="ja-JP" altLang="en-US" sz="2400" b="0" dirty="0" smtClean="0"/>
              <a:t>では</a:t>
            </a:r>
            <a:r>
              <a:rPr lang="en-US" altLang="ja-JP" sz="2400" b="0" dirty="0" smtClean="0"/>
              <a:t>1</a:t>
            </a:r>
            <a:r>
              <a:rPr lang="ja-JP" altLang="en-US" sz="2400" b="0" dirty="0" smtClean="0"/>
              <a:t>ピクセルあたり</a:t>
            </a:r>
            <a:r>
              <a:rPr lang="en-US" altLang="ja-JP" sz="2400" b="0" dirty="0" smtClean="0"/>
              <a:t>8bit</a:t>
            </a:r>
            <a:r>
              <a:rPr lang="ja-JP" altLang="en-US" sz="2400" b="0" dirty="0" smtClean="0"/>
              <a:t>から</a:t>
            </a:r>
            <a:r>
              <a:rPr lang="en-US" altLang="ja-JP" sz="2400" b="0" dirty="0" smtClean="0"/>
              <a:t>16bit</a:t>
            </a:r>
            <a:r>
              <a:rPr lang="ja-JP" altLang="en-US" sz="2400" b="0" dirty="0" smtClean="0"/>
              <a:t>の透過情報の付加が可能．</a:t>
            </a:r>
            <a:endParaRPr lang="ja-JP" alt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8034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577483"/>
          </a:xfrm>
        </p:spPr>
        <p:txBody>
          <a:bodyPr/>
          <a:lstStyle/>
          <a:p>
            <a:r>
              <a:rPr lang="en-US" altLang="ja-JP" sz="2800" dirty="0" smtClean="0"/>
              <a:t>=</a:t>
            </a:r>
            <a:r>
              <a:rPr lang="ja-JP" altLang="en-US" sz="2800" dirty="0"/>
              <a:t>用途</a:t>
            </a:r>
            <a:r>
              <a:rPr lang="en-US" altLang="ja-JP" sz="2800" dirty="0" smtClean="0"/>
              <a:t>=</a:t>
            </a:r>
          </a:p>
          <a:p>
            <a:r>
              <a:rPr lang="ja-JP" altLang="en-US" sz="2400" b="0" dirty="0" smtClean="0"/>
              <a:t>・可逆圧縮</a:t>
            </a:r>
            <a:endParaRPr lang="en-US" altLang="ja-JP" sz="2400" b="0" dirty="0" smtClean="0"/>
          </a:p>
          <a:p>
            <a:r>
              <a:rPr lang="ja-JP" altLang="en-US" sz="2400" b="0" dirty="0" smtClean="0"/>
              <a:t>　⇒</a:t>
            </a:r>
            <a:r>
              <a:rPr lang="ja-JP" altLang="en-US" sz="2400" b="0" u="sng" dirty="0" smtClean="0"/>
              <a:t>編集時の中間フォーマット</a:t>
            </a:r>
            <a:r>
              <a:rPr lang="en-US" altLang="ja-JP" sz="2400" b="0" u="sng" dirty="0" smtClean="0"/>
              <a:t>,</a:t>
            </a:r>
            <a:r>
              <a:rPr lang="ja-JP" altLang="en-US" sz="2400" b="0" u="sng" dirty="0" smtClean="0"/>
              <a:t>透過を利用した画像の</a:t>
            </a:r>
            <a:r>
              <a:rPr lang="ja-JP" altLang="en-US" sz="2400" b="0" u="sng" dirty="0" smtClean="0"/>
              <a:t>合成</a:t>
            </a:r>
            <a:endParaRPr lang="en-US" altLang="ja-JP" sz="2400" b="0" dirty="0" smtClean="0"/>
          </a:p>
          <a:p>
            <a:r>
              <a:rPr lang="ja-JP" altLang="en-US" sz="2400" b="0" dirty="0"/>
              <a:t>　</a:t>
            </a:r>
            <a:r>
              <a:rPr lang="ja-JP" altLang="en-US" sz="2400" b="0" dirty="0" smtClean="0"/>
              <a:t>　</a:t>
            </a:r>
            <a:r>
              <a:rPr lang="en-US" altLang="ja-JP" sz="2400" b="0" dirty="0" smtClean="0"/>
              <a:t>(</a:t>
            </a:r>
            <a:r>
              <a:rPr lang="ja-JP" altLang="en-US" sz="2400" b="0" dirty="0" smtClean="0"/>
              <a:t>フルカラー以上で画像の劣化を許さない場面で</a:t>
            </a:r>
            <a:r>
              <a:rPr lang="en-US" altLang="ja-JP" sz="2400" b="0" dirty="0" smtClean="0"/>
              <a:t>)</a:t>
            </a:r>
          </a:p>
          <a:p>
            <a:r>
              <a:rPr lang="ja-JP" altLang="en-US" sz="2400" b="0" dirty="0" smtClean="0"/>
              <a:t>・</a:t>
            </a:r>
            <a:r>
              <a:rPr lang="en-US" altLang="ja-JP" sz="2400" b="0" dirty="0" smtClean="0"/>
              <a:t>Web</a:t>
            </a:r>
            <a:r>
              <a:rPr lang="ja-JP" altLang="en-US" sz="2400" b="0" dirty="0" smtClean="0"/>
              <a:t>との親和性も高い</a:t>
            </a:r>
            <a:endParaRPr lang="en-US" altLang="ja-JP" sz="2400" b="0" dirty="0" smtClean="0"/>
          </a:p>
          <a:p>
            <a:r>
              <a:rPr lang="ja-JP" altLang="en-US" sz="2400" b="0" dirty="0"/>
              <a:t>　</a:t>
            </a:r>
            <a:r>
              <a:rPr lang="ja-JP" altLang="en-US" sz="2400" b="0" dirty="0" smtClean="0"/>
              <a:t>⇒</a:t>
            </a:r>
            <a:r>
              <a:rPr lang="ja-JP" altLang="en-US" sz="2400" b="0" u="sng" dirty="0" smtClean="0"/>
              <a:t>写真</a:t>
            </a:r>
            <a:r>
              <a:rPr lang="ja-JP" altLang="en-US" sz="2400" b="0" u="sng" dirty="0" smtClean="0"/>
              <a:t>やボタン画像など広く利用できる</a:t>
            </a:r>
            <a:endParaRPr lang="en-US" altLang="ja-JP" sz="2400" b="0" u="sng" dirty="0"/>
          </a:p>
        </p:txBody>
      </p:sp>
      <p:pic>
        <p:nvPicPr>
          <p:cNvPr id="5122" name="Picture 2" descr="C:\Users\miho\AppData\Local\Microsoft\Windows\Temporary Internet Files\Content.IE5\JKAE8H7Q\MC90043159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573016"/>
            <a:ext cx="273630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02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68416" y="2276872"/>
            <a:ext cx="7848000" cy="158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800" dirty="0" smtClean="0"/>
              <a:t>５．</a:t>
            </a:r>
            <a:r>
              <a:rPr lang="en-US" altLang="ja-JP" sz="4800" dirty="0" err="1" smtClean="0"/>
              <a:t>JPeG</a:t>
            </a:r>
            <a:r>
              <a:rPr lang="en-US" altLang="ja-JP" sz="4800" dirty="0" smtClean="0"/>
              <a:t/>
            </a:r>
            <a:br>
              <a:rPr lang="en-US" altLang="ja-JP" sz="4800" dirty="0" smtClean="0"/>
            </a:br>
            <a:r>
              <a:rPr lang="en-US" altLang="ja-JP" sz="4800" dirty="0" smtClean="0"/>
              <a:t>   </a:t>
            </a:r>
            <a:r>
              <a:rPr lang="en-US" altLang="ja-JP" sz="2400" dirty="0" smtClean="0"/>
              <a:t>(joint photographic Experts group)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032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556792"/>
            <a:ext cx="8640960" cy="5040560"/>
          </a:xfrm>
        </p:spPr>
        <p:txBody>
          <a:bodyPr>
            <a:noAutofit/>
          </a:bodyPr>
          <a:lstStyle/>
          <a:p>
            <a:r>
              <a:rPr lang="en-US" altLang="ja-JP" sz="2400" b="0" dirty="0"/>
              <a:t>JPEG</a:t>
            </a:r>
            <a:r>
              <a:rPr lang="ja-JP" altLang="en-US" sz="2400" b="0" dirty="0"/>
              <a:t>画像は国際標準化</a:t>
            </a:r>
            <a:r>
              <a:rPr lang="ja-JP" altLang="en-US" sz="2400" b="0" dirty="0" smtClean="0"/>
              <a:t>機構</a:t>
            </a:r>
            <a:r>
              <a:rPr lang="en-US" altLang="ja-JP" sz="2400" b="0" dirty="0" smtClean="0"/>
              <a:t>(ISO)</a:t>
            </a:r>
            <a:r>
              <a:rPr lang="ja-JP" altLang="en-US" sz="2400" b="0" dirty="0" smtClean="0"/>
              <a:t> ，国際</a:t>
            </a:r>
            <a:r>
              <a:rPr lang="ja-JP" altLang="en-US" sz="2400" b="0" dirty="0"/>
              <a:t>電気標準</a:t>
            </a:r>
            <a:r>
              <a:rPr lang="ja-JP" altLang="en-US" sz="2400" b="0" dirty="0" smtClean="0"/>
              <a:t>会議</a:t>
            </a:r>
            <a:r>
              <a:rPr lang="en-US" altLang="ja-JP" sz="2400" b="0" dirty="0" smtClean="0"/>
              <a:t>(IEC</a:t>
            </a:r>
            <a:r>
              <a:rPr lang="en-US" altLang="ja-JP" sz="2400" b="0" dirty="0"/>
              <a:t>)</a:t>
            </a:r>
            <a:r>
              <a:rPr lang="ja-JP" altLang="en-US" sz="2400" b="0" dirty="0" err="1" smtClean="0"/>
              <a:t>，</a:t>
            </a:r>
            <a:r>
              <a:rPr lang="ja-JP" altLang="en-US" sz="2400" b="0" dirty="0" smtClean="0"/>
              <a:t>国際</a:t>
            </a:r>
            <a:r>
              <a:rPr lang="ja-JP" altLang="en-US" sz="2400" b="0" dirty="0"/>
              <a:t>電気通信</a:t>
            </a:r>
            <a:r>
              <a:rPr lang="ja-JP" altLang="en-US" sz="2400" b="0" dirty="0" smtClean="0"/>
              <a:t>連合</a:t>
            </a:r>
            <a:r>
              <a:rPr lang="en-US" altLang="ja-JP" sz="2400" b="0" dirty="0" smtClean="0"/>
              <a:t>(ITU)</a:t>
            </a:r>
            <a:r>
              <a:rPr lang="ja-JP" altLang="en-US" sz="2400" b="0" dirty="0" smtClean="0"/>
              <a:t> </a:t>
            </a:r>
            <a:r>
              <a:rPr lang="ja-JP" altLang="en-US" sz="2400" b="0" dirty="0"/>
              <a:t>の合同グループ「</a:t>
            </a:r>
            <a:r>
              <a:rPr lang="en-US" altLang="ja-JP" sz="2400" b="0" dirty="0"/>
              <a:t>Joint Photographic Experts Group</a:t>
            </a:r>
            <a:r>
              <a:rPr lang="ja-JP" altLang="en-US" sz="2400" b="0" dirty="0" smtClean="0"/>
              <a:t>」</a:t>
            </a:r>
            <a:r>
              <a:rPr lang="en-US" altLang="ja-JP" sz="2400" b="0" dirty="0" smtClean="0"/>
              <a:t>(1986</a:t>
            </a:r>
            <a:r>
              <a:rPr lang="ja-JP" altLang="en-US" sz="2400" b="0" dirty="0" smtClean="0"/>
              <a:t>年結成</a:t>
            </a:r>
            <a:r>
              <a:rPr lang="en-US" altLang="ja-JP" sz="2400" b="0" dirty="0" smtClean="0"/>
              <a:t>)</a:t>
            </a:r>
            <a:r>
              <a:rPr lang="ja-JP" altLang="en-US" sz="2400" b="0" dirty="0" smtClean="0"/>
              <a:t>に</a:t>
            </a:r>
            <a:r>
              <a:rPr lang="ja-JP" altLang="en-US" sz="2400" b="0" dirty="0"/>
              <a:t>よって規格</a:t>
            </a:r>
            <a:r>
              <a:rPr lang="ja-JP" altLang="en-US" sz="2400" b="0" dirty="0" smtClean="0"/>
              <a:t>された．拡張子は「</a:t>
            </a:r>
            <a:r>
              <a:rPr lang="en-US" altLang="ja-JP" sz="2400" b="0" dirty="0" smtClean="0"/>
              <a:t>.jpg</a:t>
            </a:r>
            <a:r>
              <a:rPr lang="ja-JP" altLang="en-US" sz="2400" b="0" dirty="0" smtClean="0"/>
              <a:t>」または「</a:t>
            </a:r>
            <a:r>
              <a:rPr lang="en-US" altLang="ja-JP" sz="2400" b="0" dirty="0" smtClean="0"/>
              <a:t>.jpeg</a:t>
            </a:r>
            <a:r>
              <a:rPr lang="ja-JP" altLang="en-US" sz="2400" b="0" dirty="0" smtClean="0"/>
              <a:t>」</a:t>
            </a:r>
            <a:endParaRPr lang="en-US" altLang="ja-JP" sz="2400" b="0" dirty="0" smtClean="0"/>
          </a:p>
          <a:p>
            <a:r>
              <a:rPr lang="en-US" altLang="ja-JP" sz="2400" dirty="0" smtClean="0"/>
              <a:t>=</a:t>
            </a:r>
            <a:r>
              <a:rPr lang="ja-JP" altLang="en-US" sz="2400" dirty="0" smtClean="0"/>
              <a:t>特徴</a:t>
            </a:r>
            <a:r>
              <a:rPr lang="en-US" altLang="ja-JP" sz="2400" dirty="0" smtClean="0"/>
              <a:t>=</a:t>
            </a:r>
          </a:p>
          <a:p>
            <a:r>
              <a:rPr lang="ja-JP" altLang="en-US" sz="2400" b="0" dirty="0"/>
              <a:t>・非可逆</a:t>
            </a:r>
            <a:r>
              <a:rPr lang="ja-JP" altLang="en-US" sz="2400" b="0" dirty="0" smtClean="0"/>
              <a:t>圧縮⇒圧縮後元</a:t>
            </a:r>
            <a:r>
              <a:rPr lang="ja-JP" altLang="en-US" sz="2400" b="0" dirty="0"/>
              <a:t>の画像には</a:t>
            </a:r>
            <a:r>
              <a:rPr lang="ja-JP" altLang="en-US" sz="2400" b="0" dirty="0" smtClean="0"/>
              <a:t>戻せない．</a:t>
            </a:r>
            <a:endParaRPr lang="ja-JP" altLang="en-US" sz="2400" b="0" dirty="0"/>
          </a:p>
          <a:p>
            <a:r>
              <a:rPr lang="ja-JP" altLang="en-US" sz="2400" b="0" dirty="0" smtClean="0"/>
              <a:t>・圧縮率指定可能　</a:t>
            </a:r>
            <a:r>
              <a:rPr lang="en-US" altLang="ja-JP" sz="2400" b="0" dirty="0" smtClean="0"/>
              <a:t>(</a:t>
            </a:r>
            <a:r>
              <a:rPr lang="ja-JP" altLang="en-US" sz="2400" b="0" dirty="0" smtClean="0"/>
              <a:t>高い</a:t>
            </a:r>
            <a:r>
              <a:rPr lang="ja-JP" altLang="en-US" sz="2400" b="0" dirty="0"/>
              <a:t>とデータ容量が少なく</a:t>
            </a:r>
            <a:r>
              <a:rPr lang="ja-JP" altLang="en-US" sz="2400" b="0" dirty="0" smtClean="0"/>
              <a:t>なり</a:t>
            </a:r>
            <a:r>
              <a:rPr lang="en-US" altLang="ja-JP" sz="2400" b="0" dirty="0" smtClean="0"/>
              <a:t>,</a:t>
            </a:r>
            <a:r>
              <a:rPr lang="ja-JP" altLang="en-US" sz="2400" b="0" dirty="0" smtClean="0"/>
              <a:t>低い</a:t>
            </a:r>
            <a:r>
              <a:rPr lang="ja-JP" altLang="en-US" sz="2400" b="0" dirty="0"/>
              <a:t>と多く</a:t>
            </a:r>
            <a:r>
              <a:rPr lang="ja-JP" altLang="en-US" sz="2400" b="0" dirty="0" smtClean="0"/>
              <a:t>なる</a:t>
            </a:r>
            <a:r>
              <a:rPr lang="en-US" altLang="ja-JP" sz="2400" b="0" dirty="0" smtClean="0"/>
              <a:t>)</a:t>
            </a:r>
            <a:endParaRPr lang="ja-JP" altLang="en-US" sz="2400" b="0" dirty="0"/>
          </a:p>
          <a:p>
            <a:r>
              <a:rPr lang="ja-JP" altLang="en-US" sz="2400" b="0" dirty="0" smtClean="0"/>
              <a:t>・</a:t>
            </a:r>
            <a:r>
              <a:rPr lang="en-US" altLang="ja-JP" sz="2400" b="0" dirty="0" smtClean="0"/>
              <a:t>24bit</a:t>
            </a:r>
            <a:r>
              <a:rPr lang="ja-JP" altLang="en-US" sz="2400" b="0" dirty="0"/>
              <a:t>フルカラーまで</a:t>
            </a:r>
            <a:r>
              <a:rPr lang="ja-JP" altLang="en-US" sz="2400" b="0" dirty="0" smtClean="0"/>
              <a:t>サポート</a:t>
            </a:r>
            <a:r>
              <a:rPr lang="en-US" altLang="ja-JP" sz="2400" b="0" dirty="0" smtClean="0"/>
              <a:t>(</a:t>
            </a:r>
            <a:r>
              <a:rPr lang="ja-JP" altLang="en-US" sz="2400" b="0" dirty="0" smtClean="0"/>
              <a:t>最大</a:t>
            </a:r>
            <a:r>
              <a:rPr lang="ja-JP" altLang="en-US" sz="2400" b="0" dirty="0"/>
              <a:t>ビット深度は</a:t>
            </a:r>
            <a:r>
              <a:rPr lang="en-US" altLang="ja-JP" sz="2400" b="0" dirty="0" smtClean="0"/>
              <a:t>24bit)</a:t>
            </a:r>
            <a:endParaRPr lang="ja-JP" altLang="en-US" sz="2400" b="0" dirty="0"/>
          </a:p>
          <a:p>
            <a:r>
              <a:rPr lang="ja-JP" altLang="en-US" sz="2400" b="0" dirty="0" smtClean="0"/>
              <a:t>・</a:t>
            </a:r>
            <a:r>
              <a:rPr lang="en-US" altLang="ja-JP" sz="2400" b="0" dirty="0" smtClean="0"/>
              <a:t>RGB</a:t>
            </a:r>
            <a:r>
              <a:rPr lang="ja-JP" altLang="en-US" sz="2400" b="0" dirty="0"/>
              <a:t>と</a:t>
            </a:r>
            <a:r>
              <a:rPr lang="en-US" altLang="ja-JP" sz="2400" b="0" dirty="0" smtClean="0"/>
              <a:t>CMYK</a:t>
            </a:r>
            <a:r>
              <a:rPr lang="ja-JP" altLang="en-US" sz="2400" b="0" dirty="0" err="1"/>
              <a:t>，</a:t>
            </a:r>
            <a:r>
              <a:rPr lang="en-US" altLang="ja-JP" sz="2400" b="0" dirty="0" err="1" smtClean="0"/>
              <a:t>YCbCr</a:t>
            </a:r>
            <a:r>
              <a:rPr lang="ja-JP" altLang="en-US" sz="2400" b="0" dirty="0" err="1" smtClean="0"/>
              <a:t>，</a:t>
            </a:r>
            <a:r>
              <a:rPr lang="ja-JP" altLang="en-US" sz="2400" b="0" dirty="0" smtClean="0"/>
              <a:t>グレースケール</a:t>
            </a:r>
            <a:r>
              <a:rPr lang="ja-JP" altLang="en-US" sz="2400" b="0" dirty="0"/>
              <a:t>を</a:t>
            </a:r>
            <a:r>
              <a:rPr lang="ja-JP" altLang="en-US" sz="2400" b="0" dirty="0" smtClean="0"/>
              <a:t>サポート</a:t>
            </a:r>
            <a:endParaRPr lang="ja-JP" altLang="en-US" sz="2400" b="0" dirty="0"/>
          </a:p>
          <a:p>
            <a:r>
              <a:rPr lang="ja-JP" altLang="en-US" sz="2400" b="0" dirty="0" smtClean="0"/>
              <a:t>・プログレッシブ</a:t>
            </a:r>
            <a:r>
              <a:rPr lang="en-US" altLang="ja-JP" sz="2400" b="0" dirty="0"/>
              <a:t>JPEG</a:t>
            </a:r>
            <a:r>
              <a:rPr lang="ja-JP" altLang="en-US" sz="2400" b="0" dirty="0" smtClean="0"/>
              <a:t>対応</a:t>
            </a:r>
            <a:r>
              <a:rPr lang="en-US" altLang="ja-JP" sz="2400" b="0" dirty="0" smtClean="0"/>
              <a:t>(GIF</a:t>
            </a:r>
            <a:r>
              <a:rPr lang="ja-JP" altLang="en-US" sz="2400" b="0" dirty="0"/>
              <a:t>でいうインターレースのような</a:t>
            </a:r>
            <a:r>
              <a:rPr lang="ja-JP" altLang="en-US" sz="2400" b="0" dirty="0" smtClean="0"/>
              <a:t>もの</a:t>
            </a:r>
            <a:r>
              <a:rPr lang="en-US" altLang="ja-JP" sz="2400" b="0" dirty="0" smtClean="0"/>
              <a:t>)</a:t>
            </a:r>
            <a:endParaRPr lang="ja-JP" altLang="en-US" sz="2400" b="0" dirty="0"/>
          </a:p>
          <a:p>
            <a:r>
              <a:rPr lang="ja-JP" altLang="en-US" sz="2400" b="0" dirty="0" smtClean="0"/>
              <a:t>・透過</a:t>
            </a:r>
            <a:r>
              <a:rPr lang="ja-JP" altLang="en-US" sz="2400" b="0" dirty="0"/>
              <a:t>は</a:t>
            </a:r>
            <a:r>
              <a:rPr lang="ja-JP" altLang="en-US" sz="2400" b="0" dirty="0" smtClean="0"/>
              <a:t>不可</a:t>
            </a:r>
            <a:endParaRPr kumimoji="1" lang="ja-JP" altLang="en-US" sz="2400" b="0" dirty="0"/>
          </a:p>
        </p:txBody>
      </p:sp>
      <p:sp>
        <p:nvSpPr>
          <p:cNvPr id="4" name="タイトル 1"/>
          <p:cNvSpPr txBox="1">
            <a:spLocks noGrp="1"/>
          </p:cNvSpPr>
          <p:nvPr>
            <p:ph type="title"/>
          </p:nvPr>
        </p:nvSpPr>
        <p:spPr>
          <a:xfrm>
            <a:off x="251520" y="44624"/>
            <a:ext cx="8640960" cy="14760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900" dirty="0" smtClean="0"/>
              <a:t>５．</a:t>
            </a:r>
            <a:r>
              <a:rPr lang="en-US" altLang="ja-JP" sz="4900" dirty="0" err="1" smtClean="0"/>
              <a:t>JPeG</a:t>
            </a:r>
            <a:r>
              <a:rPr lang="en-US" altLang="ja-JP" sz="4900" dirty="0" smtClean="0"/>
              <a:t/>
            </a:r>
            <a:br>
              <a:rPr lang="en-US" altLang="ja-JP" sz="4900" dirty="0" smtClean="0"/>
            </a:br>
            <a:r>
              <a:rPr lang="en-US" altLang="ja-JP" sz="2800" dirty="0" smtClean="0"/>
              <a:t>(joint photographic Experts group)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574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4149081"/>
            <a:ext cx="8291264" cy="2232247"/>
          </a:xfrm>
        </p:spPr>
        <p:txBody>
          <a:bodyPr>
            <a:normAutofit/>
          </a:bodyPr>
          <a:lstStyle/>
          <a:p>
            <a:r>
              <a:rPr kumimoji="1" lang="en-US" altLang="ja-JP" sz="2800" dirty="0" smtClean="0"/>
              <a:t>=</a:t>
            </a:r>
            <a:r>
              <a:rPr kumimoji="1" lang="ja-JP" altLang="en-US" sz="2800" dirty="0" smtClean="0"/>
              <a:t>用途</a:t>
            </a:r>
            <a:r>
              <a:rPr kumimoji="1" lang="en-US" altLang="ja-JP" sz="2800" dirty="0" smtClean="0"/>
              <a:t>=</a:t>
            </a:r>
            <a:endParaRPr lang="en-US" altLang="ja-JP" sz="2400" b="0" dirty="0"/>
          </a:p>
          <a:p>
            <a:r>
              <a:rPr kumimoji="1" lang="ja-JP" altLang="en-US" sz="2400" b="0" dirty="0" smtClean="0"/>
              <a:t>・</a:t>
            </a:r>
            <a:r>
              <a:rPr lang="ja-JP" altLang="en-US" sz="2400" b="0" u="sng" dirty="0" smtClean="0"/>
              <a:t>多彩な色がなめらかに広がる</a:t>
            </a:r>
            <a:r>
              <a:rPr lang="ja-JP" altLang="en-US" sz="2400" b="0" u="sng" dirty="0" smtClean="0"/>
              <a:t>写真の保存</a:t>
            </a:r>
            <a:endParaRPr lang="en-US" altLang="ja-JP" sz="2400" b="0" dirty="0" smtClean="0"/>
          </a:p>
          <a:p>
            <a:r>
              <a:rPr kumimoji="1" lang="ja-JP" altLang="en-US" sz="2400" b="0" dirty="0" smtClean="0"/>
              <a:t>・色数の圧倒的多さ </a:t>
            </a:r>
            <a:r>
              <a:rPr kumimoji="1" lang="en-US" altLang="ja-JP" sz="2400" b="0" dirty="0" smtClean="0"/>
              <a:t>and </a:t>
            </a:r>
            <a:r>
              <a:rPr kumimoji="1" lang="ja-JP" altLang="en-US" sz="2400" b="0" dirty="0" smtClean="0"/>
              <a:t>圧縮率の指定が可能</a:t>
            </a:r>
            <a:endParaRPr lang="en-US" altLang="ja-JP" sz="2400" b="0" dirty="0"/>
          </a:p>
          <a:p>
            <a:r>
              <a:rPr kumimoji="1" lang="ja-JP" altLang="en-US" sz="2400" b="0" dirty="0" smtClean="0"/>
              <a:t>　</a:t>
            </a:r>
            <a:r>
              <a:rPr kumimoji="1" lang="ja-JP" altLang="en-US" sz="2400" b="0" dirty="0" smtClean="0"/>
              <a:t>⇒現在</a:t>
            </a:r>
            <a:r>
              <a:rPr kumimoji="1" lang="en-US" altLang="ja-JP" sz="2400" b="0" dirty="0" smtClean="0"/>
              <a:t>Web</a:t>
            </a:r>
            <a:r>
              <a:rPr lang="ja-JP" altLang="en-US" sz="2400" b="0" dirty="0"/>
              <a:t>上</a:t>
            </a:r>
            <a:r>
              <a:rPr lang="ja-JP" altLang="en-US" sz="2400" b="0" dirty="0" smtClean="0"/>
              <a:t>で最も広く使われている</a:t>
            </a:r>
            <a:endParaRPr kumimoji="1" lang="en-US" altLang="ja-JP" sz="2800" dirty="0" smtClean="0"/>
          </a:p>
        </p:txBody>
      </p:sp>
      <p:graphicFrame>
        <p:nvGraphicFramePr>
          <p:cNvPr id="3" name="図表 2"/>
          <p:cNvGraphicFramePr/>
          <p:nvPr>
            <p:extLst>
              <p:ext uri="{D42A27DB-BD31-4B8C-83A1-F6EECF244321}">
                <p14:modId xmlns:p14="http://schemas.microsoft.com/office/powerpoint/2010/main" val="2164152562"/>
              </p:ext>
            </p:extLst>
          </p:nvPr>
        </p:nvGraphicFramePr>
        <p:xfrm>
          <a:off x="1187624" y="1196752"/>
          <a:ext cx="540060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395536" y="529516"/>
            <a:ext cx="2400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=</a:t>
            </a:r>
            <a:r>
              <a:rPr kumimoji="1" lang="ja-JP" altLang="en-US" sz="2800" b="1" dirty="0" smtClean="0"/>
              <a:t>圧縮の流れ</a:t>
            </a:r>
            <a:r>
              <a:rPr kumimoji="1" lang="en-US" altLang="ja-JP" sz="2800" b="1" dirty="0" smtClean="0"/>
              <a:t>=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1721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791200" cy="936104"/>
          </a:xfrm>
        </p:spPr>
        <p:txBody>
          <a:bodyPr>
            <a:normAutofit/>
          </a:bodyPr>
          <a:lstStyle/>
          <a:p>
            <a:r>
              <a:rPr kumimoji="1" lang="en-US" altLang="ja-JP" sz="4800" dirty="0" smtClean="0"/>
              <a:t>JPEG</a:t>
            </a:r>
            <a:r>
              <a:rPr kumimoji="1" lang="ja-JP" altLang="en-US" sz="4800" dirty="0" smtClean="0"/>
              <a:t>の欠点</a:t>
            </a:r>
            <a:endParaRPr kumimoji="1" lang="ja-JP" altLang="en-US" sz="4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6"/>
            <a:ext cx="2880320" cy="576064"/>
          </a:xfrm>
        </p:spPr>
        <p:txBody>
          <a:bodyPr>
            <a:normAutofit lnSpcReduction="10000"/>
          </a:bodyPr>
          <a:lstStyle/>
          <a:p>
            <a:r>
              <a:rPr kumimoji="1" lang="ja-JP" altLang="en-US" sz="2800" dirty="0" smtClean="0"/>
              <a:t>●ブロックノイズ</a:t>
            </a:r>
            <a:endParaRPr kumimoji="1" lang="en-US" altLang="ja-JP" sz="2800" dirty="0" smtClean="0"/>
          </a:p>
          <a:p>
            <a:endParaRPr kumimoji="1" lang="en-US" altLang="ja-JP" sz="2400" dirty="0" smtClean="0"/>
          </a:p>
          <a:p>
            <a:endParaRPr kumimoji="1" lang="ja-JP" altLang="en-US" sz="2400" b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276871"/>
            <a:ext cx="1872209" cy="1872209"/>
          </a:xfrm>
          <a:prstGeom prst="rect">
            <a:avLst/>
          </a:prstGeom>
          <a:solidFill>
            <a:srgbClr val="FFFFFF">
              <a:shade val="85000"/>
            </a:srgbClr>
          </a:solidFill>
          <a:ln w="2857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7080"/>
            <a:ext cx="1872000" cy="1872000"/>
          </a:xfrm>
          <a:prstGeom prst="rect">
            <a:avLst/>
          </a:prstGeom>
          <a:solidFill>
            <a:srgbClr val="FFFFFF">
              <a:shade val="85000"/>
            </a:srgbClr>
          </a:solidFill>
          <a:ln w="2857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4" name="テキスト ボックス 3"/>
          <p:cNvSpPr txBox="1"/>
          <p:nvPr/>
        </p:nvSpPr>
        <p:spPr>
          <a:xfrm>
            <a:off x="827584" y="4263479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▲</a:t>
            </a:r>
            <a:r>
              <a:rPr kumimoji="1" lang="en-US" altLang="ja-JP" sz="2400" dirty="0" smtClean="0"/>
              <a:t>GIF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83210" y="4263479"/>
            <a:ext cx="1500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▲</a:t>
            </a:r>
            <a:r>
              <a:rPr lang="en-US" altLang="ja-JP" sz="2400" dirty="0"/>
              <a:t>JPEG</a:t>
            </a:r>
            <a:endParaRPr kumimoji="1" lang="ja-JP" altLang="en-US" sz="2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2204864"/>
            <a:ext cx="3685115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4788024" y="1412776"/>
            <a:ext cx="2880320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 smtClean="0"/>
              <a:t>●モスキートノイズ</a:t>
            </a:r>
            <a:endParaRPr lang="en-US" altLang="ja-JP" sz="2800" dirty="0" smtClean="0"/>
          </a:p>
          <a:p>
            <a:endParaRPr lang="en-US" altLang="ja-JP" sz="2400" dirty="0" smtClean="0"/>
          </a:p>
          <a:p>
            <a:endParaRPr lang="ja-JP" altLang="en-US" sz="2400" b="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76056" y="439820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▲</a:t>
            </a:r>
            <a:r>
              <a:rPr lang="en-US" altLang="ja-JP" sz="2400" dirty="0" smtClean="0"/>
              <a:t>JPEG</a:t>
            </a:r>
            <a:r>
              <a:rPr lang="ja-JP" altLang="en-US" sz="2400" dirty="0"/>
              <a:t>画像を高圧縮で保存したもの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8385" y="5517232"/>
            <a:ext cx="8634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u="sng" dirty="0" smtClean="0"/>
              <a:t>急激な色の変化があるロゴ画像やイラスト画像には弱い</a:t>
            </a:r>
            <a:endParaRPr kumimoji="1" lang="ja-JP" alt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133238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2574032"/>
            <a:ext cx="7620000" cy="1143000"/>
          </a:xfrm>
        </p:spPr>
        <p:txBody>
          <a:bodyPr/>
          <a:lstStyle/>
          <a:p>
            <a:pPr algn="ctr"/>
            <a:r>
              <a:rPr lang="ja-JP" altLang="en-US" sz="4800" dirty="0" smtClean="0"/>
              <a:t>１．画像データの基本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76545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コンテンツ プレースホルダー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187339"/>
              </p:ext>
            </p:extLst>
          </p:nvPr>
        </p:nvGraphicFramePr>
        <p:xfrm>
          <a:off x="539553" y="1124743"/>
          <a:ext cx="7992885" cy="5472606"/>
        </p:xfrm>
        <a:graphic>
          <a:graphicData uri="http://schemas.openxmlformats.org/drawingml/2006/table">
            <a:tbl>
              <a:tblPr/>
              <a:tblGrid>
                <a:gridCol w="1598577"/>
                <a:gridCol w="1598577"/>
                <a:gridCol w="1598577"/>
                <a:gridCol w="1598577"/>
                <a:gridCol w="1598577"/>
              </a:tblGrid>
              <a:tr h="290915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内容 ＼ 形式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BMP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GIF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JPEG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PNG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</a:tr>
              <a:tr h="775441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色数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モノクロ</a:t>
                      </a:r>
                      <a:r>
                        <a:rPr lang="en-US" altLang="ja-JP" sz="1400" dirty="0">
                          <a:effectLst/>
                        </a:rPr>
                        <a:t>2</a:t>
                      </a:r>
                      <a:r>
                        <a:rPr lang="ja-JP" altLang="en-US" sz="1400" dirty="0">
                          <a:effectLst/>
                        </a:rPr>
                        <a:t>階調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en-US" altLang="ja-JP" sz="1400" dirty="0">
                          <a:effectLst/>
                        </a:rPr>
                        <a:t>24bit</a:t>
                      </a:r>
                      <a:r>
                        <a:rPr lang="ja-JP" altLang="en-US" sz="1400" dirty="0">
                          <a:effectLst/>
                        </a:rPr>
                        <a:t>フルカラー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モノクロ</a:t>
                      </a:r>
                      <a:r>
                        <a:rPr lang="en-US" altLang="ja-JP" sz="1400">
                          <a:effectLst/>
                        </a:rPr>
                        <a:t>2</a:t>
                      </a:r>
                      <a:r>
                        <a:rPr lang="ja-JP" altLang="en-US" sz="1400">
                          <a:effectLst/>
                        </a:rPr>
                        <a:t>階調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en-US" altLang="ja-JP" sz="1400">
                          <a:effectLst/>
                        </a:rPr>
                        <a:t>8bit</a:t>
                      </a:r>
                      <a:r>
                        <a:rPr lang="ja-JP" altLang="en-US" sz="1400">
                          <a:effectLst/>
                        </a:rPr>
                        <a:t>カラー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24bit</a:t>
                      </a:r>
                      <a:r>
                        <a:rPr lang="ja-JP" altLang="en-US" sz="1400">
                          <a:effectLst/>
                        </a:rPr>
                        <a:t>フルカラー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24bit</a:t>
                      </a:r>
                      <a:r>
                        <a:rPr lang="ja-JP" altLang="en-US" sz="1400">
                          <a:effectLst/>
                        </a:rPr>
                        <a:t>フルカラー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en-US" altLang="ja-JP" sz="1400">
                          <a:effectLst/>
                        </a:rPr>
                        <a:t>48bit</a:t>
                      </a:r>
                      <a:r>
                        <a:rPr lang="ja-JP" altLang="en-US" sz="1400">
                          <a:effectLst/>
                        </a:rPr>
                        <a:t>カラー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9484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色空間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>
                          <a:effectLst/>
                        </a:rPr>
                        <a:t>RGB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400" dirty="0">
                          <a:effectLst/>
                        </a:rPr>
                        <a:t>RGB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RGB,CMYK</a:t>
                      </a:r>
                      <a:br>
                        <a:rPr lang="en-US" altLang="ja-JP" sz="1400">
                          <a:effectLst/>
                        </a:rPr>
                      </a:br>
                      <a:r>
                        <a:rPr lang="en-US" altLang="ja-JP" sz="1400">
                          <a:effectLst/>
                        </a:rPr>
                        <a:t>YCbCr,</a:t>
                      </a:r>
                      <a:r>
                        <a:rPr lang="ja-JP" altLang="en-US" sz="1400">
                          <a:effectLst/>
                        </a:rPr>
                        <a:t>グレースケース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RGB</a:t>
                      </a:r>
                      <a:br>
                        <a:rPr lang="en-US" altLang="ja-JP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グレースケール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0915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透過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○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○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4238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アニメーション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○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altLang="ja-JP" sz="1400">
                          <a:effectLst/>
                        </a:rPr>
                        <a:t>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▲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9839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画質劣化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なし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色数が同じなら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基本なし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あり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なし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4238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データサイズ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非常に大きい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非常に小さい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非常に小さい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そこそこ小さい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3768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用途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編集中など高画質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を求める場面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アイコン、ロゴ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など単調な画像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写真や</a:t>
                      </a:r>
                      <a:r>
                        <a:rPr lang="en-US" altLang="ja-JP" sz="1400" dirty="0">
                          <a:effectLst/>
                        </a:rPr>
                        <a:t>CG</a:t>
                      </a:r>
                      <a:r>
                        <a:rPr lang="ja-JP" altLang="en-US" sz="1400" dirty="0">
                          <a:effectLst/>
                        </a:rPr>
                        <a:t>など多彩な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色を表現したい画像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透過を生かした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画像合成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劣化を許さない場面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3768"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不向き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データの転送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（容量が大きい）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>
                          <a:effectLst/>
                        </a:rPr>
                        <a:t>写真など</a:t>
                      </a:r>
                      <a:br>
                        <a:rPr lang="ja-JP" altLang="en-US" sz="1400">
                          <a:effectLst/>
                        </a:rPr>
                      </a:br>
                      <a:r>
                        <a:rPr lang="ja-JP" altLang="en-US" sz="1400">
                          <a:effectLst/>
                        </a:rPr>
                        <a:t>（色数が少ない）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ロゴ、イラスト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（ノイズ発生）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ja-JP" altLang="en-US" sz="1400" dirty="0">
                          <a:effectLst/>
                        </a:rPr>
                        <a:t>データ転送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（画像によっては</a:t>
                      </a:r>
                      <a:br>
                        <a:rPr lang="ja-JP" altLang="en-US" sz="1400" dirty="0">
                          <a:effectLst/>
                        </a:rPr>
                      </a:br>
                      <a:r>
                        <a:rPr lang="ja-JP" altLang="en-US" sz="1400" dirty="0">
                          <a:effectLst/>
                        </a:rPr>
                        <a:t>容量が大きくなりすぎ）</a:t>
                      </a:r>
                    </a:p>
                  </a:txBody>
                  <a:tcPr marL="52821" marR="52821" marT="36975" marB="2641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251520" y="149106"/>
            <a:ext cx="5791200" cy="903630"/>
          </a:xfrm>
        </p:spPr>
        <p:txBody>
          <a:bodyPr>
            <a:normAutofit/>
          </a:bodyPr>
          <a:lstStyle/>
          <a:p>
            <a:r>
              <a:rPr kumimoji="1" lang="ja-JP" altLang="en-US" sz="4800" dirty="0" smtClean="0"/>
              <a:t>６．まとめ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931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65130"/>
            <a:ext cx="5791200" cy="831622"/>
          </a:xfrm>
        </p:spPr>
        <p:txBody>
          <a:bodyPr>
            <a:normAutofit/>
          </a:bodyPr>
          <a:lstStyle/>
          <a:p>
            <a:r>
              <a:rPr kumimoji="1" lang="ja-JP" altLang="en-US" sz="4800" dirty="0" smtClean="0"/>
              <a:t>６．まとめ</a:t>
            </a:r>
            <a:endParaRPr kumimoji="1" lang="ja-JP" altLang="en-US" sz="4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484784"/>
            <a:ext cx="8640960" cy="4641379"/>
          </a:xfrm>
        </p:spPr>
        <p:txBody>
          <a:bodyPr>
            <a:normAutofit/>
          </a:bodyPr>
          <a:lstStyle/>
          <a:p>
            <a:r>
              <a:rPr lang="ja-JP" altLang="en-US" sz="2800" b="0" dirty="0" smtClean="0"/>
              <a:t>各フォーマット</a:t>
            </a:r>
            <a:r>
              <a:rPr lang="ja-JP" altLang="en-US" sz="2800" b="0" dirty="0"/>
              <a:t>には様々な特徴が</a:t>
            </a:r>
            <a:r>
              <a:rPr lang="ja-JP" altLang="en-US" sz="2800" b="0" dirty="0" smtClean="0"/>
              <a:t>ある．</a:t>
            </a:r>
            <a:endParaRPr lang="en-US" altLang="ja-JP" sz="2800" b="0" dirty="0" smtClean="0"/>
          </a:p>
          <a:p>
            <a:r>
              <a:rPr lang="ja-JP" altLang="en-US" sz="2800" b="0" dirty="0" smtClean="0"/>
              <a:t>それら</a:t>
            </a:r>
            <a:r>
              <a:rPr lang="ja-JP" altLang="en-US" sz="2800" b="0" dirty="0"/>
              <a:t>をよく理解してデータを扱えるように</a:t>
            </a:r>
            <a:r>
              <a:rPr lang="ja-JP" altLang="en-US" sz="2800" b="0" dirty="0" smtClean="0"/>
              <a:t>なれば，</a:t>
            </a:r>
            <a:r>
              <a:rPr lang="ja-JP" altLang="en-US" sz="2800" u="sng" dirty="0" smtClean="0"/>
              <a:t>フォーマット</a:t>
            </a:r>
            <a:r>
              <a:rPr lang="ja-JP" altLang="en-US" sz="2800" u="sng" dirty="0"/>
              <a:t>選びに困ることもなく最適な状態で保存・運用することができる</a:t>
            </a:r>
            <a:r>
              <a:rPr lang="ja-JP" altLang="en-US" sz="2800" b="0" dirty="0"/>
              <a:t>ように</a:t>
            </a:r>
            <a:r>
              <a:rPr lang="ja-JP" altLang="en-US" sz="2800" b="0" dirty="0" smtClean="0"/>
              <a:t>なる．</a:t>
            </a:r>
            <a:endParaRPr lang="en-US" altLang="ja-JP" sz="2800" b="0" dirty="0" smtClean="0"/>
          </a:p>
          <a:p>
            <a:r>
              <a:rPr lang="ja-JP" altLang="en-US" sz="2800" b="0" dirty="0" smtClean="0"/>
              <a:t>デジタルカメラ</a:t>
            </a:r>
            <a:r>
              <a:rPr lang="ja-JP" altLang="en-US" sz="2800" b="0" dirty="0"/>
              <a:t>も普及</a:t>
            </a:r>
            <a:r>
              <a:rPr lang="ja-JP" altLang="en-US" sz="2800" b="0" dirty="0" smtClean="0"/>
              <a:t>して，パソコン</a:t>
            </a:r>
            <a:r>
              <a:rPr lang="ja-JP" altLang="en-US" sz="2800" b="0" dirty="0"/>
              <a:t>での編集も簡単にだれでもできる</a:t>
            </a:r>
            <a:r>
              <a:rPr lang="ja-JP" altLang="en-US" sz="2800" b="0" dirty="0" smtClean="0"/>
              <a:t>時代だからこそ，これらの知識</a:t>
            </a:r>
            <a:r>
              <a:rPr lang="ja-JP" altLang="en-US" sz="2800" b="0" dirty="0"/>
              <a:t>を持っていることは強みに</a:t>
            </a:r>
            <a:r>
              <a:rPr lang="ja-JP" altLang="en-US" sz="2800" b="0" dirty="0" smtClean="0"/>
              <a:t>なる．</a:t>
            </a:r>
            <a:endParaRPr kumimoji="1" lang="ja-JP" alt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419339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992" y="476672"/>
            <a:ext cx="5791200" cy="759614"/>
          </a:xfrm>
        </p:spPr>
        <p:txBody>
          <a:bodyPr>
            <a:noAutofit/>
          </a:bodyPr>
          <a:lstStyle/>
          <a:p>
            <a:r>
              <a:rPr kumimoji="1" lang="ja-JP" altLang="en-US" sz="4800" dirty="0" smtClean="0"/>
              <a:t>７．参考</a:t>
            </a:r>
            <a:r>
              <a:rPr kumimoji="1" lang="en-US" altLang="ja-JP" sz="4800" dirty="0" smtClean="0"/>
              <a:t>URL</a:t>
            </a:r>
            <a:endParaRPr kumimoji="1" lang="ja-JP" altLang="en-US" sz="4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556792"/>
            <a:ext cx="7931224" cy="4373563"/>
          </a:xfrm>
        </p:spPr>
        <p:txBody>
          <a:bodyPr>
            <a:normAutofit/>
          </a:bodyPr>
          <a:lstStyle/>
          <a:p>
            <a:r>
              <a:rPr lang="ja-JP" altLang="en-US" sz="3200" b="0" dirty="0" smtClean="0"/>
              <a:t>・「</a:t>
            </a:r>
            <a:r>
              <a:rPr lang="ja-JP" altLang="en-US" sz="3200" b="0" dirty="0"/>
              <a:t>パソコン実践講座　</a:t>
            </a:r>
            <a:r>
              <a:rPr lang="en-US" altLang="ja-JP" sz="3200" b="0" dirty="0"/>
              <a:t>~</a:t>
            </a:r>
            <a:r>
              <a:rPr lang="ja-JP" altLang="en-US" sz="3200" b="0" dirty="0"/>
              <a:t>道すがら講堂</a:t>
            </a:r>
            <a:r>
              <a:rPr lang="en-US" altLang="ja-JP" sz="3200" b="0" dirty="0"/>
              <a:t>~</a:t>
            </a:r>
            <a:r>
              <a:rPr lang="ja-JP" altLang="en-US" sz="3200" b="0" dirty="0"/>
              <a:t>」</a:t>
            </a:r>
          </a:p>
          <a:p>
            <a:r>
              <a:rPr lang="ja-JP" altLang="en-US" sz="3200" b="0" dirty="0"/>
              <a:t>　</a:t>
            </a:r>
            <a:r>
              <a:rPr lang="en-US" altLang="ja-JP" sz="3200" b="0" dirty="0"/>
              <a:t>http://michisugara.jp</a:t>
            </a:r>
          </a:p>
          <a:p>
            <a:endParaRPr kumimoji="1" lang="ja-JP" alt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195860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5791200" cy="1191662"/>
          </a:xfrm>
        </p:spPr>
        <p:txBody>
          <a:bodyPr>
            <a:normAutofit/>
          </a:bodyPr>
          <a:lstStyle/>
          <a:p>
            <a:r>
              <a:rPr lang="ja-JP" altLang="en-US" sz="4400" dirty="0" smtClean="0"/>
              <a:t>１</a:t>
            </a:r>
            <a:r>
              <a:rPr lang="ja-JP" altLang="en-US" sz="4400" dirty="0"/>
              <a:t>．</a:t>
            </a:r>
            <a:r>
              <a:rPr kumimoji="1" lang="ja-JP" altLang="en-US" sz="4400" dirty="0" smtClean="0"/>
              <a:t>画像データの基本</a:t>
            </a:r>
            <a:endParaRPr kumimoji="1" lang="ja-JP" altLang="en-US" sz="4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ja-JP" altLang="en-US" sz="2800" dirty="0"/>
              <a:t>●</a:t>
            </a:r>
            <a:r>
              <a:rPr lang="ja-JP" altLang="en-US" sz="2800" b="1" dirty="0" smtClean="0"/>
              <a:t>ビットマップ形式：</a:t>
            </a:r>
            <a:r>
              <a:rPr lang="en-US" altLang="ja-JP" sz="2800" b="1" dirty="0"/>
              <a:t>B</a:t>
            </a:r>
            <a:r>
              <a:rPr lang="en-US" altLang="ja-JP" sz="2800" b="1" dirty="0" smtClean="0"/>
              <a:t>itmap graphics</a:t>
            </a:r>
          </a:p>
          <a:p>
            <a:pPr marL="114300" indent="0">
              <a:buNone/>
            </a:pPr>
            <a:r>
              <a:rPr lang="ja-JP" altLang="en-US" sz="2400" b="0" dirty="0" smtClean="0"/>
              <a:t>色・濃度・輝度の情報を含む点</a:t>
            </a:r>
            <a:r>
              <a:rPr lang="ja-JP" altLang="en-US" sz="2400" b="0" dirty="0"/>
              <a:t>（</a:t>
            </a:r>
            <a:r>
              <a:rPr lang="ja-JP" altLang="en-US" sz="2400" b="0" dirty="0" smtClean="0"/>
              <a:t>ピクセル</a:t>
            </a:r>
            <a:r>
              <a:rPr lang="ja-JP" altLang="en-US" sz="2400" b="0" dirty="0"/>
              <a:t>）</a:t>
            </a:r>
            <a:r>
              <a:rPr lang="ja-JP" altLang="en-US" sz="2400" b="0" dirty="0" smtClean="0"/>
              <a:t>を集めて</a:t>
            </a:r>
            <a:endParaRPr lang="en-US" altLang="ja-JP" sz="2400" b="0" dirty="0" smtClean="0"/>
          </a:p>
          <a:p>
            <a:pPr marL="114300" indent="0">
              <a:buNone/>
            </a:pPr>
            <a:r>
              <a:rPr lang="ja-JP" altLang="en-US" sz="2400" b="0" dirty="0" smtClean="0"/>
              <a:t>ひとつの画像として表示する</a:t>
            </a:r>
            <a:endParaRPr lang="en-US" altLang="ja-JP" sz="2400" b="0" dirty="0" smtClean="0"/>
          </a:p>
          <a:p>
            <a:pPr marL="114300" indent="0">
              <a:buNone/>
            </a:pPr>
            <a:r>
              <a:rPr lang="en-US" altLang="ja-JP" sz="2400" b="0" dirty="0" smtClean="0"/>
              <a:t>Ex) </a:t>
            </a:r>
            <a:r>
              <a:rPr lang="ja-JP" altLang="en-US" sz="2400" b="0" dirty="0" smtClean="0"/>
              <a:t>「</a:t>
            </a:r>
            <a:r>
              <a:rPr lang="en-US" altLang="ja-JP" sz="2400" b="0" dirty="0" smtClean="0"/>
              <a:t>Adobe Photoshop</a:t>
            </a:r>
            <a:r>
              <a:rPr lang="ja-JP" altLang="en-US" sz="2400" b="0" dirty="0"/>
              <a:t>」</a:t>
            </a:r>
            <a:endParaRPr kumimoji="1" lang="en-US" altLang="ja-JP" sz="2400" b="0" dirty="0" smtClean="0"/>
          </a:p>
          <a:p>
            <a:pPr marL="114300" indent="0">
              <a:buNone/>
            </a:pPr>
            <a:endParaRPr kumimoji="1" lang="en-US" altLang="ja-JP" sz="2400" dirty="0" smtClean="0"/>
          </a:p>
          <a:p>
            <a:pPr marL="114300" indent="0">
              <a:buNone/>
            </a:pPr>
            <a:r>
              <a:rPr lang="ja-JP" altLang="en-US" sz="2800" dirty="0"/>
              <a:t>●</a:t>
            </a:r>
            <a:r>
              <a:rPr kumimoji="1" lang="ja-JP" altLang="en-US" sz="2800" b="1" dirty="0" smtClean="0"/>
              <a:t>ベクター形式</a:t>
            </a:r>
            <a:r>
              <a:rPr lang="ja-JP" altLang="en-US" sz="2800" b="1" dirty="0" smtClean="0"/>
              <a:t>：</a:t>
            </a:r>
            <a:r>
              <a:rPr lang="en-US" altLang="ja-JP" sz="2800" dirty="0" smtClean="0"/>
              <a:t>Vector graphics</a:t>
            </a:r>
            <a:endParaRPr kumimoji="1" lang="en-US" altLang="ja-JP" sz="2800" dirty="0" smtClean="0"/>
          </a:p>
          <a:p>
            <a:pPr marL="114300" indent="0">
              <a:buNone/>
            </a:pPr>
            <a:r>
              <a:rPr kumimoji="1" lang="ja-JP" altLang="en-US" sz="2400" b="0" dirty="0" smtClean="0"/>
              <a:t>計算式によって色や曲線を表現し</a:t>
            </a:r>
            <a:r>
              <a:rPr lang="ja-JP" altLang="en-US" sz="2400" b="0" dirty="0"/>
              <a:t>，</a:t>
            </a:r>
            <a:r>
              <a:rPr kumimoji="1" lang="ja-JP" altLang="en-US" sz="2400" b="0" dirty="0" smtClean="0"/>
              <a:t>図形として画像を扱う</a:t>
            </a:r>
            <a:endParaRPr kumimoji="1" lang="en-US" altLang="ja-JP" sz="2400" b="0" dirty="0" smtClean="0"/>
          </a:p>
          <a:p>
            <a:pPr marL="114300" indent="0">
              <a:buNone/>
            </a:pPr>
            <a:r>
              <a:rPr kumimoji="1" lang="en-US" altLang="ja-JP" sz="2400" b="0" dirty="0" smtClean="0"/>
              <a:t>Ex)</a:t>
            </a:r>
            <a:r>
              <a:rPr kumimoji="1" lang="ja-JP" altLang="en-US" sz="2400" b="0" dirty="0" smtClean="0"/>
              <a:t>「</a:t>
            </a:r>
            <a:r>
              <a:rPr kumimoji="1" lang="en-US" altLang="ja-JP" sz="2400" b="0" dirty="0" smtClean="0"/>
              <a:t>A</a:t>
            </a:r>
            <a:r>
              <a:rPr lang="en-US" altLang="ja-JP" sz="2400" b="0" dirty="0" smtClean="0"/>
              <a:t>dobe Illustrator</a:t>
            </a:r>
            <a:r>
              <a:rPr lang="ja-JP" altLang="en-US" sz="2400" b="0" dirty="0" smtClean="0"/>
              <a:t>」</a:t>
            </a:r>
            <a:endParaRPr kumimoji="1" lang="en-US" altLang="ja-JP" sz="2400" b="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780928"/>
            <a:ext cx="3888432" cy="1604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5652120" y="4113096"/>
            <a:ext cx="684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1"/>
                </a:solidFill>
                <a:latin typeface="+mn-ea"/>
              </a:rPr>
              <a:t>ベクター</a:t>
            </a: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5127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36984" y="509146"/>
            <a:ext cx="5791200" cy="759614"/>
          </a:xfrm>
        </p:spPr>
        <p:txBody>
          <a:bodyPr>
            <a:noAutofit/>
          </a:bodyPr>
          <a:lstStyle/>
          <a:p>
            <a:r>
              <a:rPr lang="ja-JP" altLang="en-US" sz="4400" dirty="0" smtClean="0"/>
              <a:t>１</a:t>
            </a:r>
            <a:r>
              <a:rPr lang="ja-JP" altLang="en-US" sz="4400" dirty="0"/>
              <a:t>．</a:t>
            </a:r>
            <a:r>
              <a:rPr kumimoji="1" lang="ja-JP" altLang="en-US" sz="4400" dirty="0" smtClean="0"/>
              <a:t>画像データの基本</a:t>
            </a:r>
            <a:endParaRPr kumimoji="1" lang="ja-JP" altLang="en-US" sz="44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895693"/>
              </p:ext>
            </p:extLst>
          </p:nvPr>
        </p:nvGraphicFramePr>
        <p:xfrm>
          <a:off x="467544" y="1412777"/>
          <a:ext cx="7620000" cy="34563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96"/>
                <a:gridCol w="3384376"/>
                <a:gridCol w="3371528"/>
              </a:tblGrid>
              <a:tr h="66574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dirty="0" smtClean="0">
                          <a:solidFill>
                            <a:schemeClr val="bg1"/>
                          </a:solidFill>
                        </a:rPr>
                        <a:t>ビットマップ形式</a:t>
                      </a:r>
                      <a:endParaRPr kumimoji="1" lang="ja-JP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ベクター形式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1378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</a:rPr>
                        <a:t>メリット</a:t>
                      </a:r>
                      <a:endParaRPr kumimoji="1" lang="ja-JP" alt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vert="eaVert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・色や輝度などによる微妙な色の変化の表現ができる</a:t>
                      </a:r>
                      <a:endParaRPr kumimoji="1" lang="en-US" altLang="ja-JP" sz="2000" dirty="0" smtClean="0"/>
                    </a:p>
                    <a:p>
                      <a:pPr algn="l"/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・拡大縮小しても画質が損なわれない</a:t>
                      </a:r>
                      <a:endParaRPr kumimoji="1" lang="en-US" altLang="ja-JP" sz="2000" dirty="0" smtClean="0"/>
                    </a:p>
                    <a:p>
                      <a:pPr algn="l"/>
                      <a:r>
                        <a:rPr kumimoji="1" lang="ja-JP" altLang="en-US" sz="2000" dirty="0" smtClean="0"/>
                        <a:t>・変形処理が自由自在</a:t>
                      </a:r>
                      <a:endParaRPr kumimoji="1" lang="ja-JP" altLang="en-US" sz="2000" dirty="0"/>
                    </a:p>
                  </a:txBody>
                  <a:tcPr anchor="ctr"/>
                </a:tc>
              </a:tr>
              <a:tr h="14121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chemeClr val="bg1"/>
                          </a:solidFill>
                        </a:rPr>
                        <a:t>デメリット</a:t>
                      </a:r>
                      <a:endParaRPr kumimoji="1" lang="en-US" altLang="ja-JP" sz="20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vert="eaVert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・拡大縮小により画質の劣化が生じる</a:t>
                      </a:r>
                      <a:endParaRPr kumimoji="1" lang="ja-JP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・複雑な画像に対して膨大な計算が必要</a:t>
                      </a:r>
                      <a:endParaRPr kumimoji="1" lang="ja-JP" alt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下矢印 5"/>
          <p:cNvSpPr/>
          <p:nvPr/>
        </p:nvSpPr>
        <p:spPr>
          <a:xfrm>
            <a:off x="2411760" y="4725144"/>
            <a:ext cx="936104" cy="720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5868144" y="4725144"/>
            <a:ext cx="936104" cy="720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75656" y="5570076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/>
              <a:t>写真などの画像</a:t>
            </a:r>
            <a:endParaRPr kumimoji="1" lang="ja-JP" altLang="en-US" sz="2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27984" y="5589240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/>
              <a:t>ロゴなどの単純な図形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15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7848872" cy="158417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r>
              <a:rPr lang="ja-JP" altLang="en-US" sz="4800" dirty="0"/>
              <a:t>．</a:t>
            </a:r>
            <a:r>
              <a:rPr kumimoji="1" lang="en-US" altLang="ja-JP" sz="4800" dirty="0" smtClean="0"/>
              <a:t>BMP</a:t>
            </a:r>
            <a:r>
              <a:rPr kumimoji="1" lang="en-US" altLang="ja-JP" sz="5300" dirty="0" smtClean="0"/>
              <a:t/>
            </a:r>
            <a:br>
              <a:rPr kumimoji="1" lang="en-US" altLang="ja-JP" sz="5300" dirty="0" smtClean="0"/>
            </a:br>
            <a:r>
              <a:rPr lang="ja-JP" altLang="en-US" sz="2800" dirty="0"/>
              <a:t>　</a:t>
            </a:r>
            <a:r>
              <a:rPr kumimoji="1" lang="ja-JP" altLang="en-US" sz="2800" dirty="0" smtClean="0"/>
              <a:t>　</a:t>
            </a:r>
            <a:r>
              <a:rPr kumimoji="1" lang="ja-JP" altLang="en-US" dirty="0" smtClean="0"/>
              <a:t>　</a:t>
            </a:r>
            <a:r>
              <a:rPr kumimoji="1" lang="en-US" altLang="ja-JP" sz="2400" dirty="0" smtClean="0"/>
              <a:t>(Microsoft Windows Bitmap </a:t>
            </a:r>
            <a:r>
              <a:rPr lang="en-US" altLang="ja-JP" sz="2400" dirty="0" smtClean="0"/>
              <a:t>Image</a:t>
            </a:r>
            <a:r>
              <a:rPr kumimoji="1" lang="en-US" altLang="ja-JP" sz="2400" dirty="0" smtClean="0"/>
              <a:t>)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18981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640960" cy="1228998"/>
          </a:xfrm>
        </p:spPr>
        <p:txBody>
          <a:bodyPr>
            <a:normAutofit fontScale="90000"/>
          </a:bodyPr>
          <a:lstStyle/>
          <a:p>
            <a:r>
              <a:rPr kumimoji="1" lang="ja-JP" altLang="en-US" sz="4900" dirty="0" smtClean="0"/>
              <a:t>２</a:t>
            </a:r>
            <a:r>
              <a:rPr lang="ja-JP" altLang="en-US" sz="4900" dirty="0"/>
              <a:t>．</a:t>
            </a:r>
            <a:r>
              <a:rPr kumimoji="1" lang="en-US" altLang="ja-JP" sz="4900" dirty="0" smtClean="0"/>
              <a:t>BMP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en-US" altLang="ja-JP" sz="3100" dirty="0" smtClean="0"/>
              <a:t>(Microsoft Windows Bitmap </a:t>
            </a:r>
            <a:r>
              <a:rPr lang="en-US" altLang="ja-JP" sz="3100" dirty="0" smtClean="0"/>
              <a:t>Image</a:t>
            </a:r>
            <a:r>
              <a:rPr kumimoji="1" lang="en-US" altLang="ja-JP" sz="3100" dirty="0" smtClean="0"/>
              <a:t>)</a:t>
            </a: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772816"/>
            <a:ext cx="8496944" cy="475252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kumimoji="1" lang="en-US" altLang="ja-JP" sz="2400" b="0" dirty="0" smtClean="0"/>
              <a:t>MS-DOS</a:t>
            </a:r>
            <a:r>
              <a:rPr kumimoji="1" lang="ja-JP" altLang="en-US" sz="2400" b="0" dirty="0" smtClean="0"/>
              <a:t>時代から扱うことのできる</a:t>
            </a:r>
            <a:r>
              <a:rPr kumimoji="1" lang="en-US" altLang="ja-JP" sz="2400" b="0" dirty="0" smtClean="0"/>
              <a:t>Windows</a:t>
            </a:r>
            <a:r>
              <a:rPr kumimoji="1" lang="ja-JP" altLang="en-US" sz="2400" b="0" dirty="0" smtClean="0"/>
              <a:t>標準の画像</a:t>
            </a:r>
            <a:r>
              <a:rPr lang="ja-JP" altLang="en-US" sz="2400" b="0" dirty="0" smtClean="0"/>
              <a:t>ファイル形式．ファイルの拡張子は「</a:t>
            </a:r>
            <a:r>
              <a:rPr lang="en-US" altLang="ja-JP" sz="2400" b="0" dirty="0" smtClean="0"/>
              <a:t>.bmp</a:t>
            </a:r>
            <a:r>
              <a:rPr lang="ja-JP" altLang="en-US" sz="2400" b="0" dirty="0" smtClean="0"/>
              <a:t>」</a:t>
            </a:r>
            <a:endParaRPr kumimoji="1" lang="en-US" altLang="ja-JP" sz="1400" b="0" dirty="0"/>
          </a:p>
          <a:p>
            <a:pPr marL="114300" indent="0">
              <a:buNone/>
            </a:pPr>
            <a:r>
              <a:rPr lang="en-US" altLang="ja-JP" sz="2800" b="1" dirty="0" smtClean="0"/>
              <a:t>=</a:t>
            </a:r>
            <a:r>
              <a:rPr lang="ja-JP" altLang="en-US" sz="2800" b="1" dirty="0" smtClean="0"/>
              <a:t>特徴</a:t>
            </a:r>
            <a:r>
              <a:rPr lang="en-US" altLang="ja-JP" sz="2800" b="1" dirty="0" smtClean="0"/>
              <a:t>=</a:t>
            </a:r>
          </a:p>
          <a:p>
            <a:pPr marL="114300" indent="0">
              <a:buNone/>
            </a:pPr>
            <a:r>
              <a:rPr kumimoji="1" lang="ja-JP" altLang="en-US" sz="2400" b="0" dirty="0" smtClean="0"/>
              <a:t>・基本的に無圧縮⇒画像の劣化がほとんどない</a:t>
            </a:r>
            <a:endParaRPr kumimoji="1" lang="en-US" altLang="ja-JP" sz="2400" b="0" dirty="0" smtClean="0"/>
          </a:p>
          <a:p>
            <a:pPr marL="114300" indent="0">
              <a:buNone/>
            </a:pPr>
            <a:r>
              <a:rPr lang="ja-JP" altLang="en-US" sz="2400" b="0" dirty="0" smtClean="0"/>
              <a:t>・モノクロ</a:t>
            </a:r>
            <a:r>
              <a:rPr lang="en-US" altLang="ja-JP" sz="2400" b="0" dirty="0" smtClean="0"/>
              <a:t>2</a:t>
            </a:r>
            <a:r>
              <a:rPr lang="ja-JP" altLang="en-US" sz="2400" b="0" dirty="0" smtClean="0"/>
              <a:t>階調から</a:t>
            </a:r>
            <a:r>
              <a:rPr lang="en-US" altLang="ja-JP" sz="2400" b="0" dirty="0" smtClean="0"/>
              <a:t>24bit</a:t>
            </a:r>
            <a:r>
              <a:rPr lang="ja-JP" altLang="en-US" sz="2400" b="0" dirty="0" smtClean="0"/>
              <a:t>フルカラー</a:t>
            </a:r>
            <a:r>
              <a:rPr lang="en-US" altLang="ja-JP" sz="2400" b="0" dirty="0" smtClean="0"/>
              <a:t>(16777216</a:t>
            </a:r>
            <a:r>
              <a:rPr lang="ja-JP" altLang="en-US" sz="2400" b="0" dirty="0" smtClean="0"/>
              <a:t>色</a:t>
            </a:r>
            <a:r>
              <a:rPr lang="en-US" altLang="ja-JP" sz="2400" b="0" dirty="0" smtClean="0"/>
              <a:t>)</a:t>
            </a:r>
            <a:r>
              <a:rPr lang="ja-JP" altLang="en-US" sz="2400" b="0" dirty="0" err="1" smtClean="0"/>
              <a:t>まで</a:t>
            </a:r>
            <a:r>
              <a:rPr lang="ja-JP" altLang="en-US" sz="2400" b="0" dirty="0" smtClean="0"/>
              <a:t>サポート</a:t>
            </a:r>
            <a:endParaRPr lang="en-US" altLang="ja-JP" sz="2400" b="0" dirty="0" smtClean="0"/>
          </a:p>
          <a:p>
            <a:pPr marL="114300" indent="0">
              <a:buNone/>
            </a:pPr>
            <a:r>
              <a:rPr lang="ja-JP" altLang="en-US" sz="2400" b="0" dirty="0"/>
              <a:t>　</a:t>
            </a:r>
            <a:r>
              <a:rPr lang="en-US" altLang="ja-JP" sz="2400" b="0" dirty="0" smtClean="0"/>
              <a:t>(</a:t>
            </a:r>
            <a:r>
              <a:rPr lang="ja-JP" altLang="en-US" sz="2400" b="0" dirty="0" smtClean="0"/>
              <a:t>最大ビット深度は</a:t>
            </a:r>
            <a:r>
              <a:rPr lang="en-US" altLang="ja-JP" sz="2400" b="0" dirty="0" smtClean="0"/>
              <a:t>24bit)</a:t>
            </a:r>
          </a:p>
          <a:p>
            <a:pPr marL="114300" indent="0">
              <a:buNone/>
            </a:pPr>
            <a:r>
              <a:rPr kumimoji="1" lang="ja-JP" altLang="en-US" sz="2400" b="0" dirty="0" smtClean="0"/>
              <a:t>・データ容量が大きくなりがち</a:t>
            </a:r>
            <a:r>
              <a:rPr kumimoji="1" lang="en-US" altLang="ja-JP" sz="2400" b="0" dirty="0" smtClean="0"/>
              <a:t>(</a:t>
            </a:r>
            <a:r>
              <a:rPr kumimoji="1" lang="ja-JP" altLang="en-US" sz="2400" b="0" dirty="0" smtClean="0"/>
              <a:t>無圧縮のため</a:t>
            </a:r>
            <a:r>
              <a:rPr kumimoji="1" lang="en-US" altLang="ja-JP" sz="2400" b="0" dirty="0" smtClean="0"/>
              <a:t>)</a:t>
            </a:r>
          </a:p>
          <a:p>
            <a:pPr marL="114300" indent="0">
              <a:buNone/>
            </a:pPr>
            <a:r>
              <a:rPr lang="ja-JP" altLang="en-US" sz="2400" b="0" dirty="0" smtClean="0"/>
              <a:t>・透過処理は不可</a:t>
            </a:r>
            <a:endParaRPr lang="en-US" altLang="ja-JP" sz="2400" b="0" dirty="0" smtClean="0"/>
          </a:p>
          <a:p>
            <a:pPr marL="114300" indent="0">
              <a:buNone/>
            </a:pPr>
            <a:r>
              <a:rPr kumimoji="1" lang="ja-JP" altLang="en-US" sz="2400" b="0" dirty="0" smtClean="0"/>
              <a:t>・解像度とビット深度が同じならばデータ容量は同じ</a:t>
            </a:r>
            <a:endParaRPr kumimoji="1" lang="ja-JP" alt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05252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4373563"/>
          </a:xfrm>
        </p:spPr>
        <p:txBody>
          <a:bodyPr>
            <a:normAutofit/>
          </a:bodyPr>
          <a:lstStyle/>
          <a:p>
            <a:r>
              <a:rPr kumimoji="1" lang="en-US" altLang="ja-JP" sz="2800" dirty="0" smtClean="0"/>
              <a:t>=</a:t>
            </a:r>
            <a:r>
              <a:rPr kumimoji="1" lang="ja-JP" altLang="en-US" sz="2800" dirty="0" smtClean="0"/>
              <a:t>用途</a:t>
            </a:r>
            <a:r>
              <a:rPr kumimoji="1" lang="en-US" altLang="ja-JP" sz="2800" dirty="0" smtClean="0"/>
              <a:t>=</a:t>
            </a:r>
          </a:p>
          <a:p>
            <a:r>
              <a:rPr lang="ja-JP" altLang="en-US" sz="2400" b="0" dirty="0" smtClean="0"/>
              <a:t>・圧縮処理がされておらず画像の劣化が発生しない</a:t>
            </a:r>
            <a:endParaRPr lang="en-US" altLang="ja-JP" sz="2400" b="0" dirty="0" smtClean="0"/>
          </a:p>
          <a:p>
            <a:r>
              <a:rPr lang="ja-JP" altLang="en-US" sz="2400" b="0" dirty="0"/>
              <a:t>　</a:t>
            </a:r>
            <a:r>
              <a:rPr lang="ja-JP" altLang="en-US" sz="2400" b="0" dirty="0" smtClean="0"/>
              <a:t>　⇒</a:t>
            </a:r>
            <a:r>
              <a:rPr lang="ja-JP" altLang="en-US" sz="2400" b="0" u="sng" dirty="0" smtClean="0"/>
              <a:t>編集時の中間フォーマット</a:t>
            </a:r>
            <a:endParaRPr lang="en-US" altLang="ja-JP" sz="2400" b="0" dirty="0"/>
          </a:p>
          <a:p>
            <a:r>
              <a:rPr lang="ja-JP" altLang="en-US" sz="2400" b="0" dirty="0" smtClean="0"/>
              <a:t>・しかし，容量がとても大きいためメール添付などには向かない</a:t>
            </a:r>
            <a:endParaRPr kumimoji="1" lang="ja-JP" altLang="en-US" sz="2400" b="0" dirty="0"/>
          </a:p>
        </p:txBody>
      </p:sp>
      <p:pic>
        <p:nvPicPr>
          <p:cNvPr id="3075" name="Picture 3" descr="C:\Users\miho\AppData\Local\Microsoft\Windows\Temporary Internet Files\Content.IE5\5LB22JEL\MC90041366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3672408" cy="344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93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416" y="2276872"/>
            <a:ext cx="7848000" cy="15840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r>
              <a:rPr lang="ja-JP" altLang="en-US" sz="4800" dirty="0"/>
              <a:t>．</a:t>
            </a:r>
            <a:r>
              <a:rPr kumimoji="1" lang="en-US" altLang="ja-JP" sz="4800" dirty="0" smtClean="0"/>
              <a:t>GIF</a:t>
            </a:r>
            <a:br>
              <a:rPr kumimoji="1" lang="en-US" altLang="ja-JP" sz="4800" dirty="0" smtClean="0"/>
            </a:br>
            <a:r>
              <a:rPr kumimoji="1" lang="en-US" altLang="ja-JP" sz="4800" dirty="0" smtClean="0"/>
              <a:t>  </a:t>
            </a:r>
            <a:r>
              <a:rPr kumimoji="1" lang="en-US" altLang="ja-JP" sz="2800" dirty="0" smtClean="0"/>
              <a:t>(Graphics Interchange Format)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895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03232" cy="1371600"/>
          </a:xfrm>
        </p:spPr>
        <p:txBody>
          <a:bodyPr>
            <a:normAutofit/>
          </a:bodyPr>
          <a:lstStyle/>
          <a:p>
            <a:r>
              <a:rPr lang="ja-JP" altLang="en-US" sz="4900" dirty="0"/>
              <a:t>３．</a:t>
            </a:r>
            <a:r>
              <a:rPr lang="en-US" altLang="ja-JP" sz="4900" dirty="0"/>
              <a:t>GIF</a:t>
            </a:r>
            <a:br>
              <a:rPr lang="en-US" altLang="ja-JP" sz="4900" dirty="0"/>
            </a:br>
            <a:r>
              <a:rPr lang="en-US" altLang="ja-JP" sz="2800" dirty="0"/>
              <a:t>(Graphics Interchange Format)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680520"/>
          </a:xfrm>
        </p:spPr>
        <p:txBody>
          <a:bodyPr>
            <a:normAutofit/>
          </a:bodyPr>
          <a:lstStyle/>
          <a:p>
            <a:r>
              <a:rPr lang="ja-JP" altLang="en-US" sz="2400" b="0" dirty="0"/>
              <a:t>アメリカ</a:t>
            </a:r>
            <a:r>
              <a:rPr lang="ja-JP" altLang="en-US" sz="2400" b="0" dirty="0" smtClean="0"/>
              <a:t>の大手パソコン</a:t>
            </a:r>
            <a:r>
              <a:rPr lang="ja-JP" altLang="en-US" sz="2400" b="0" dirty="0" smtClean="0"/>
              <a:t>通信会社「</a:t>
            </a:r>
            <a:r>
              <a:rPr lang="en-US" altLang="ja-JP" sz="2400" b="0" dirty="0" smtClean="0"/>
              <a:t>CompuServe</a:t>
            </a:r>
            <a:r>
              <a:rPr lang="ja-JP" altLang="en-US" sz="2400" b="0" dirty="0" smtClean="0"/>
              <a:t>」で</a:t>
            </a:r>
            <a:r>
              <a:rPr lang="ja-JP" altLang="en-US" sz="2400" b="0" dirty="0"/>
              <a:t>画像交換用に開発された画像</a:t>
            </a:r>
            <a:r>
              <a:rPr lang="ja-JP" altLang="en-US" sz="2400" b="0" dirty="0" smtClean="0"/>
              <a:t>形式</a:t>
            </a:r>
            <a:r>
              <a:rPr lang="ja-JP" altLang="en-US" sz="2400" b="0" dirty="0" smtClean="0"/>
              <a:t>．</a:t>
            </a:r>
            <a:r>
              <a:rPr lang="ja-JP" altLang="en-US" sz="2400" b="0" dirty="0" smtClean="0"/>
              <a:t>現在</a:t>
            </a:r>
            <a:r>
              <a:rPr lang="ja-JP" altLang="en-US" sz="2400" b="0" dirty="0"/>
              <a:t>は</a:t>
            </a:r>
            <a:r>
              <a:rPr lang="ja-JP" altLang="en-US" sz="2400" b="0" dirty="0" smtClean="0"/>
              <a:t>「</a:t>
            </a:r>
            <a:r>
              <a:rPr lang="en-US" altLang="ja-JP" sz="2400" b="0" dirty="0"/>
              <a:t>GIF87</a:t>
            </a:r>
            <a:r>
              <a:rPr lang="ja-JP" altLang="en-US" sz="2400" b="0" dirty="0"/>
              <a:t>」「</a:t>
            </a:r>
            <a:r>
              <a:rPr lang="en-US" altLang="ja-JP" sz="2400" b="0" dirty="0"/>
              <a:t>GIF87a</a:t>
            </a:r>
            <a:r>
              <a:rPr lang="ja-JP" altLang="en-US" sz="2400" b="0" dirty="0"/>
              <a:t>」「</a:t>
            </a:r>
            <a:r>
              <a:rPr lang="en-US" altLang="ja-JP" sz="2400" b="0" dirty="0"/>
              <a:t>GIF89a</a:t>
            </a:r>
            <a:r>
              <a:rPr lang="ja-JP" altLang="en-US" sz="2400" b="0" dirty="0"/>
              <a:t>」の</a:t>
            </a:r>
            <a:r>
              <a:rPr lang="en-US" altLang="ja-JP" sz="2400" b="0" dirty="0"/>
              <a:t>3</a:t>
            </a:r>
            <a:r>
              <a:rPr lang="ja-JP" altLang="en-US" sz="2400" b="0" dirty="0"/>
              <a:t>種類が</a:t>
            </a:r>
            <a:r>
              <a:rPr lang="ja-JP" altLang="en-US" sz="2400" b="0" dirty="0" smtClean="0"/>
              <a:t>存在．</a:t>
            </a:r>
            <a:r>
              <a:rPr kumimoji="1" lang="ja-JP" altLang="en-US" sz="2400" b="0" dirty="0" smtClean="0"/>
              <a:t>拡張子は「</a:t>
            </a:r>
            <a:r>
              <a:rPr kumimoji="1" lang="en-US" altLang="ja-JP" sz="2400" b="0" dirty="0" smtClean="0"/>
              <a:t>.gif</a:t>
            </a:r>
            <a:r>
              <a:rPr kumimoji="1" lang="ja-JP" altLang="en-US" sz="2400" b="0" dirty="0" smtClean="0"/>
              <a:t>」</a:t>
            </a:r>
            <a:endParaRPr kumimoji="1" lang="en-US" altLang="ja-JP" sz="1400" b="0" dirty="0" smtClean="0"/>
          </a:p>
          <a:p>
            <a:r>
              <a:rPr lang="en-US" altLang="ja-JP" sz="2800" dirty="0" smtClean="0"/>
              <a:t>=</a:t>
            </a:r>
            <a:r>
              <a:rPr lang="ja-JP" altLang="en-US" sz="2800" dirty="0" smtClean="0"/>
              <a:t>特徴</a:t>
            </a:r>
            <a:r>
              <a:rPr lang="en-US" altLang="ja-JP" sz="2800" dirty="0" smtClean="0"/>
              <a:t>=</a:t>
            </a:r>
          </a:p>
          <a:p>
            <a:r>
              <a:rPr lang="ja-JP" altLang="en-US" sz="2400" b="0" dirty="0" smtClean="0"/>
              <a:t>・モノクロ</a:t>
            </a:r>
            <a:r>
              <a:rPr lang="en-US" altLang="ja-JP" sz="2400" b="0" dirty="0" smtClean="0"/>
              <a:t>2</a:t>
            </a:r>
            <a:r>
              <a:rPr lang="ja-JP" altLang="en-US" sz="2400" b="0" dirty="0" smtClean="0"/>
              <a:t>色から</a:t>
            </a:r>
            <a:r>
              <a:rPr lang="en-US" altLang="ja-JP" sz="2400" b="0" dirty="0" smtClean="0"/>
              <a:t>8bit=256</a:t>
            </a:r>
            <a:r>
              <a:rPr lang="ja-JP" altLang="en-US" sz="2400" b="0" dirty="0" smtClean="0"/>
              <a:t>色までサポート</a:t>
            </a:r>
            <a:r>
              <a:rPr lang="en-US" altLang="ja-JP" sz="2400" b="0" dirty="0" smtClean="0"/>
              <a:t>(</a:t>
            </a:r>
            <a:r>
              <a:rPr lang="ja-JP" altLang="en-US" sz="2400" b="0" dirty="0" smtClean="0"/>
              <a:t>最大</a:t>
            </a:r>
            <a:r>
              <a:rPr lang="en-US" altLang="ja-JP" sz="2400" b="0" dirty="0" smtClean="0"/>
              <a:t>bit</a:t>
            </a:r>
            <a:r>
              <a:rPr lang="ja-JP" altLang="en-US" sz="2400" b="0" dirty="0" smtClean="0"/>
              <a:t>深度は</a:t>
            </a:r>
            <a:r>
              <a:rPr lang="en-US" altLang="ja-JP" sz="2400" b="0" dirty="0" smtClean="0"/>
              <a:t>8bit)</a:t>
            </a:r>
          </a:p>
          <a:p>
            <a:r>
              <a:rPr kumimoji="1" lang="ja-JP" altLang="en-US" sz="2400" b="0" dirty="0" smtClean="0"/>
              <a:t>・色数が少ない⇒フルカラーから圧縮すると元に戻せない</a:t>
            </a:r>
            <a:endParaRPr kumimoji="1" lang="en-US" altLang="ja-JP" sz="2400" b="0" dirty="0" smtClean="0"/>
          </a:p>
          <a:p>
            <a:endParaRPr kumimoji="1" lang="en-US" altLang="ja-JP" sz="2400" b="0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880022"/>
              </p:ext>
            </p:extLst>
          </p:nvPr>
        </p:nvGraphicFramePr>
        <p:xfrm>
          <a:off x="323528" y="4437112"/>
          <a:ext cx="8352928" cy="21602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32732"/>
                <a:gridCol w="1888488"/>
                <a:gridCol w="1888488"/>
                <a:gridCol w="1743220"/>
              </a:tblGrid>
              <a:tr h="5122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サポート機能＼バージョン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GIF87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GIF87a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GIF89a</a:t>
                      </a:r>
                    </a:p>
                  </a:txBody>
                  <a:tcPr anchor="ctr"/>
                </a:tc>
              </a:tr>
              <a:tr h="412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通常画像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12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インターレース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GIF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12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透過</a:t>
                      </a:r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GIF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1200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GIF</a:t>
                      </a:r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アニメーション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5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613</TotalTime>
  <Words>1030</Words>
  <Application>Microsoft Office PowerPoint</Application>
  <PresentationFormat>画面に合わせる (4:3)</PresentationFormat>
  <Paragraphs>189</Paragraphs>
  <Slides>22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エッセンシャル</vt:lpstr>
      <vt:lpstr>コンピュータが画像を 保存する方法について （その１）</vt:lpstr>
      <vt:lpstr>１．画像データの基本</vt:lpstr>
      <vt:lpstr>１．画像データの基本</vt:lpstr>
      <vt:lpstr>１．画像データの基本</vt:lpstr>
      <vt:lpstr>２．BMP 　　　(Microsoft Windows Bitmap Image)</vt:lpstr>
      <vt:lpstr>２．BMP (Microsoft Windows Bitmap Image)</vt:lpstr>
      <vt:lpstr>PowerPoint プレゼンテーション</vt:lpstr>
      <vt:lpstr>３．GIF   (Graphics Interchange Format)</vt:lpstr>
      <vt:lpstr>３．GIF (Graphics Interchange Format)</vt:lpstr>
      <vt:lpstr>PowerPoint プレゼンテーション</vt:lpstr>
      <vt:lpstr>PowerPoint プレゼンテーション</vt:lpstr>
      <vt:lpstr>PowerPoint プレゼンテーション</vt:lpstr>
      <vt:lpstr>４．PNG (Portable network graphics)</vt:lpstr>
      <vt:lpstr>PowerPoint プレゼンテーション</vt:lpstr>
      <vt:lpstr>PowerPoint プレゼンテーション</vt:lpstr>
      <vt:lpstr>PowerPoint プレゼンテーション</vt:lpstr>
      <vt:lpstr>５．JPeG (joint photographic Experts group)</vt:lpstr>
      <vt:lpstr>PowerPoint プレゼンテーション</vt:lpstr>
      <vt:lpstr>JPEGの欠点</vt:lpstr>
      <vt:lpstr>６．まとめ</vt:lpstr>
      <vt:lpstr>６．まとめ</vt:lpstr>
      <vt:lpstr>７．参考URL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コンピュータが画像を保存する方法について（その１）</dc:title>
  <dc:creator>miho</dc:creator>
  <cp:lastModifiedBy>miho</cp:lastModifiedBy>
  <cp:revision>53</cp:revision>
  <dcterms:created xsi:type="dcterms:W3CDTF">2014-02-19T05:45:53Z</dcterms:created>
  <dcterms:modified xsi:type="dcterms:W3CDTF">2014-02-20T18:58:54Z</dcterms:modified>
</cp:coreProperties>
</file>