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7" r:id="rId2"/>
    <p:sldId id="298" r:id="rId3"/>
    <p:sldId id="300" r:id="rId4"/>
    <p:sldId id="302" r:id="rId5"/>
    <p:sldId id="301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17" autoAdjust="0"/>
    <p:restoredTop sz="94452"/>
  </p:normalViewPr>
  <p:slideViewPr>
    <p:cSldViewPr>
      <p:cViewPr>
        <p:scale>
          <a:sx n="107" d="100"/>
          <a:sy n="107" d="100"/>
        </p:scale>
        <p:origin x="96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338"/>
    </p:cViewPr>
  </p:sorterViewPr>
  <p:notesViewPr>
    <p:cSldViewPr>
      <p:cViewPr varScale="1">
        <p:scale>
          <a:sx n="46" d="100"/>
          <a:sy n="46" d="100"/>
        </p:scale>
        <p:origin x="-198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12785-04E6-4960-B8EA-A13CEDA7F7D6}" type="datetimeFigureOut">
              <a:rPr kumimoji="1" lang="ja-JP" altLang="en-US" smtClean="0"/>
              <a:pPr/>
              <a:t>2021/3/29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B1400-714A-466F-AC56-EA0D3A1CDA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B1400-714A-466F-AC56-EA0D3A1CDA9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32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95325" y="3505200"/>
            <a:ext cx="7773988" cy="76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16C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0574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657600"/>
            <a:ext cx="6400800" cy="19812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306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8425"/>
            <a:ext cx="7772400" cy="6953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2021/3/29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7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98425"/>
            <a:ext cx="1943100" cy="599757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98425"/>
            <a:ext cx="5676900" cy="5997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2021/3/29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0"/>
            <a:ext cx="8137525" cy="83661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50825" y="1125538"/>
            <a:ext cx="4244975" cy="5183187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244975" cy="5183187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4B867-94F4-7C41-927C-EEAA8B6AA9F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938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8425"/>
            <a:ext cx="7772400" cy="695325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2021/3/29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3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2021/3/29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7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8425"/>
            <a:ext cx="7772400" cy="6953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2021/3/29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0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2021/3/29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6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8425"/>
            <a:ext cx="7772400" cy="6953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2021/3/29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3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2021/3/29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9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2021/3/29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/>
              <a:t>2021/3/29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3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/>
          <a:p>
            <a:pPr defTabSz="457200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34138"/>
            <a:ext cx="1905000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defTabSz="457200"/>
            <a:fld id="{752DE521-7134-5245-895A-1D7226F0328D}" type="datetimeFigureOut">
              <a:rPr lang="ja-JP" altLang="en-US" smtClean="0">
                <a:solidFill>
                  <a:srgbClr val="FFFFFF"/>
                </a:solidFill>
              </a:rPr>
              <a:pPr defTabSz="457200"/>
              <a:t>2021/3/29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34138"/>
            <a:ext cx="2895600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defTabSz="457200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34138"/>
            <a:ext cx="1905000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defTabSz="457200"/>
            <a:fld id="{BADB0386-0DF5-154F-AFDA-A468F047408B}" type="slidenum">
              <a:rPr lang="ja-JP" altLang="en-US" smtClean="0">
                <a:solidFill>
                  <a:srgbClr val="FFFFFF"/>
                </a:solidFill>
              </a:rPr>
              <a:pPr defTabSz="457200"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0" y="820800"/>
            <a:ext cx="9144000" cy="7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16C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0" y="6217200"/>
            <a:ext cx="9144000" cy="7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16C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138576"/>
            <a:ext cx="8242299" cy="665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012920"/>
            <a:ext cx="8229600" cy="5128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8092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ヒラギノ角ゴ ProN W3"/>
          <a:ea typeface="ヒラギノ角ゴ ProN W3"/>
          <a:cs typeface="ヒラギノ角ゴ ProN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rgbClr val="000000"/>
          </a:solidFill>
          <a:latin typeface="ヒラギノ角ゴ ProN W3"/>
          <a:ea typeface="ヒラギノ角ゴ ProN W3"/>
          <a:cs typeface="ヒラギノ角ゴ ProN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200">
          <a:solidFill>
            <a:srgbClr val="000000"/>
          </a:solidFill>
          <a:latin typeface="ヒラギノ角ゴ ProN W3"/>
          <a:ea typeface="ヒラギノ角ゴ ProN W3"/>
          <a:cs typeface="ヒラギノ角ゴ ProN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ヒラギノ角ゴ ProN W3"/>
          <a:ea typeface="ヒラギノ角ゴ ProN W3"/>
          <a:cs typeface="ヒラギノ角ゴ ProN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ヒラギノ角ゴ ProN W3"/>
          <a:ea typeface="ヒラギノ角ゴ ProN W3"/>
          <a:cs typeface="ヒラギノ角ゴ ProN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ヒラギノ角ゴ ProN W3"/>
          <a:ea typeface="ヒラギノ角ゴ ProN W3"/>
          <a:cs typeface="ヒラギノ角ゴ ProN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雲解像モデル</a:t>
            </a:r>
            <a:r>
              <a:rPr lang="en-US" altLang="ja-JP" dirty="0"/>
              <a:t> </a:t>
            </a:r>
            <a:r>
              <a:rPr lang="en-US" altLang="ja-JP" dirty="0" err="1"/>
              <a:t>deepconv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704856" cy="17526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杉山</a:t>
            </a:r>
            <a:r>
              <a:rPr kumimoji="1" lang="ja-JP" altLang="en-US">
                <a:solidFill>
                  <a:schemeClr val="tx1"/>
                </a:solidFill>
              </a:rPr>
              <a:t>耕一朗</a:t>
            </a:r>
            <a:r>
              <a:rPr lang="ja-JP" altLang="en-US">
                <a:solidFill>
                  <a:schemeClr val="tx1"/>
                </a:solidFill>
              </a:rPr>
              <a:t>，</a:t>
            </a:r>
            <a:r>
              <a:rPr kumimoji="1" lang="ja-JP" altLang="en-US">
                <a:solidFill>
                  <a:schemeClr val="tx1"/>
                </a:solidFill>
              </a:rPr>
              <a:t>中島健介，</a:t>
            </a:r>
            <a:r>
              <a:rPr kumimoji="1" lang="en-US" altLang="ja-JP" dirty="0" err="1">
                <a:solidFill>
                  <a:schemeClr val="tx1"/>
                </a:solidFill>
              </a:rPr>
              <a:t>deepconv</a:t>
            </a:r>
            <a:r>
              <a:rPr kumimoji="1" lang="en-US" altLang="ja-JP" dirty="0">
                <a:solidFill>
                  <a:schemeClr val="tx1"/>
                </a:solidFill>
              </a:rPr>
              <a:t> </a:t>
            </a:r>
            <a:r>
              <a:rPr kumimoji="1" lang="ja-JP" altLang="en-US">
                <a:solidFill>
                  <a:schemeClr val="tx1"/>
                </a:solidFill>
              </a:rPr>
              <a:t>開発グループ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en-US" altLang="ja-JP" dirty="0">
                <a:solidFill>
                  <a:schemeClr val="tx1"/>
                </a:solidFill>
              </a:rPr>
              <a:t>2021 </a:t>
            </a:r>
            <a:r>
              <a:rPr kumimoji="1" lang="ja-JP" altLang="en-US" dirty="0">
                <a:solidFill>
                  <a:schemeClr val="tx1"/>
                </a:solidFill>
              </a:rPr>
              <a:t>年 </a:t>
            </a:r>
            <a:r>
              <a:rPr lang="en-US" altLang="ja-JP" dirty="0">
                <a:solidFill>
                  <a:schemeClr val="tx1"/>
                </a:solidFill>
              </a:rPr>
              <a:t>3</a:t>
            </a:r>
            <a:r>
              <a:rPr kumimoji="1" lang="en-US" altLang="ja-JP" dirty="0">
                <a:solidFill>
                  <a:schemeClr val="tx1"/>
                </a:solidFill>
              </a:rPr>
              <a:t> </a:t>
            </a:r>
            <a:r>
              <a:rPr kumimoji="1" lang="ja-JP" altLang="en-US">
                <a:solidFill>
                  <a:schemeClr val="tx1"/>
                </a:solidFill>
              </a:rPr>
              <a:t>月 </a:t>
            </a:r>
            <a:r>
              <a:rPr lang="en-US" altLang="ja-JP" dirty="0">
                <a:solidFill>
                  <a:schemeClr val="tx1"/>
                </a:solidFill>
              </a:rPr>
              <a:t>29 </a:t>
            </a:r>
            <a:r>
              <a:rPr lang="ja-JP" altLang="en-US" dirty="0">
                <a:solidFill>
                  <a:schemeClr val="tx1"/>
                </a:solidFill>
              </a:rPr>
              <a:t>日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地球流体データ解析・数値計算ワークショップ </a:t>
            </a: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C9503-F32C-134C-AC4B-3F94E3F6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2019</a:t>
            </a:r>
            <a:r>
              <a:rPr lang="ja-JP" altLang="en-US"/>
              <a:t>年度 </a:t>
            </a:r>
            <a:r>
              <a:rPr lang="en-US" altLang="ja-JP" dirty="0"/>
              <a:t>=&gt; </a:t>
            </a:r>
            <a:r>
              <a:rPr lang="en-US" altLang="ja-JP" dirty="0">
                <a:solidFill>
                  <a:srgbClr val="FF0000"/>
                </a:solidFill>
              </a:rPr>
              <a:t>2020</a:t>
            </a:r>
            <a:r>
              <a:rPr lang="ja-JP" altLang="en-US">
                <a:solidFill>
                  <a:srgbClr val="FF0000"/>
                </a:solidFill>
              </a:rPr>
              <a:t>年度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F0E274-B8CA-0141-A10B-27C82B9D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5043264"/>
          </a:xfrm>
        </p:spPr>
        <p:txBody>
          <a:bodyPr numCol="2"/>
          <a:lstStyle/>
          <a:p>
            <a:pPr marL="0" indent="0">
              <a:buNone/>
            </a:pPr>
            <a:r>
              <a:rPr lang="ja-JP" altLang="en-US" sz="1400" b="1"/>
              <a:t>優先順位の高い項目</a:t>
            </a:r>
          </a:p>
          <a:p>
            <a:r>
              <a:rPr lang="ja-JP" altLang="en-US" sz="1400">
                <a:solidFill>
                  <a:srgbClr val="FF0000"/>
                </a:solidFill>
              </a:rPr>
              <a:t>力学コアの整備</a:t>
            </a:r>
            <a:endParaRPr lang="en-US" altLang="ja-JP" sz="1400" dirty="0">
              <a:solidFill>
                <a:srgbClr val="FF0000"/>
              </a:solidFill>
            </a:endParaRPr>
          </a:p>
          <a:p>
            <a:pPr lvl="1"/>
            <a:r>
              <a:rPr lang="ja-JP" altLang="en-US" sz="1400">
                <a:solidFill>
                  <a:srgbClr val="FF0000"/>
                </a:solidFill>
              </a:rPr>
              <a:t>一般座標系への対応</a:t>
            </a:r>
          </a:p>
          <a:p>
            <a:pPr lvl="2"/>
            <a:r>
              <a:rPr lang="ja-JP" altLang="en-US" sz="1400">
                <a:solidFill>
                  <a:srgbClr val="FF0000"/>
                </a:solidFill>
              </a:rPr>
              <a:t>不等間隔格子 </a:t>
            </a:r>
          </a:p>
          <a:p>
            <a:pPr lvl="2"/>
            <a:r>
              <a:rPr lang="ja-JP" altLang="en-US" sz="1400">
                <a:solidFill>
                  <a:srgbClr val="FF0000"/>
                </a:solidFill>
              </a:rPr>
              <a:t>地形に沿った座標系</a:t>
            </a:r>
          </a:p>
          <a:p>
            <a:pPr lvl="1"/>
            <a:r>
              <a:rPr lang="ja-JP" altLang="en-US" sz="1400"/>
              <a:t>長時間積分を可能にする方法の確立</a:t>
            </a:r>
          </a:p>
          <a:p>
            <a:pPr lvl="2"/>
            <a:r>
              <a:rPr lang="en-US" altLang="ja-JP" sz="1400" dirty="0"/>
              <a:t>1 </a:t>
            </a:r>
            <a:r>
              <a:rPr lang="ja-JP" altLang="en-US" sz="1400"/>
              <a:t>ヶ月積分で </a:t>
            </a:r>
            <a:r>
              <a:rPr lang="en-US" altLang="ja-JP" sz="1400" dirty="0"/>
              <a:t>1% </a:t>
            </a:r>
            <a:r>
              <a:rPr lang="ja-JP" altLang="en-US" sz="1400"/>
              <a:t>の地表面圧力</a:t>
            </a:r>
            <a:br>
              <a:rPr lang="en-US" altLang="ja-JP" sz="1400" dirty="0"/>
            </a:br>
            <a:r>
              <a:rPr lang="ja-JP" altLang="en-US" sz="1400"/>
              <a:t>減少まで改善</a:t>
            </a:r>
          </a:p>
          <a:p>
            <a:pPr lvl="2"/>
            <a:r>
              <a:rPr lang="ja-JP" altLang="en-US" sz="1400"/>
              <a:t>地球条件での計算チェックは行った</a:t>
            </a:r>
            <a:br>
              <a:rPr lang="en-US" altLang="ja-JP" sz="1400" dirty="0"/>
            </a:br>
            <a:r>
              <a:rPr lang="ja-JP" altLang="en-US" sz="1400"/>
              <a:t>が</a:t>
            </a:r>
            <a:r>
              <a:rPr lang="en-US" altLang="ja-JP" sz="1400" dirty="0"/>
              <a:t>, </a:t>
            </a:r>
            <a:r>
              <a:rPr lang="ja-JP" altLang="en-US" sz="1400"/>
              <a:t>木星条件での計算チェックはまだ</a:t>
            </a:r>
            <a:r>
              <a:rPr lang="en-US" altLang="ja-JP" sz="1400" dirty="0"/>
              <a:t>. </a:t>
            </a:r>
          </a:p>
          <a:p>
            <a:r>
              <a:rPr lang="ja-JP" altLang="en-US" sz="1400"/>
              <a:t>物理過程の導入</a:t>
            </a:r>
            <a:endParaRPr lang="en-US" altLang="ja-JP" sz="1400" dirty="0"/>
          </a:p>
          <a:p>
            <a:pPr lvl="1"/>
            <a:r>
              <a:rPr lang="ja-JP" altLang="en-US" sz="1400"/>
              <a:t>大気放射</a:t>
            </a:r>
            <a:r>
              <a:rPr lang="en-US" altLang="ja-JP" sz="1400" dirty="0"/>
              <a:t>(</a:t>
            </a:r>
            <a:r>
              <a:rPr lang="ja-JP" altLang="en-US" sz="1400"/>
              <a:t>地球</a:t>
            </a:r>
            <a:r>
              <a:rPr lang="en-US" altLang="ja-JP" sz="1400" dirty="0"/>
              <a:t>, </a:t>
            </a:r>
            <a:r>
              <a:rPr lang="ja-JP" altLang="en-US" sz="1400"/>
              <a:t>火星</a:t>
            </a:r>
            <a:r>
              <a:rPr lang="en-US" altLang="ja-JP" sz="1400" dirty="0"/>
              <a:t>)</a:t>
            </a:r>
          </a:p>
          <a:p>
            <a:pPr lvl="2"/>
            <a:r>
              <a:rPr lang="ja-JP" altLang="en-US" sz="1400"/>
              <a:t>高橋さんが組み込んだ放射モデルを本家のソースツリーに取り込む</a:t>
            </a:r>
          </a:p>
          <a:p>
            <a:pPr lvl="1"/>
            <a:r>
              <a:rPr lang="ja-JP" altLang="en-US" sz="1400"/>
              <a:t>地表面熱収支</a:t>
            </a:r>
          </a:p>
          <a:p>
            <a:pPr lvl="2"/>
            <a:r>
              <a:rPr lang="en-US" altLang="ja-JP" sz="1400" dirty="0" err="1"/>
              <a:t>dcpam</a:t>
            </a:r>
            <a:r>
              <a:rPr lang="en-US" altLang="ja-JP" sz="1400" dirty="0"/>
              <a:t> </a:t>
            </a:r>
            <a:r>
              <a:rPr lang="ja-JP" altLang="en-US" sz="1400"/>
              <a:t>の地面熱拡散のプログラムなどを参考にして導入</a:t>
            </a:r>
          </a:p>
          <a:p>
            <a:pPr marL="0" indent="0">
              <a:buNone/>
            </a:pPr>
            <a:r>
              <a:rPr lang="ja-JP" altLang="en-US" sz="1400" b="1"/>
              <a:t>優先順位が中程度の項目</a:t>
            </a:r>
          </a:p>
          <a:p>
            <a:r>
              <a:rPr lang="ja-JP" altLang="en-US" sz="1400"/>
              <a:t>物理過程の導入</a:t>
            </a:r>
          </a:p>
          <a:p>
            <a:pPr lvl="1"/>
            <a:r>
              <a:rPr lang="ja-JP" altLang="en-US" sz="1400"/>
              <a:t>地表面水収支</a:t>
            </a:r>
          </a:p>
          <a:p>
            <a:pPr lvl="1"/>
            <a:r>
              <a:rPr lang="en-US" altLang="ja-JP" sz="1400" dirty="0"/>
              <a:t>CO2 </a:t>
            </a:r>
            <a:r>
              <a:rPr lang="ja-JP" altLang="en-US" sz="1400"/>
              <a:t>凝結</a:t>
            </a:r>
            <a:r>
              <a:rPr lang="en-US" altLang="ja-JP" sz="1400" dirty="0"/>
              <a:t>(</a:t>
            </a:r>
            <a:r>
              <a:rPr lang="ja-JP" altLang="en-US" sz="1400"/>
              <a:t>火星</a:t>
            </a:r>
            <a:r>
              <a:rPr lang="en-US" altLang="ja-JP" sz="1400" dirty="0"/>
              <a:t>)</a:t>
            </a:r>
          </a:p>
          <a:p>
            <a:pPr lvl="1"/>
            <a:r>
              <a:rPr lang="ja-JP" altLang="en-US" sz="1400"/>
              <a:t>ダストの巻き上げと沈降</a:t>
            </a:r>
            <a:r>
              <a:rPr lang="en-US" altLang="ja-JP" sz="1400" dirty="0"/>
              <a:t>(</a:t>
            </a:r>
            <a:r>
              <a:rPr lang="ja-JP" altLang="en-US" sz="1400"/>
              <a:t>火星</a:t>
            </a:r>
            <a:r>
              <a:rPr lang="en-US" altLang="ja-JP" sz="1400" dirty="0"/>
              <a:t>)</a:t>
            </a:r>
          </a:p>
          <a:p>
            <a:pPr lvl="1"/>
            <a:r>
              <a:rPr lang="ja-JP" altLang="en-US" sz="1400"/>
              <a:t>雲物理</a:t>
            </a:r>
            <a:r>
              <a:rPr lang="en-US" altLang="ja-JP" sz="1400" dirty="0"/>
              <a:t>: cold rain parameterization</a:t>
            </a:r>
          </a:p>
          <a:p>
            <a:pPr marL="0" indent="0">
              <a:buNone/>
            </a:pPr>
            <a:r>
              <a:rPr lang="ja-JP" altLang="en-US" sz="1400" b="1"/>
              <a:t>緊急性の低い項目</a:t>
            </a:r>
          </a:p>
          <a:p>
            <a:r>
              <a:rPr lang="ja-JP" altLang="en-US" sz="1400"/>
              <a:t>力学コアの整備</a:t>
            </a:r>
          </a:p>
          <a:p>
            <a:pPr lvl="1"/>
            <a:r>
              <a:rPr lang="ja-JP" altLang="en-US" sz="1400"/>
              <a:t>方程式系の検討</a:t>
            </a:r>
          </a:p>
          <a:p>
            <a:pPr lvl="2"/>
            <a:r>
              <a:rPr lang="ja-JP" altLang="en-US" sz="1400"/>
              <a:t>準圧縮系から完全圧縮系への移行</a:t>
            </a:r>
          </a:p>
          <a:p>
            <a:r>
              <a:rPr lang="ja-JP" altLang="en-US" sz="1400"/>
              <a:t>物理過程の導入</a:t>
            </a:r>
          </a:p>
          <a:p>
            <a:pPr lvl="1"/>
            <a:r>
              <a:rPr lang="ja-JP" altLang="en-US" sz="1400"/>
              <a:t>大気放射</a:t>
            </a:r>
            <a:r>
              <a:rPr lang="en-US" altLang="ja-JP" sz="1400" dirty="0"/>
              <a:t>(</a:t>
            </a:r>
            <a:r>
              <a:rPr lang="ja-JP" altLang="en-US" sz="1400"/>
              <a:t>金星</a:t>
            </a:r>
            <a:r>
              <a:rPr lang="en-US" altLang="ja-JP" sz="1400" dirty="0"/>
              <a:t>, </a:t>
            </a:r>
            <a:r>
              <a:rPr lang="ja-JP" altLang="en-US" sz="1400"/>
              <a:t>外惑星</a:t>
            </a:r>
            <a:r>
              <a:rPr lang="en-US" altLang="ja-JP" sz="1400" dirty="0"/>
              <a:t>, </a:t>
            </a:r>
            <a:r>
              <a:rPr lang="ja-JP" altLang="en-US" sz="1400"/>
              <a:t>系外惑星</a:t>
            </a:r>
            <a:r>
              <a:rPr lang="en-US" altLang="ja-JP" sz="1400" dirty="0"/>
              <a:t>)</a:t>
            </a:r>
          </a:p>
          <a:p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54089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D01114-EEF8-9643-9726-A33080DA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最近の動き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2368B2-7173-ED4D-99CC-10A7C5F8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8638728" cy="5029200"/>
          </a:xfrm>
        </p:spPr>
        <p:txBody>
          <a:bodyPr/>
          <a:lstStyle/>
          <a:p>
            <a:r>
              <a:rPr lang="ja-JP" altLang="en-US"/>
              <a:t>白濱＠神戸大，若木＠松江高専</a:t>
            </a:r>
            <a:endParaRPr lang="en-US" altLang="ja-JP" dirty="0"/>
          </a:p>
          <a:p>
            <a:pPr lvl="1"/>
            <a:r>
              <a:rPr lang="ja-JP" altLang="en-US"/>
              <a:t>地形に沿った座標系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関口＠北大</a:t>
            </a:r>
            <a:endParaRPr lang="en-US" altLang="ja-JP" dirty="0"/>
          </a:p>
          <a:p>
            <a:pPr lvl="1"/>
            <a:r>
              <a:rPr lang="ja-JP" altLang="en-US"/>
              <a:t>木星計算</a:t>
            </a:r>
            <a:endParaRPr lang="en-US" altLang="ja-JP" dirty="0"/>
          </a:p>
          <a:p>
            <a:pPr lvl="2"/>
            <a:r>
              <a:rPr lang="ja-JP" altLang="en-US"/>
              <a:t>放射対流平衡計算 </a:t>
            </a:r>
            <a:r>
              <a:rPr lang="en-US" altLang="ja-JP" dirty="0"/>
              <a:t>(</a:t>
            </a:r>
            <a:r>
              <a:rPr lang="ja-JP" altLang="en-US"/>
              <a:t>高橋康人計算</a:t>
            </a:r>
            <a:r>
              <a:rPr lang="en-US" altLang="ja-JP" dirty="0"/>
              <a:t>) </a:t>
            </a:r>
            <a:r>
              <a:rPr lang="ja-JP" altLang="en-US"/>
              <a:t>で得られた放射強制の利用．</a:t>
            </a:r>
            <a:endParaRPr kumimoji="1" lang="en-US" altLang="ja-JP" sz="800" dirty="0"/>
          </a:p>
          <a:p>
            <a:pPr lvl="1"/>
            <a:endParaRPr lang="en-US" altLang="ja-JP" dirty="0"/>
          </a:p>
          <a:p>
            <a:r>
              <a:rPr lang="ja-JP" altLang="en-US"/>
              <a:t>堀さん</a:t>
            </a:r>
            <a:r>
              <a:rPr lang="en-US" altLang="ja-JP" dirty="0"/>
              <a:t> (</a:t>
            </a:r>
            <a:r>
              <a:rPr lang="ja-JP" altLang="en-US"/>
              <a:t>神戸大</a:t>
            </a:r>
            <a:r>
              <a:rPr lang="en-US" altLang="ja-JP" dirty="0"/>
              <a:t>) </a:t>
            </a:r>
            <a:r>
              <a:rPr lang="ja-JP" altLang="en-US"/>
              <a:t>の学生さんの利用も．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9722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CDE2DD-2CCF-2A4B-BAEF-D828DB31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白濱計算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AB7B6C-5471-B348-B608-4261DD048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地形に沿った座標系の導入と山岳波実験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/>
              <a:t>　</a:t>
            </a:r>
          </a:p>
        </p:txBody>
      </p:sp>
      <p:pic>
        <p:nvPicPr>
          <p:cNvPr id="9" name="図 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0EF0BAF6-7331-C440-825F-C4F5B5013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6062"/>
            <a:ext cx="4514502" cy="3385876"/>
          </a:xfrm>
          <a:prstGeom prst="rect">
            <a:avLst/>
          </a:prstGeom>
        </p:spPr>
      </p:pic>
      <p:pic>
        <p:nvPicPr>
          <p:cNvPr id="11" name="図 10" descr="グラフ, サンバースト図&#10;&#10;自動的に生成された説明">
            <a:extLst>
              <a:ext uri="{FF2B5EF4-FFF2-40B4-BE49-F238E27FC236}">
                <a16:creationId xmlns:a16="http://schemas.microsoft.com/office/drawing/2014/main" id="{281B05E6-7EC9-8E4D-8C2F-3A1BC2AC6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99" y="1736062"/>
            <a:ext cx="4514501" cy="33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2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26EF6B-6B30-1E4D-A571-710B8286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関口計算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3774C2-28F9-E045-B434-62AF62A9E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より現実的な計算条件を与える</a:t>
            </a:r>
            <a:endParaRPr lang="en-US" altLang="ja-JP" dirty="0"/>
          </a:p>
          <a:p>
            <a:pPr lvl="1"/>
            <a:r>
              <a:rPr lang="ja-JP" altLang="en-US"/>
              <a:t>放射対流平衡計算の結果に基づく温度分布・熱強制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84F7F9F-79A8-F14D-935E-A30DCB0F7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57" y="2276872"/>
            <a:ext cx="4557720" cy="341066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391FA45-EE61-364E-9DA9-EF691C151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837" y="2276872"/>
            <a:ext cx="4414492" cy="34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64566"/>
      </p:ext>
    </p:extLst>
  </p:cSld>
  <p:clrMapOvr>
    <a:masterClrMapping/>
  </p:clrMapOvr>
</p:sld>
</file>

<file path=ppt/theme/theme1.xml><?xml version="1.0" encoding="utf-8"?>
<a:theme xmlns:a="http://schemas.openxmlformats.org/drawingml/2006/main" name="1_CPS_gradline2">
  <a:themeElements>
    <a:clrScheme name="">
      <a:dk1>
        <a:srgbClr val="000000"/>
      </a:dk1>
      <a:lt1>
        <a:srgbClr val="0080FF"/>
      </a:lt1>
      <a:dk2>
        <a:srgbClr val="FFFFFF"/>
      </a:dk2>
      <a:lt2>
        <a:srgbClr val="B3B3B3"/>
      </a:lt2>
      <a:accent1>
        <a:srgbClr val="0080FF"/>
      </a:accent1>
      <a:accent2>
        <a:srgbClr val="004080"/>
      </a:accent2>
      <a:accent3>
        <a:srgbClr val="AAC0FF"/>
      </a:accent3>
      <a:accent4>
        <a:srgbClr val="000000"/>
      </a:accent4>
      <a:accent5>
        <a:srgbClr val="AAC0FF"/>
      </a:accent5>
      <a:accent6>
        <a:srgbClr val="003973"/>
      </a:accent6>
      <a:hlink>
        <a:srgbClr val="0000FF"/>
      </a:hlink>
      <a:folHlink>
        <a:srgbClr val="800040"/>
      </a:folHlink>
    </a:clrScheme>
    <a:fontScheme name="ホワイト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ホワイ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ホワイ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ホワイ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ホワイ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ホワイ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ホワイ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ホワイ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ホワイ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298</Words>
  <Application>Microsoft Macintosh PowerPoint</Application>
  <PresentationFormat>画面に合わせる (4:3)</PresentationFormat>
  <Paragraphs>45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ヒラギノ角ゴ ProN W3</vt:lpstr>
      <vt:lpstr>Arial</vt:lpstr>
      <vt:lpstr>Calibri</vt:lpstr>
      <vt:lpstr>1_CPS_gradline2</vt:lpstr>
      <vt:lpstr>雲解像モデル deepconv</vt:lpstr>
      <vt:lpstr>2019年度 =&gt; 2020年度</vt:lpstr>
      <vt:lpstr>最近の動き</vt:lpstr>
      <vt:lpstr>白濱計算</vt:lpstr>
      <vt:lpstr>関口計算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deepconv 開発報告 </dc:title>
  <dc:creator>odakker</dc:creator>
  <cp:lastModifiedBy>杉山 耕一朗</cp:lastModifiedBy>
  <cp:revision>160</cp:revision>
  <cp:lastPrinted>2019-03-29T02:11:30Z</cp:lastPrinted>
  <dcterms:created xsi:type="dcterms:W3CDTF">2016-02-12T03:01:18Z</dcterms:created>
  <dcterms:modified xsi:type="dcterms:W3CDTF">2021-03-29T02:49:45Z</dcterms:modified>
</cp:coreProperties>
</file>